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p:sldMasterIdLst>
    <p:sldMasterId id="2147483873" r:id="rId4"/>
    <p:sldMasterId id="2147483886" r:id="rId5"/>
  </p:sldMasterIdLst>
  <p:notesMasterIdLst>
    <p:notesMasterId r:id="rId20"/>
  </p:notesMasterIdLst>
  <p:handoutMasterIdLst>
    <p:handoutMasterId r:id="rId21"/>
  </p:handoutMasterIdLst>
  <p:sldIdLst>
    <p:sldId id="256" r:id="rId6"/>
    <p:sldId id="257" r:id="rId7"/>
    <p:sldId id="260" r:id="rId8"/>
    <p:sldId id="261" r:id="rId9"/>
    <p:sldId id="262" r:id="rId10"/>
    <p:sldId id="263" r:id="rId11"/>
    <p:sldId id="264" r:id="rId12"/>
    <p:sldId id="265" r:id="rId13"/>
    <p:sldId id="266" r:id="rId14"/>
    <p:sldId id="267" r:id="rId15"/>
    <p:sldId id="268" r:id="rId16"/>
    <p:sldId id="269" r:id="rId17"/>
    <p:sldId id="270" r:id="rId18"/>
    <p:sldId id="271" r:id="rId19"/>
  </p:sldIdLst>
  <p:sldSz cx="9144000" cy="6858000" type="screen4x3"/>
  <p:notesSz cx="6997700" cy="9283700"/>
  <p:embeddedFontLst>
    <p:embeddedFont>
      <p:font typeface="Museo For Dell" charset="0"/>
      <p:regular r:id="rId22"/>
      <p:bold r:id="rId23"/>
    </p:embeddedFont>
    <p:embeddedFont>
      <p:font typeface="Museo Sans For Dell" charset="0"/>
      <p:regular r:id="rId24"/>
      <p:bold r:id="rId25"/>
    </p:embeddedFont>
    <p:embeddedFont>
      <p:font typeface="Arial Black" pitchFamily="34" charset="0"/>
      <p:bold r:id="rId26"/>
    </p:embeddedFont>
    <p:embeddedFont>
      <p:font typeface="Trebuchet MS" pitchFamily="34" charset="0"/>
      <p:regular r:id="rId27"/>
      <p:bold r:id="rId28"/>
      <p:italic r:id="rId29"/>
      <p:boldItalic r:id="rId30"/>
    </p:embeddedFont>
  </p:embeddedFontLst>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DC5034"/>
    <a:srgbClr val="444444"/>
    <a:srgbClr val="71C6C1"/>
    <a:srgbClr val="71C6EE"/>
    <a:srgbClr val="CE1126"/>
    <a:srgbClr val="CE7534"/>
    <a:srgbClr val="EEEEEE"/>
    <a:srgbClr val="009BBB"/>
    <a:srgbClr val="5482AB"/>
    <a:srgbClr val="B7295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615" autoAdjust="0"/>
    <p:restoredTop sz="86387" autoAdjust="0"/>
  </p:normalViewPr>
  <p:slideViewPr>
    <p:cSldViewPr snapToGrid="0">
      <p:cViewPr varScale="1">
        <p:scale>
          <a:sx n="78" d="100"/>
          <a:sy n="78" d="100"/>
        </p:scale>
        <p:origin x="-1524" y="-96"/>
      </p:cViewPr>
      <p:guideLst>
        <p:guide orient="horz" pos="171"/>
        <p:guide orient="horz" pos="782"/>
        <p:guide pos="3739"/>
        <p:guide pos="5458"/>
        <p:guide pos="3880"/>
        <p:guide pos="82"/>
        <p:guide pos="279"/>
      </p:guideLst>
    </p:cSldViewPr>
  </p:slideViewPr>
  <p:outlineViewPr>
    <p:cViewPr>
      <p:scale>
        <a:sx n="33" d="100"/>
        <a:sy n="33" d="100"/>
      </p:scale>
      <p:origin x="270" y="210006"/>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97" d="100"/>
          <a:sy n="97" d="100"/>
        </p:scale>
        <p:origin x="-3540" y="-102"/>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5.fntdata"/><Relationship Id="rId3" Type="http://schemas.openxmlformats.org/officeDocument/2006/relationships/customXml" Target="../customXml/item3.xml"/><Relationship Id="rId21" Type="http://schemas.openxmlformats.org/officeDocument/2006/relationships/handoutMaster" Target="handoutMasters/handoutMaster1.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4.fntdata"/><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29" Type="http://schemas.openxmlformats.org/officeDocument/2006/relationships/font" Target="fonts/font8.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3.fntdata"/><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1" y="0"/>
            <a:ext cx="2993107" cy="457826"/>
          </a:xfrm>
          <a:prstGeom prst="rect">
            <a:avLst/>
          </a:prstGeom>
          <a:noFill/>
          <a:ln w="9525">
            <a:noFill/>
            <a:miter lim="800000"/>
            <a:headEnd/>
            <a:tailEnd/>
          </a:ln>
          <a:effectLst/>
        </p:spPr>
        <p:txBody>
          <a:bodyPr vert="horz" wrap="square" lIns="90789" tIns="45396" rIns="90789" bIns="45396" numCol="1" anchor="t" anchorCtr="0" compatLnSpc="1">
            <a:prstTxWarp prst="textNoShape">
              <a:avLst/>
            </a:prstTxWarp>
          </a:bodyPr>
          <a:lstStyle>
            <a:lvl1pPr algn="l" defTabSz="907823" eaLnBrk="0" hangingPunct="0">
              <a:lnSpc>
                <a:spcPct val="100000"/>
              </a:lnSpc>
              <a:spcBef>
                <a:spcPct val="0"/>
              </a:spcBef>
              <a:defRPr sz="1200" b="0">
                <a:latin typeface="Times New Roman" pitchFamily="18" charset="0"/>
              </a:defRPr>
            </a:lvl1pPr>
          </a:lstStyle>
          <a:p>
            <a:pPr>
              <a:defRPr/>
            </a:pPr>
            <a:endParaRPr lang="en-US" sz="1000" dirty="0">
              <a:latin typeface="Museo Sans For Dell" pitchFamily="2" charset="0"/>
            </a:endParaRPr>
          </a:p>
        </p:txBody>
      </p:sp>
      <p:sp>
        <p:nvSpPr>
          <p:cNvPr id="92163" name="Rectangle 3"/>
          <p:cNvSpPr>
            <a:spLocks noGrp="1" noChangeArrowheads="1"/>
          </p:cNvSpPr>
          <p:nvPr>
            <p:ph type="dt" sz="quarter" idx="1"/>
          </p:nvPr>
        </p:nvSpPr>
        <p:spPr bwMode="auto">
          <a:xfrm>
            <a:off x="3995051" y="0"/>
            <a:ext cx="2994698" cy="457826"/>
          </a:xfrm>
          <a:prstGeom prst="rect">
            <a:avLst/>
          </a:prstGeom>
          <a:noFill/>
          <a:ln w="9525">
            <a:noFill/>
            <a:miter lim="800000"/>
            <a:headEnd/>
            <a:tailEnd/>
          </a:ln>
          <a:effectLst/>
        </p:spPr>
        <p:txBody>
          <a:bodyPr vert="horz" wrap="square" lIns="90789" tIns="45396" rIns="90789" bIns="45396" numCol="1" anchor="t" anchorCtr="0" compatLnSpc="1">
            <a:prstTxWarp prst="textNoShape">
              <a:avLst/>
            </a:prstTxWarp>
          </a:bodyPr>
          <a:lstStyle>
            <a:lvl1pPr algn="r" defTabSz="907823" eaLnBrk="0" hangingPunct="0">
              <a:lnSpc>
                <a:spcPct val="100000"/>
              </a:lnSpc>
              <a:spcBef>
                <a:spcPct val="0"/>
              </a:spcBef>
              <a:defRPr sz="1200" b="0">
                <a:latin typeface="Times New Roman" pitchFamily="18" charset="0"/>
              </a:defRPr>
            </a:lvl1pPr>
          </a:lstStyle>
          <a:p>
            <a:pPr>
              <a:defRPr/>
            </a:pPr>
            <a:endParaRPr lang="en-US" sz="1000" dirty="0">
              <a:latin typeface="Museo Sans For Dell" pitchFamily="2" charset="0"/>
            </a:endParaRPr>
          </a:p>
        </p:txBody>
      </p:sp>
      <p:sp>
        <p:nvSpPr>
          <p:cNvPr id="92164" name="Rectangle 4"/>
          <p:cNvSpPr>
            <a:spLocks noGrp="1" noChangeArrowheads="1"/>
          </p:cNvSpPr>
          <p:nvPr>
            <p:ph type="ftr" sz="quarter" idx="2"/>
          </p:nvPr>
        </p:nvSpPr>
        <p:spPr bwMode="auto">
          <a:xfrm>
            <a:off x="1" y="8755046"/>
            <a:ext cx="2993107" cy="532542"/>
          </a:xfrm>
          <a:prstGeom prst="rect">
            <a:avLst/>
          </a:prstGeom>
          <a:noFill/>
          <a:ln w="9525">
            <a:noFill/>
            <a:miter lim="800000"/>
            <a:headEnd/>
            <a:tailEnd/>
          </a:ln>
          <a:effectLst/>
        </p:spPr>
        <p:txBody>
          <a:bodyPr vert="horz" wrap="square" lIns="90789" tIns="45396" rIns="90789" bIns="45396" numCol="1" anchor="b" anchorCtr="0" compatLnSpc="1">
            <a:prstTxWarp prst="textNoShape">
              <a:avLst/>
            </a:prstTxWarp>
          </a:bodyPr>
          <a:lstStyle>
            <a:lvl1pPr algn="l" defTabSz="907823" eaLnBrk="0" hangingPunct="0">
              <a:lnSpc>
                <a:spcPct val="100000"/>
              </a:lnSpc>
              <a:spcBef>
                <a:spcPct val="0"/>
              </a:spcBef>
              <a:defRPr sz="1200" b="0">
                <a:latin typeface="Times New Roman" pitchFamily="18" charset="0"/>
              </a:defRPr>
            </a:lvl1pPr>
          </a:lstStyle>
          <a:p>
            <a:pPr>
              <a:defRPr/>
            </a:pPr>
            <a:endParaRPr lang="en-US" sz="1000" dirty="0">
              <a:latin typeface="Museo Sans For Dell" pitchFamily="2" charset="0"/>
            </a:endParaRPr>
          </a:p>
        </p:txBody>
      </p:sp>
      <p:sp>
        <p:nvSpPr>
          <p:cNvPr id="92165" name="Rectangle 5"/>
          <p:cNvSpPr>
            <a:spLocks noGrp="1" noChangeArrowheads="1"/>
          </p:cNvSpPr>
          <p:nvPr>
            <p:ph type="sldNum" sz="quarter" idx="3"/>
          </p:nvPr>
        </p:nvSpPr>
        <p:spPr bwMode="auto">
          <a:xfrm>
            <a:off x="3995051" y="8755046"/>
            <a:ext cx="2994698" cy="532542"/>
          </a:xfrm>
          <a:prstGeom prst="rect">
            <a:avLst/>
          </a:prstGeom>
          <a:noFill/>
          <a:ln w="9525">
            <a:noFill/>
            <a:miter lim="800000"/>
            <a:headEnd/>
            <a:tailEnd/>
          </a:ln>
          <a:effectLst/>
        </p:spPr>
        <p:txBody>
          <a:bodyPr vert="horz" wrap="square" lIns="90789" tIns="45396" rIns="90789" bIns="45396" numCol="1" anchor="b" anchorCtr="0" compatLnSpc="1">
            <a:prstTxWarp prst="textNoShape">
              <a:avLst/>
            </a:prstTxWarp>
          </a:bodyPr>
          <a:lstStyle>
            <a:lvl1pPr algn="r" defTabSz="907823" eaLnBrk="0" hangingPunct="0">
              <a:lnSpc>
                <a:spcPct val="100000"/>
              </a:lnSpc>
              <a:spcBef>
                <a:spcPct val="0"/>
              </a:spcBef>
              <a:defRPr sz="1200" b="0">
                <a:latin typeface="Times New Roman" pitchFamily="18" charset="0"/>
              </a:defRPr>
            </a:lvl1pPr>
          </a:lstStyle>
          <a:p>
            <a:pPr>
              <a:defRPr/>
            </a:pPr>
            <a:fld id="{AC8DF440-AC1E-4EB3-BCAA-2AAB8924A793}" type="slidenum">
              <a:rPr lang="en-US" sz="1000">
                <a:latin typeface="Museo Sans For Dell" pitchFamily="2" charset="0"/>
              </a:rPr>
              <a:pPr>
                <a:defRPr/>
              </a:pPr>
              <a:t>‹#›</a:t>
            </a:fld>
            <a:endParaRPr lang="en-US" sz="1000" dirty="0">
              <a:latin typeface="Museo Sans For Dell" pitchFamily="2" charset="0"/>
            </a:endParaRPr>
          </a:p>
        </p:txBody>
      </p:sp>
    </p:spTree>
    <p:extLst>
      <p:ext uri="{BB962C8B-B14F-4D97-AF65-F5344CB8AC3E}">
        <p14:creationId xmlns="" xmlns:p14="http://schemas.microsoft.com/office/powerpoint/2010/main" val="3202683488"/>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1" y="0"/>
            <a:ext cx="2993107" cy="457826"/>
          </a:xfrm>
          <a:prstGeom prst="rect">
            <a:avLst/>
          </a:prstGeom>
          <a:noFill/>
          <a:ln w="9525">
            <a:noFill/>
            <a:miter lim="800000"/>
            <a:headEnd/>
            <a:tailEnd/>
          </a:ln>
          <a:effectLst/>
        </p:spPr>
        <p:txBody>
          <a:bodyPr vert="horz" wrap="square" lIns="90789" tIns="45396" rIns="90789" bIns="45396" numCol="1" anchor="t" anchorCtr="0" compatLnSpc="1">
            <a:prstTxWarp prst="textNoShape">
              <a:avLst/>
            </a:prstTxWarp>
          </a:bodyPr>
          <a:lstStyle>
            <a:lvl1pPr algn="l" defTabSz="907823" eaLnBrk="0" hangingPunct="0">
              <a:lnSpc>
                <a:spcPct val="100000"/>
              </a:lnSpc>
              <a:spcBef>
                <a:spcPct val="0"/>
              </a:spcBef>
              <a:defRPr sz="1000" b="0">
                <a:latin typeface="Museo Sans For Dell" pitchFamily="2" charset="0"/>
              </a:defRPr>
            </a:lvl1pPr>
          </a:lstStyle>
          <a:p>
            <a:pPr>
              <a:defRPr/>
            </a:pPr>
            <a:endParaRPr lang="en-US" dirty="0"/>
          </a:p>
        </p:txBody>
      </p:sp>
      <p:sp>
        <p:nvSpPr>
          <p:cNvPr id="71683" name="Rectangle 3"/>
          <p:cNvSpPr>
            <a:spLocks noGrp="1" noChangeArrowheads="1"/>
          </p:cNvSpPr>
          <p:nvPr>
            <p:ph type="dt" idx="1"/>
          </p:nvPr>
        </p:nvSpPr>
        <p:spPr bwMode="auto">
          <a:xfrm>
            <a:off x="3995051" y="0"/>
            <a:ext cx="2994698" cy="457826"/>
          </a:xfrm>
          <a:prstGeom prst="rect">
            <a:avLst/>
          </a:prstGeom>
          <a:noFill/>
          <a:ln w="9525">
            <a:noFill/>
            <a:miter lim="800000"/>
            <a:headEnd/>
            <a:tailEnd/>
          </a:ln>
          <a:effectLst/>
        </p:spPr>
        <p:txBody>
          <a:bodyPr vert="horz" wrap="square" lIns="90789" tIns="45396" rIns="90789" bIns="45396" numCol="1" anchor="t" anchorCtr="0" compatLnSpc="1">
            <a:prstTxWarp prst="textNoShape">
              <a:avLst/>
            </a:prstTxWarp>
          </a:bodyPr>
          <a:lstStyle>
            <a:lvl1pPr algn="r" defTabSz="907823" eaLnBrk="0" hangingPunct="0">
              <a:lnSpc>
                <a:spcPct val="100000"/>
              </a:lnSpc>
              <a:spcBef>
                <a:spcPct val="0"/>
              </a:spcBef>
              <a:defRPr sz="1000" b="0">
                <a:latin typeface="Museo Sans For Dell" pitchFamily="2" charset="0"/>
              </a:defRPr>
            </a:lvl1pPr>
          </a:lstStyle>
          <a:p>
            <a:pPr>
              <a:defRPr/>
            </a:pPr>
            <a:endParaRPr lang="en-US" dirty="0"/>
          </a:p>
        </p:txBody>
      </p:sp>
      <p:sp>
        <p:nvSpPr>
          <p:cNvPr id="26628" name="Rectangle 4"/>
          <p:cNvSpPr>
            <a:spLocks noGrp="1" noRot="1" noChangeAspect="1" noChangeArrowheads="1" noTextEdit="1"/>
          </p:cNvSpPr>
          <p:nvPr>
            <p:ph type="sldImg" idx="2"/>
          </p:nvPr>
        </p:nvSpPr>
        <p:spPr bwMode="auto">
          <a:xfrm>
            <a:off x="1152525" y="687388"/>
            <a:ext cx="4686300" cy="3514725"/>
          </a:xfrm>
          <a:prstGeom prst="rect">
            <a:avLst/>
          </a:prstGeom>
          <a:noFill/>
          <a:ln w="9525">
            <a:solidFill>
              <a:srgbClr val="000000"/>
            </a:solidFill>
            <a:miter lim="800000"/>
            <a:headEnd/>
            <a:tailEnd/>
          </a:ln>
        </p:spPr>
      </p:sp>
      <p:sp>
        <p:nvSpPr>
          <p:cNvPr id="71685" name="Rectangle 5"/>
          <p:cNvSpPr>
            <a:spLocks noGrp="1" noChangeArrowheads="1"/>
          </p:cNvSpPr>
          <p:nvPr>
            <p:ph type="body" sz="quarter" idx="3"/>
          </p:nvPr>
        </p:nvSpPr>
        <p:spPr bwMode="auto">
          <a:xfrm>
            <a:off x="922425" y="4428834"/>
            <a:ext cx="5144900" cy="4123616"/>
          </a:xfrm>
          <a:prstGeom prst="rect">
            <a:avLst/>
          </a:prstGeom>
          <a:noFill/>
          <a:ln w="9525">
            <a:noFill/>
            <a:miter lim="800000"/>
            <a:headEnd/>
            <a:tailEnd/>
          </a:ln>
          <a:effectLst/>
        </p:spPr>
        <p:txBody>
          <a:bodyPr vert="horz" wrap="square" lIns="90789" tIns="45396" rIns="90789" bIns="45396"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71686" name="Rectangle 6"/>
          <p:cNvSpPr>
            <a:spLocks noGrp="1" noChangeArrowheads="1"/>
          </p:cNvSpPr>
          <p:nvPr>
            <p:ph type="ftr" sz="quarter" idx="4"/>
          </p:nvPr>
        </p:nvSpPr>
        <p:spPr bwMode="auto">
          <a:xfrm>
            <a:off x="1" y="8755046"/>
            <a:ext cx="2993107" cy="532542"/>
          </a:xfrm>
          <a:prstGeom prst="rect">
            <a:avLst/>
          </a:prstGeom>
          <a:noFill/>
          <a:ln w="9525">
            <a:noFill/>
            <a:miter lim="800000"/>
            <a:headEnd/>
            <a:tailEnd/>
          </a:ln>
          <a:effectLst/>
        </p:spPr>
        <p:txBody>
          <a:bodyPr vert="horz" wrap="square" lIns="90789" tIns="45396" rIns="90789" bIns="45396" numCol="1" anchor="b" anchorCtr="0" compatLnSpc="1">
            <a:prstTxWarp prst="textNoShape">
              <a:avLst/>
            </a:prstTxWarp>
          </a:bodyPr>
          <a:lstStyle>
            <a:lvl1pPr algn="l" defTabSz="907823" eaLnBrk="0" hangingPunct="0">
              <a:lnSpc>
                <a:spcPct val="100000"/>
              </a:lnSpc>
              <a:spcBef>
                <a:spcPct val="0"/>
              </a:spcBef>
              <a:defRPr sz="1000" b="0">
                <a:latin typeface="Museo Sans For Dell" pitchFamily="2" charset="0"/>
              </a:defRPr>
            </a:lvl1pPr>
          </a:lstStyle>
          <a:p>
            <a:pPr>
              <a:defRPr/>
            </a:pPr>
            <a:endParaRPr lang="en-US" dirty="0"/>
          </a:p>
        </p:txBody>
      </p:sp>
      <p:sp>
        <p:nvSpPr>
          <p:cNvPr id="71687" name="Rectangle 7"/>
          <p:cNvSpPr>
            <a:spLocks noGrp="1" noChangeArrowheads="1"/>
          </p:cNvSpPr>
          <p:nvPr>
            <p:ph type="sldNum" sz="quarter" idx="5"/>
          </p:nvPr>
        </p:nvSpPr>
        <p:spPr bwMode="auto">
          <a:xfrm>
            <a:off x="3995051" y="8755046"/>
            <a:ext cx="2994698" cy="532542"/>
          </a:xfrm>
          <a:prstGeom prst="rect">
            <a:avLst/>
          </a:prstGeom>
          <a:noFill/>
          <a:ln w="9525">
            <a:noFill/>
            <a:miter lim="800000"/>
            <a:headEnd/>
            <a:tailEnd/>
          </a:ln>
          <a:effectLst/>
        </p:spPr>
        <p:txBody>
          <a:bodyPr vert="horz" wrap="square" lIns="90789" tIns="45396" rIns="90789" bIns="45396" numCol="1" anchor="b" anchorCtr="0" compatLnSpc="1">
            <a:prstTxWarp prst="textNoShape">
              <a:avLst/>
            </a:prstTxWarp>
          </a:bodyPr>
          <a:lstStyle>
            <a:lvl1pPr algn="r" defTabSz="907823" eaLnBrk="0" hangingPunct="0">
              <a:lnSpc>
                <a:spcPct val="100000"/>
              </a:lnSpc>
              <a:spcBef>
                <a:spcPct val="0"/>
              </a:spcBef>
              <a:defRPr sz="1000" b="0">
                <a:latin typeface="Museo Sans For Dell" pitchFamily="2" charset="0"/>
              </a:defRPr>
            </a:lvl1pPr>
          </a:lstStyle>
          <a:p>
            <a:pPr>
              <a:defRPr/>
            </a:pPr>
            <a:fld id="{FA04BB6B-BEDE-48E4-970F-8DFC0D4B5AE7}" type="slidenum">
              <a:rPr lang="en-US" smtClean="0"/>
              <a:pPr>
                <a:defRPr/>
              </a:pPr>
              <a:t>‹#›</a:t>
            </a:fld>
            <a:endParaRPr lang="en-US" dirty="0"/>
          </a:p>
        </p:txBody>
      </p:sp>
    </p:spTree>
    <p:extLst>
      <p:ext uri="{BB962C8B-B14F-4D97-AF65-F5344CB8AC3E}">
        <p14:creationId xmlns="" xmlns:p14="http://schemas.microsoft.com/office/powerpoint/2010/main" val="857168872"/>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Museo Sans For Dell" pitchFamily="2" charset="0"/>
        <a:ea typeface="+mn-ea"/>
        <a:cs typeface="+mn-cs"/>
      </a:defRPr>
    </a:lvl1pPr>
    <a:lvl2pPr marL="457200" algn="l" rtl="0" eaLnBrk="0" fontAlgn="base" hangingPunct="0">
      <a:spcBef>
        <a:spcPct val="30000"/>
      </a:spcBef>
      <a:spcAft>
        <a:spcPct val="0"/>
      </a:spcAft>
      <a:defRPr sz="1200" kern="1200">
        <a:solidFill>
          <a:schemeClr val="tx1"/>
        </a:solidFill>
        <a:latin typeface="Museo Sans For Dell" pitchFamily="2" charset="0"/>
        <a:ea typeface="+mn-ea"/>
        <a:cs typeface="+mn-cs"/>
      </a:defRPr>
    </a:lvl2pPr>
    <a:lvl3pPr marL="914400" algn="l" rtl="0" eaLnBrk="0" fontAlgn="base" hangingPunct="0">
      <a:spcBef>
        <a:spcPct val="30000"/>
      </a:spcBef>
      <a:spcAft>
        <a:spcPct val="0"/>
      </a:spcAft>
      <a:defRPr sz="1200" kern="1200">
        <a:solidFill>
          <a:schemeClr val="tx1"/>
        </a:solidFill>
        <a:latin typeface="Museo Sans For Dell" pitchFamily="2" charset="0"/>
        <a:ea typeface="+mn-ea"/>
        <a:cs typeface="+mn-cs"/>
      </a:defRPr>
    </a:lvl3pPr>
    <a:lvl4pPr marL="1371600" algn="l" rtl="0" eaLnBrk="0" fontAlgn="base" hangingPunct="0">
      <a:spcBef>
        <a:spcPct val="30000"/>
      </a:spcBef>
      <a:spcAft>
        <a:spcPct val="0"/>
      </a:spcAft>
      <a:defRPr sz="1200" kern="1200">
        <a:solidFill>
          <a:schemeClr val="tx1"/>
        </a:solidFill>
        <a:latin typeface="Museo Sans For Dell" pitchFamily="2" charset="0"/>
        <a:ea typeface="+mn-ea"/>
        <a:cs typeface="+mn-cs"/>
      </a:defRPr>
    </a:lvl4pPr>
    <a:lvl5pPr marL="1828800" algn="l" rtl="0" eaLnBrk="0" fontAlgn="base" hangingPunct="0">
      <a:spcBef>
        <a:spcPct val="30000"/>
      </a:spcBef>
      <a:spcAft>
        <a:spcPct val="0"/>
      </a:spcAft>
      <a:defRPr sz="1200" kern="1200">
        <a:solidFill>
          <a:schemeClr val="tx1"/>
        </a:solidFill>
        <a:latin typeface="Museo Sans For Dell"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361476" name="Title Placeholder 21"/>
          <p:cNvSpPr>
            <a:spLocks noGrp="1"/>
          </p:cNvSpPr>
          <p:nvPr>
            <p:ph type="ctrTitle"/>
          </p:nvPr>
        </p:nvSpPr>
        <p:spPr>
          <a:xfrm>
            <a:off x="457200" y="2679490"/>
            <a:ext cx="5962650" cy="1006685"/>
          </a:xfrm>
        </p:spPr>
        <p:txBody>
          <a:bodyPr anchor="b" anchorCtr="0"/>
          <a:lstStyle>
            <a:lvl1pPr algn="l">
              <a:lnSpc>
                <a:spcPts val="4000"/>
              </a:lnSpc>
              <a:defRPr sz="3600" b="0" i="0" smtClean="0">
                <a:solidFill>
                  <a:schemeClr val="accent1"/>
                </a:solidFill>
                <a:latin typeface="Museo For Dell" pitchFamily="2" charset="0"/>
                <a:ea typeface="Museo For Dell" pitchFamily="2" charset="0"/>
              </a:defRPr>
            </a:lvl1pPr>
          </a:lstStyle>
          <a:p>
            <a:r>
              <a:rPr lang="en-US" smtClean="0"/>
              <a:t>Click to edit Master title style</a:t>
            </a:r>
            <a:endParaRPr lang="en-US" dirty="0" smtClean="0"/>
          </a:p>
        </p:txBody>
      </p:sp>
      <p:sp>
        <p:nvSpPr>
          <p:cNvPr id="361477" name="Text Placeholder 12"/>
          <p:cNvSpPr>
            <a:spLocks noGrp="1"/>
          </p:cNvSpPr>
          <p:nvPr>
            <p:ph type="subTitle" idx="1"/>
          </p:nvPr>
        </p:nvSpPr>
        <p:spPr>
          <a:xfrm>
            <a:off x="457200" y="4165390"/>
            <a:ext cx="5953125" cy="800101"/>
          </a:xfrm>
        </p:spPr>
        <p:txBody>
          <a:bodyPr lIns="0" tIns="0" rIns="0" bIns="0" anchor="t" anchorCtr="0">
            <a:normAutofit/>
          </a:bodyPr>
          <a:lstStyle>
            <a:lvl1pPr marL="0" indent="0" algn="l">
              <a:buFont typeface="Wingdings" pitchFamily="2" charset="2"/>
              <a:buNone/>
              <a:defRPr sz="2000" b="0" i="0" smtClean="0">
                <a:solidFill>
                  <a:schemeClr val="bg2"/>
                </a:solidFill>
                <a:latin typeface="Museo Sans For Dell" pitchFamily="2" charset="0"/>
                <a:ea typeface="Museo Sans For Dell" pitchFamily="2" charset="0"/>
              </a:defRPr>
            </a:lvl1pPr>
          </a:lstStyle>
          <a:p>
            <a:r>
              <a:rPr lang="en-US" smtClean="0"/>
              <a:t>Click to edit Master subtitle style</a:t>
            </a:r>
            <a:endParaRPr lang="en-US" dirty="0" smtClean="0"/>
          </a:p>
        </p:txBody>
      </p:sp>
      <p:cxnSp>
        <p:nvCxnSpPr>
          <p:cNvPr id="8" name="Straight Connector 7"/>
          <p:cNvCxnSpPr/>
          <p:nvPr/>
        </p:nvCxnSpPr>
        <p:spPr>
          <a:xfrm>
            <a:off x="447675" y="1781175"/>
            <a:ext cx="8248650" cy="0"/>
          </a:xfrm>
          <a:prstGeom prst="line">
            <a:avLst/>
          </a:prstGeom>
          <a:ln>
            <a:solidFill>
              <a:schemeClr val="tx1">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447675" y="5076825"/>
            <a:ext cx="8248650" cy="0"/>
          </a:xfrm>
          <a:prstGeom prst="line">
            <a:avLst/>
          </a:prstGeom>
          <a:ln>
            <a:solidFill>
              <a:schemeClr val="tx1">
                <a:lumMod val="60000"/>
                <a:lumOff val="4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p:nvSpPr>
        <p:spPr bwMode="gray">
          <a:xfrm>
            <a:off x="0" y="6362700"/>
            <a:ext cx="1000125" cy="4953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rebuchet MS" pitchFamily="34" charset="0"/>
            </a:endParaRPr>
          </a:p>
        </p:txBody>
      </p:sp>
      <p:sp>
        <p:nvSpPr>
          <p:cNvPr id="14" name="Rectangle 13"/>
          <p:cNvSpPr/>
          <p:nvPr/>
        </p:nvSpPr>
        <p:spPr bwMode="hidden">
          <a:xfrm>
            <a:off x="0" y="6362700"/>
            <a:ext cx="1000125" cy="4953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rebuchet MS" pitchFamily="34" charset="0"/>
            </a:endParaRPr>
          </a:p>
        </p:txBody>
      </p:sp>
      <p:sp>
        <p:nvSpPr>
          <p:cNvPr id="19" name="Rectangle 18"/>
          <p:cNvSpPr/>
          <p:nvPr/>
        </p:nvSpPr>
        <p:spPr bwMode="hidden">
          <a:xfrm>
            <a:off x="0" y="6362700"/>
            <a:ext cx="1000125" cy="4953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rebuchet MS" pitchFamily="34" charset="0"/>
            </a:endParaRPr>
          </a:p>
        </p:txBody>
      </p:sp>
      <p:pic>
        <p:nvPicPr>
          <p:cNvPr id="11" name="Picture 10" descr="dell_blue_lrg_logo.png"/>
          <p:cNvPicPr>
            <a:picLocks noChangeAspect="1"/>
          </p:cNvPicPr>
          <p:nvPr/>
        </p:nvPicPr>
        <p:blipFill>
          <a:blip r:embed="rId2" cstate="screen"/>
          <a:stretch>
            <a:fillRect/>
          </a:stretch>
        </p:blipFill>
        <p:spPr>
          <a:xfrm>
            <a:off x="7265289" y="2651760"/>
            <a:ext cx="1487427" cy="1487427"/>
          </a:xfrm>
          <a:prstGeom prst="rect">
            <a:avLst/>
          </a:prstGeom>
        </p:spPr>
      </p:pic>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_Green">
    <p:spTree>
      <p:nvGrpSpPr>
        <p:cNvPr id="1" name=""/>
        <p:cNvGrpSpPr/>
        <p:nvPr/>
      </p:nvGrpSpPr>
      <p:grpSpPr>
        <a:xfrm>
          <a:off x="0" y="0"/>
          <a:ext cx="0" cy="0"/>
          <a:chOff x="0" y="0"/>
          <a:chExt cx="0" cy="0"/>
        </a:xfrm>
      </p:grpSpPr>
      <p:sp>
        <p:nvSpPr>
          <p:cNvPr id="15" name="Title 1"/>
          <p:cNvSpPr>
            <a:spLocks noGrp="1"/>
          </p:cNvSpPr>
          <p:nvPr>
            <p:ph type="ctrTitle" hasCustomPrompt="1"/>
          </p:nvPr>
        </p:nvSpPr>
        <p:spPr>
          <a:xfrm>
            <a:off x="457200" y="457200"/>
            <a:ext cx="3657600" cy="3657600"/>
          </a:xfrm>
          <a:prstGeom prst="roundRect">
            <a:avLst>
              <a:gd name="adj" fmla="val 2752"/>
            </a:avLst>
          </a:prstGeom>
          <a:solidFill>
            <a:schemeClr val="accent2"/>
          </a:solidFill>
          <a:ln>
            <a:noFill/>
          </a:ln>
        </p:spPr>
        <p:style>
          <a:lnRef idx="2">
            <a:schemeClr val="accent1"/>
          </a:lnRef>
          <a:fillRef idx="1">
            <a:schemeClr val="lt1"/>
          </a:fillRef>
          <a:effectRef idx="0">
            <a:schemeClr val="accent1"/>
          </a:effectRef>
          <a:fontRef idx="none"/>
        </p:style>
        <p:txBody>
          <a:bodyPr lIns="228600" tIns="228600" rIns="228600" bIns="228600" anchor="t" anchorCtr="0">
            <a:normAutofit/>
          </a:bodyPr>
          <a:lstStyle>
            <a:lvl1pPr>
              <a:defRPr sz="3200" b="0">
                <a:solidFill>
                  <a:schemeClr val="tx2"/>
                </a:solidFill>
                <a:latin typeface="Museo For Dell" pitchFamily="2" charset="0"/>
              </a:defRPr>
            </a:lvl1pPr>
          </a:lstStyle>
          <a:p>
            <a:r>
              <a:rPr lang="en-US" dirty="0" smtClean="0"/>
              <a:t>Click to edit Master title style</a:t>
            </a:r>
            <a:br>
              <a:rPr lang="en-US" dirty="0" smtClean="0"/>
            </a:br>
            <a:endParaRPr lang="en-US" dirty="0"/>
          </a:p>
        </p:txBody>
      </p:sp>
      <p:sp>
        <p:nvSpPr>
          <p:cNvPr id="8" name="Slide Number Placeholder 5"/>
          <p:cNvSpPr>
            <a:spLocks noGrp="1"/>
          </p:cNvSpPr>
          <p:nvPr>
            <p:ph type="sldNum" sz="quarter" idx="4"/>
          </p:nvPr>
        </p:nvSpPr>
        <p:spPr>
          <a:xfrm>
            <a:off x="435536" y="6431527"/>
            <a:ext cx="260349" cy="152399"/>
          </a:xfrm>
          <a:prstGeom prst="rect">
            <a:avLst/>
          </a:prstGeom>
        </p:spPr>
        <p:txBody>
          <a:bodyPr vert="horz" lIns="0" tIns="0" rIns="91440" bIns="0" rtlCol="0" anchor="ctr"/>
          <a:lstStyle>
            <a:lvl1pPr algn="l">
              <a:defRPr sz="900">
                <a:solidFill>
                  <a:schemeClr val="bg2">
                    <a:lumMod val="60000"/>
                    <a:lumOff val="40000"/>
                  </a:schemeClr>
                </a:solidFill>
                <a:latin typeface="Museo Sans For Dell" pitchFamily="2" charset="0"/>
              </a:defRPr>
            </a:lvl1pPr>
          </a:lstStyle>
          <a:p>
            <a:fld id="{DBD5246C-868F-410A-AE52-FE248EDADC46}" type="slidenum">
              <a:rPr lang="en-US" smtClean="0"/>
              <a:pPr/>
              <a:t>‹#›</a:t>
            </a:fld>
            <a:endParaRPr lang="en-US" dirty="0"/>
          </a:p>
        </p:txBody>
      </p:sp>
      <p:sp>
        <p:nvSpPr>
          <p:cNvPr id="6"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bg2">
                    <a:lumMod val="60000"/>
                    <a:lumOff val="40000"/>
                  </a:schemeClr>
                </a:solidFill>
                <a:latin typeface="Museo Sans For Dell" pitchFamily="2" charset="0"/>
              </a:defRPr>
            </a:lvl1pPr>
          </a:lstStyle>
          <a:p>
            <a:endParaRPr lang="en-US" dirty="0"/>
          </a:p>
        </p:txBody>
      </p:sp>
      <p:sp>
        <p:nvSpPr>
          <p:cNvPr id="9"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bg2">
                    <a:lumMod val="60000"/>
                    <a:lumOff val="40000"/>
                  </a:schemeClr>
                </a:solidFill>
                <a:latin typeface="Museo Sans For Dell" pitchFamily="2" charset="0"/>
                <a:ea typeface="+mn-ea"/>
                <a:cs typeface="+mn-cs"/>
              </a:defRPr>
            </a:lvl1pPr>
          </a:lstStyle>
          <a:p>
            <a:fld id="{BF957C7E-C7E7-40ED-8DBB-CAEED742A383}" type="datetime1">
              <a:rPr lang="en-US" smtClean="0"/>
              <a:pPr/>
              <a:t>11/14/2011</a:t>
            </a:fld>
            <a:endParaRPr lang="en-US" dirty="0"/>
          </a:p>
        </p:txBody>
      </p:sp>
    </p:spTree>
  </p:cSld>
  <p:clrMapOvr>
    <a:masterClrMapping/>
  </p:clrMapOvr>
  <p:transition spd="med">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ection_Purple">
    <p:spTree>
      <p:nvGrpSpPr>
        <p:cNvPr id="1" name=""/>
        <p:cNvGrpSpPr/>
        <p:nvPr/>
      </p:nvGrpSpPr>
      <p:grpSpPr>
        <a:xfrm>
          <a:off x="0" y="0"/>
          <a:ext cx="0" cy="0"/>
          <a:chOff x="0" y="0"/>
          <a:chExt cx="0" cy="0"/>
        </a:xfrm>
      </p:grpSpPr>
      <p:sp>
        <p:nvSpPr>
          <p:cNvPr id="15" name="Title 1"/>
          <p:cNvSpPr>
            <a:spLocks noGrp="1"/>
          </p:cNvSpPr>
          <p:nvPr>
            <p:ph type="ctrTitle"/>
          </p:nvPr>
        </p:nvSpPr>
        <p:spPr>
          <a:xfrm>
            <a:off x="457200" y="457200"/>
            <a:ext cx="3657600" cy="3657600"/>
          </a:xfrm>
          <a:prstGeom prst="roundRect">
            <a:avLst>
              <a:gd name="adj" fmla="val 2752"/>
            </a:avLst>
          </a:prstGeom>
          <a:solidFill>
            <a:schemeClr val="accent6"/>
          </a:solidFill>
          <a:ln>
            <a:noFill/>
          </a:ln>
        </p:spPr>
        <p:style>
          <a:lnRef idx="2">
            <a:schemeClr val="accent1"/>
          </a:lnRef>
          <a:fillRef idx="1">
            <a:schemeClr val="lt1"/>
          </a:fillRef>
          <a:effectRef idx="0">
            <a:schemeClr val="accent1"/>
          </a:effectRef>
          <a:fontRef idx="none"/>
        </p:style>
        <p:txBody>
          <a:bodyPr lIns="228600" tIns="228600" rIns="228600" bIns="228600" anchor="t">
            <a:normAutofit/>
          </a:bodyPr>
          <a:lstStyle>
            <a:lvl1pPr>
              <a:defRPr sz="3200" b="0">
                <a:solidFill>
                  <a:schemeClr val="tx2"/>
                </a:solidFill>
                <a:latin typeface="Museo For Dell" pitchFamily="2" charset="0"/>
              </a:defRPr>
            </a:lvl1pPr>
          </a:lstStyle>
          <a:p>
            <a:r>
              <a:rPr lang="en-US" smtClean="0"/>
              <a:t>Click to edit Master title style</a:t>
            </a:r>
            <a:endParaRPr lang="en-US" dirty="0"/>
          </a:p>
        </p:txBody>
      </p:sp>
      <p:pic>
        <p:nvPicPr>
          <p:cNvPr id="14" name="Picture 13" descr="dell_gray_logo.png"/>
          <p:cNvPicPr>
            <a:picLocks noChangeAspect="1"/>
          </p:cNvPicPr>
          <p:nvPr/>
        </p:nvPicPr>
        <p:blipFill>
          <a:blip r:embed="rId2" cstate="screen"/>
          <a:stretch>
            <a:fillRect/>
          </a:stretch>
        </p:blipFill>
        <p:spPr>
          <a:xfrm>
            <a:off x="8193024" y="6226683"/>
            <a:ext cx="573025" cy="573025"/>
          </a:xfrm>
          <a:prstGeom prst="rect">
            <a:avLst/>
          </a:prstGeom>
        </p:spPr>
      </p:pic>
      <p:sp>
        <p:nvSpPr>
          <p:cNvPr id="6" name="Slide Number Placeholder 5"/>
          <p:cNvSpPr>
            <a:spLocks noGrp="1"/>
          </p:cNvSpPr>
          <p:nvPr>
            <p:ph type="sldNum" sz="quarter" idx="4"/>
          </p:nvPr>
        </p:nvSpPr>
        <p:spPr>
          <a:xfrm>
            <a:off x="435536" y="6431527"/>
            <a:ext cx="260349" cy="152399"/>
          </a:xfrm>
          <a:prstGeom prst="rect">
            <a:avLst/>
          </a:prstGeom>
        </p:spPr>
        <p:txBody>
          <a:bodyPr vert="horz" lIns="0" tIns="0" rIns="91440" bIns="0" rtlCol="0" anchor="ctr"/>
          <a:lstStyle>
            <a:lvl1pPr algn="l">
              <a:defRPr sz="900">
                <a:solidFill>
                  <a:schemeClr val="bg2">
                    <a:lumMod val="60000"/>
                    <a:lumOff val="40000"/>
                  </a:schemeClr>
                </a:solidFill>
                <a:latin typeface="Museo Sans For Dell" pitchFamily="2" charset="0"/>
              </a:defRPr>
            </a:lvl1pPr>
          </a:lstStyle>
          <a:p>
            <a:fld id="{DBD5246C-868F-410A-AE52-FE248EDADC46}" type="slidenum">
              <a:rPr lang="en-US" smtClean="0"/>
              <a:pPr/>
              <a:t>‹#›</a:t>
            </a:fld>
            <a:endParaRPr lang="en-US" dirty="0"/>
          </a:p>
        </p:txBody>
      </p:sp>
      <p:sp>
        <p:nvSpPr>
          <p:cNvPr id="7"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bg2">
                    <a:lumMod val="60000"/>
                    <a:lumOff val="40000"/>
                  </a:schemeClr>
                </a:solidFill>
                <a:latin typeface="Museo Sans For Dell" pitchFamily="2" charset="0"/>
              </a:defRPr>
            </a:lvl1pPr>
          </a:lstStyle>
          <a:p>
            <a:endParaRPr lang="en-US" dirty="0"/>
          </a:p>
        </p:txBody>
      </p:sp>
      <p:sp>
        <p:nvSpPr>
          <p:cNvPr id="9"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bg2">
                    <a:lumMod val="60000"/>
                    <a:lumOff val="40000"/>
                  </a:schemeClr>
                </a:solidFill>
                <a:latin typeface="Museo Sans For Dell" pitchFamily="2" charset="0"/>
                <a:ea typeface="+mn-ea"/>
                <a:cs typeface="+mn-cs"/>
              </a:defRPr>
            </a:lvl1pPr>
          </a:lstStyle>
          <a:p>
            <a:fld id="{3ABA7141-3D1C-4B71-8E8A-1A5A719C17C1}" type="datetime1">
              <a:rPr lang="en-US" smtClean="0"/>
              <a:pPr/>
              <a:t>11/14/2011</a:t>
            </a:fld>
            <a:endParaRPr lang="en-US" dirty="0"/>
          </a:p>
        </p:txBody>
      </p:sp>
    </p:spTree>
  </p:cSld>
  <p:clrMapOvr>
    <a:masterClrMapping/>
  </p:clrMapOvr>
  <p:transition spd="med">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Section_Blue_Background">
    <p:bg>
      <p:bgPr>
        <a:solidFill>
          <a:schemeClr val="accent1"/>
        </a:solidFill>
        <a:effectLst/>
      </p:bgPr>
    </p:bg>
    <p:spTree>
      <p:nvGrpSpPr>
        <p:cNvPr id="1" name=""/>
        <p:cNvGrpSpPr/>
        <p:nvPr/>
      </p:nvGrpSpPr>
      <p:grpSpPr>
        <a:xfrm>
          <a:off x="0" y="0"/>
          <a:ext cx="0" cy="0"/>
          <a:chOff x="0" y="0"/>
          <a:chExt cx="0" cy="0"/>
        </a:xfrm>
      </p:grpSpPr>
      <p:sp>
        <p:nvSpPr>
          <p:cNvPr id="7" name="Title 1"/>
          <p:cNvSpPr>
            <a:spLocks noGrp="1"/>
          </p:cNvSpPr>
          <p:nvPr>
            <p:ph type="ctrTitle"/>
          </p:nvPr>
        </p:nvSpPr>
        <p:spPr>
          <a:xfrm>
            <a:off x="457200" y="457200"/>
            <a:ext cx="3657600" cy="3657600"/>
          </a:xfrm>
          <a:prstGeom prst="roundRect">
            <a:avLst>
              <a:gd name="adj" fmla="val 2752"/>
            </a:avLst>
          </a:prstGeom>
          <a:solidFill>
            <a:schemeClr val="tx2"/>
          </a:solidFill>
          <a:ln>
            <a:noFill/>
          </a:ln>
        </p:spPr>
        <p:style>
          <a:lnRef idx="2">
            <a:schemeClr val="accent1"/>
          </a:lnRef>
          <a:fillRef idx="1">
            <a:schemeClr val="lt1"/>
          </a:fillRef>
          <a:effectRef idx="0">
            <a:schemeClr val="accent1"/>
          </a:effectRef>
          <a:fontRef idx="none"/>
        </p:style>
        <p:txBody>
          <a:bodyPr lIns="228600" tIns="228600" rIns="228600" bIns="228600" anchor="t">
            <a:normAutofit/>
          </a:bodyPr>
          <a:lstStyle>
            <a:lvl1pPr>
              <a:defRPr sz="3200" b="0">
                <a:solidFill>
                  <a:schemeClr val="accent1"/>
                </a:solidFill>
                <a:latin typeface="Museo For Dell" pitchFamily="2" charset="0"/>
              </a:defRPr>
            </a:lvl1pPr>
          </a:lstStyle>
          <a:p>
            <a:r>
              <a:rPr lang="en-US" dirty="0" smtClean="0"/>
              <a:t>Click to edit Master title style</a:t>
            </a:r>
            <a:endParaRPr lang="en-US" dirty="0"/>
          </a:p>
        </p:txBody>
      </p:sp>
      <p:pic>
        <p:nvPicPr>
          <p:cNvPr id="18" name="Picture 17" descr="dell_white_logo.png"/>
          <p:cNvPicPr>
            <a:picLocks noChangeAspect="1"/>
          </p:cNvPicPr>
          <p:nvPr userDrawn="1"/>
        </p:nvPicPr>
        <p:blipFill>
          <a:blip r:embed="rId2" cstate="screen"/>
          <a:stretch>
            <a:fillRect/>
          </a:stretch>
        </p:blipFill>
        <p:spPr>
          <a:xfrm>
            <a:off x="8193024" y="6226683"/>
            <a:ext cx="573025" cy="573025"/>
          </a:xfrm>
          <a:prstGeom prst="rect">
            <a:avLst/>
          </a:prstGeom>
        </p:spPr>
      </p:pic>
      <p:sp>
        <p:nvSpPr>
          <p:cNvPr id="9" name="TextBox 3"/>
          <p:cNvSpPr txBox="1"/>
          <p:nvPr userDrawn="1"/>
        </p:nvSpPr>
        <p:spPr bwMode="black">
          <a:xfrm>
            <a:off x="5350331" y="6425457"/>
            <a:ext cx="2743200" cy="153888"/>
          </a:xfrm>
          <a:prstGeom prst="rect">
            <a:avLst/>
          </a:prstGeom>
          <a:noFill/>
        </p:spPr>
        <p:txBody>
          <a:bodyPr lIns="0" tIns="0" rIns="0" bIns="0">
            <a:prstTxWarp prst="textNoShape">
              <a:avLst/>
            </a:prstTxWarp>
            <a:spAutoFit/>
          </a:bodyPr>
          <a:lstStyle/>
          <a:p>
            <a:pPr algn="r">
              <a:lnSpc>
                <a:spcPct val="100000"/>
              </a:lnSpc>
              <a:spcBef>
                <a:spcPct val="0"/>
              </a:spcBef>
              <a:spcAft>
                <a:spcPct val="0"/>
              </a:spcAft>
              <a:buClrTx/>
              <a:buFontTx/>
              <a:buNone/>
            </a:pPr>
            <a:r>
              <a:rPr lang="en-US" sz="1000" dirty="0">
                <a:solidFill>
                  <a:schemeClr val="tx2"/>
                </a:solidFill>
                <a:latin typeface="Museo Sans For Dell" pitchFamily="2" charset="0"/>
              </a:rPr>
              <a:t>Global Marketing</a:t>
            </a:r>
          </a:p>
        </p:txBody>
      </p:sp>
      <p:sp>
        <p:nvSpPr>
          <p:cNvPr id="8"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tx2"/>
                </a:solidFill>
                <a:latin typeface="Museo Sans For Dell" pitchFamily="2" charset="0"/>
              </a:defRPr>
            </a:lvl1pPr>
          </a:lstStyle>
          <a:p>
            <a:endParaRPr lang="en-US" dirty="0"/>
          </a:p>
        </p:txBody>
      </p:sp>
      <p:sp>
        <p:nvSpPr>
          <p:cNvPr id="12" name="Slide Number Placeholder 5"/>
          <p:cNvSpPr>
            <a:spLocks noGrp="1"/>
          </p:cNvSpPr>
          <p:nvPr>
            <p:ph type="sldNum" sz="quarter" idx="4"/>
          </p:nvPr>
        </p:nvSpPr>
        <p:spPr>
          <a:xfrm>
            <a:off x="444501" y="6431527"/>
            <a:ext cx="260349" cy="152399"/>
          </a:xfrm>
          <a:prstGeom prst="rect">
            <a:avLst/>
          </a:prstGeom>
        </p:spPr>
        <p:txBody>
          <a:bodyPr vert="horz" lIns="0" tIns="0" rIns="91440" bIns="0" rtlCol="0" anchor="ctr"/>
          <a:lstStyle>
            <a:lvl1pPr algn="l">
              <a:defRPr sz="900">
                <a:solidFill>
                  <a:schemeClr val="tx2"/>
                </a:solidFill>
                <a:latin typeface="Museo Sans For Dell" pitchFamily="2" charset="0"/>
              </a:defRPr>
            </a:lvl1pPr>
          </a:lstStyle>
          <a:p>
            <a:fld id="{DBD5246C-868F-410A-AE52-FE248EDADC46}" type="slidenum">
              <a:rPr lang="en-US" smtClean="0"/>
              <a:pPr/>
              <a:t>‹#›</a:t>
            </a:fld>
            <a:endParaRPr lang="en-US" dirty="0"/>
          </a:p>
        </p:txBody>
      </p:sp>
      <p:sp>
        <p:nvSpPr>
          <p:cNvPr id="11"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tx2"/>
                </a:solidFill>
                <a:latin typeface="Museo Sans For Dell" pitchFamily="2" charset="0"/>
                <a:ea typeface="+mn-ea"/>
                <a:cs typeface="+mn-cs"/>
              </a:defRPr>
            </a:lvl1pPr>
          </a:lstStyle>
          <a:p>
            <a:fld id="{399482B3-49BE-4739-9B0D-BB895DB7BF23}" type="datetime1">
              <a:rPr lang="en-US" smtClean="0"/>
              <a:pPr/>
              <a:t>11/14/2011</a:t>
            </a:fld>
            <a:endParaRPr lang="en-US" dirty="0"/>
          </a:p>
        </p:txBody>
      </p:sp>
    </p:spTree>
  </p:cSld>
  <p:clrMapOvr>
    <a:masterClrMapping/>
  </p:clrMapOvr>
  <p:transition spd="med">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itle_and_Content_Blue_Backgroun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9768" y="250411"/>
            <a:ext cx="8239126" cy="850392"/>
          </a:xfrm>
        </p:spPr>
        <p:txBody>
          <a:bodyPr wrap="square" anchor="t"/>
          <a:lstStyle>
            <a:lvl1pPr>
              <a:lnSpc>
                <a:spcPct val="90000"/>
              </a:lnSpc>
              <a:defRPr sz="3200" b="0">
                <a:solidFill>
                  <a:schemeClr val="tx2"/>
                </a:solidFill>
                <a:latin typeface="Museo For Dell" pitchFamily="2"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38710" y="1215482"/>
            <a:ext cx="8229600" cy="4925341"/>
          </a:xfrm>
        </p:spPr>
        <p:txBody>
          <a:bodyPr lIns="0" tIns="0" rIns="0" bIns="0"/>
          <a:lstStyle>
            <a:lvl1pPr>
              <a:spcBef>
                <a:spcPts val="100"/>
              </a:spcBef>
              <a:spcAft>
                <a:spcPts val="100"/>
              </a:spcAft>
              <a:buClr>
                <a:schemeClr val="tx2"/>
              </a:buClr>
              <a:defRPr sz="2000">
                <a:solidFill>
                  <a:schemeClr val="tx2"/>
                </a:solidFill>
                <a:latin typeface="Museo Sans For Dell" pitchFamily="2" charset="0"/>
              </a:defRPr>
            </a:lvl1pPr>
            <a:lvl2pPr>
              <a:spcBef>
                <a:spcPts val="100"/>
              </a:spcBef>
              <a:spcAft>
                <a:spcPts val="100"/>
              </a:spcAft>
              <a:buClr>
                <a:schemeClr val="tx2"/>
              </a:buClr>
              <a:buFont typeface="Museo For Dell 300" pitchFamily="50" charset="0"/>
              <a:buChar char="–"/>
              <a:defRPr sz="1800">
                <a:solidFill>
                  <a:schemeClr val="tx2"/>
                </a:solidFill>
                <a:latin typeface="Museo Sans For Dell" pitchFamily="2" charset="0"/>
              </a:defRPr>
            </a:lvl2pPr>
            <a:lvl3pPr>
              <a:spcBef>
                <a:spcPts val="100"/>
              </a:spcBef>
              <a:spcAft>
                <a:spcPts val="100"/>
              </a:spcAft>
              <a:buClr>
                <a:schemeClr val="tx2"/>
              </a:buClr>
              <a:defRPr sz="1600">
                <a:solidFill>
                  <a:schemeClr val="tx2"/>
                </a:solidFill>
                <a:latin typeface="Museo Sans For Dell" pitchFamily="2" charset="0"/>
              </a:defRPr>
            </a:lvl3pPr>
            <a:lvl4pPr>
              <a:spcBef>
                <a:spcPts val="100"/>
              </a:spcBef>
              <a:spcAft>
                <a:spcPts val="100"/>
              </a:spcAft>
              <a:buClr>
                <a:schemeClr val="tx2"/>
              </a:buClr>
              <a:defRPr sz="1400">
                <a:solidFill>
                  <a:schemeClr val="tx2"/>
                </a:solidFill>
                <a:latin typeface="Museo Sans For Dell" pitchFamily="2" charset="0"/>
              </a:defRPr>
            </a:lvl4pPr>
            <a:lvl5pPr>
              <a:spcBef>
                <a:spcPts val="100"/>
              </a:spcBef>
              <a:spcAft>
                <a:spcPts val="100"/>
              </a:spcAft>
              <a:buClr>
                <a:schemeClr val="tx2"/>
              </a:buClr>
              <a:defRPr sz="1200">
                <a:solidFill>
                  <a:schemeClr val="tx2"/>
                </a:solidFill>
                <a:latin typeface="Museo Sans For Dell"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20" name="Straight Connector 19"/>
          <p:cNvCxnSpPr>
            <a:cxnSpLocks noChangeShapeType="1"/>
          </p:cNvCxnSpPr>
          <p:nvPr userDrawn="1"/>
        </p:nvCxnSpPr>
        <p:spPr bwMode="auto">
          <a:xfrm>
            <a:off x="457200" y="6172200"/>
            <a:ext cx="8229600" cy="0"/>
          </a:xfrm>
          <a:prstGeom prst="line">
            <a:avLst/>
          </a:prstGeom>
          <a:noFill/>
          <a:ln w="9525">
            <a:solidFill>
              <a:schemeClr val="tx2"/>
            </a:solidFill>
            <a:round/>
            <a:headEnd/>
            <a:tailEnd/>
          </a:ln>
        </p:spPr>
      </p:cxnSp>
      <p:sp>
        <p:nvSpPr>
          <p:cNvPr id="22" name="TextBox 3"/>
          <p:cNvSpPr txBox="1"/>
          <p:nvPr userDrawn="1"/>
        </p:nvSpPr>
        <p:spPr bwMode="black">
          <a:xfrm>
            <a:off x="5350331" y="6425457"/>
            <a:ext cx="2743200" cy="153888"/>
          </a:xfrm>
          <a:prstGeom prst="rect">
            <a:avLst/>
          </a:prstGeom>
          <a:noFill/>
        </p:spPr>
        <p:txBody>
          <a:bodyPr lIns="0" tIns="0" rIns="0" bIns="0">
            <a:prstTxWarp prst="textNoShape">
              <a:avLst/>
            </a:prstTxWarp>
            <a:spAutoFit/>
          </a:bodyPr>
          <a:lstStyle/>
          <a:p>
            <a:pPr algn="r">
              <a:lnSpc>
                <a:spcPct val="100000"/>
              </a:lnSpc>
              <a:spcBef>
                <a:spcPct val="0"/>
              </a:spcBef>
              <a:spcAft>
                <a:spcPct val="0"/>
              </a:spcAft>
              <a:buClrTx/>
              <a:buFontTx/>
              <a:buNone/>
            </a:pPr>
            <a:r>
              <a:rPr lang="en-US" sz="1000" dirty="0">
                <a:solidFill>
                  <a:schemeClr val="tx2"/>
                </a:solidFill>
                <a:latin typeface="Museo Sans For Dell" pitchFamily="2" charset="0"/>
              </a:rPr>
              <a:t>Global Marketing</a:t>
            </a:r>
          </a:p>
        </p:txBody>
      </p:sp>
      <p:pic>
        <p:nvPicPr>
          <p:cNvPr id="10" name="Picture 9" descr="dell_white_logo.png"/>
          <p:cNvPicPr>
            <a:picLocks noChangeAspect="1"/>
          </p:cNvPicPr>
          <p:nvPr userDrawn="1"/>
        </p:nvPicPr>
        <p:blipFill>
          <a:blip r:embed="rId2" cstate="screen"/>
          <a:stretch>
            <a:fillRect/>
          </a:stretch>
        </p:blipFill>
        <p:spPr>
          <a:xfrm>
            <a:off x="8193024" y="6226683"/>
            <a:ext cx="573025" cy="573025"/>
          </a:xfrm>
          <a:prstGeom prst="rect">
            <a:avLst/>
          </a:prstGeom>
        </p:spPr>
      </p:pic>
      <p:sp>
        <p:nvSpPr>
          <p:cNvPr id="11"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tx2"/>
                </a:solidFill>
                <a:latin typeface="Museo Sans For Dell" pitchFamily="2" charset="0"/>
              </a:defRPr>
            </a:lvl1pPr>
          </a:lstStyle>
          <a:p>
            <a:r>
              <a:rPr lang="en-US" dirty="0" smtClean="0"/>
              <a:t>Confidential</a:t>
            </a:r>
            <a:endParaRPr lang="en-US" dirty="0"/>
          </a:p>
        </p:txBody>
      </p:sp>
      <p:sp>
        <p:nvSpPr>
          <p:cNvPr id="12" name="Slide Number Placeholder 5"/>
          <p:cNvSpPr>
            <a:spLocks noGrp="1"/>
          </p:cNvSpPr>
          <p:nvPr>
            <p:ph type="sldNum" sz="quarter" idx="4"/>
          </p:nvPr>
        </p:nvSpPr>
        <p:spPr>
          <a:xfrm>
            <a:off x="444501" y="6431527"/>
            <a:ext cx="260349" cy="152399"/>
          </a:xfrm>
          <a:prstGeom prst="rect">
            <a:avLst/>
          </a:prstGeom>
        </p:spPr>
        <p:txBody>
          <a:bodyPr vert="horz" lIns="0" tIns="0" rIns="91440" bIns="0" rtlCol="0" anchor="ctr"/>
          <a:lstStyle>
            <a:lvl1pPr algn="l">
              <a:defRPr sz="900">
                <a:solidFill>
                  <a:schemeClr val="tx2"/>
                </a:solidFill>
                <a:latin typeface="Museo Sans For Dell" pitchFamily="2" charset="0"/>
              </a:defRPr>
            </a:lvl1pPr>
          </a:lstStyle>
          <a:p>
            <a:fld id="{DBD5246C-868F-410A-AE52-FE248EDADC46}" type="slidenum">
              <a:rPr lang="en-US" smtClean="0"/>
              <a:pPr/>
              <a:t>‹#›</a:t>
            </a:fld>
            <a:endParaRPr lang="en-US" dirty="0"/>
          </a:p>
        </p:txBody>
      </p:sp>
      <p:sp>
        <p:nvSpPr>
          <p:cNvPr id="13"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tx2"/>
                </a:solidFill>
                <a:latin typeface="Museo Sans For Dell" pitchFamily="2" charset="0"/>
                <a:ea typeface="+mn-ea"/>
                <a:cs typeface="+mn-cs"/>
              </a:defRPr>
            </a:lvl1pPr>
          </a:lstStyle>
          <a:p>
            <a:fld id="{8B27914F-C898-4076-B98B-C94F91F6A3C7}" type="datetime1">
              <a:rPr lang="en-US" smtClean="0"/>
              <a:pPr/>
              <a:t>11/14/2011</a:t>
            </a:fld>
            <a:endParaRPr lang="en-US" dirty="0"/>
          </a:p>
        </p:txBody>
      </p:sp>
    </p:spTree>
  </p:cSld>
  <p:clrMapOvr>
    <a:masterClrMapping/>
  </p:clrMapOvr>
  <p:transition spd="med">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Only &amp; Background Images Slide">
    <p:bg>
      <p:bgPr>
        <a:solidFill>
          <a:schemeClr val="accent1"/>
        </a:solidFill>
        <a:effectLst/>
      </p:bgPr>
    </p:bg>
    <p:spTree>
      <p:nvGrpSpPr>
        <p:cNvPr id="1" name=""/>
        <p:cNvGrpSpPr/>
        <p:nvPr/>
      </p:nvGrpSpPr>
      <p:grpSpPr>
        <a:xfrm>
          <a:off x="0" y="0"/>
          <a:ext cx="0" cy="0"/>
          <a:chOff x="0" y="0"/>
          <a:chExt cx="0" cy="0"/>
        </a:xfrm>
      </p:grpSpPr>
      <p:cxnSp>
        <p:nvCxnSpPr>
          <p:cNvPr id="20" name="Straight Connector 19"/>
          <p:cNvCxnSpPr>
            <a:cxnSpLocks noChangeShapeType="1"/>
          </p:cNvCxnSpPr>
          <p:nvPr userDrawn="1"/>
        </p:nvCxnSpPr>
        <p:spPr bwMode="auto">
          <a:xfrm>
            <a:off x="457200" y="6172200"/>
            <a:ext cx="8229600" cy="0"/>
          </a:xfrm>
          <a:prstGeom prst="line">
            <a:avLst/>
          </a:prstGeom>
          <a:noFill/>
          <a:ln w="9525">
            <a:solidFill>
              <a:schemeClr val="tx2"/>
            </a:solidFill>
            <a:round/>
            <a:headEnd/>
            <a:tailEnd/>
          </a:ln>
        </p:spPr>
      </p:cxnSp>
      <p:sp>
        <p:nvSpPr>
          <p:cNvPr id="22" name="TextBox 3"/>
          <p:cNvSpPr txBox="1"/>
          <p:nvPr userDrawn="1"/>
        </p:nvSpPr>
        <p:spPr bwMode="black">
          <a:xfrm>
            <a:off x="5350331" y="6425457"/>
            <a:ext cx="2743200" cy="153888"/>
          </a:xfrm>
          <a:prstGeom prst="rect">
            <a:avLst/>
          </a:prstGeom>
          <a:noFill/>
        </p:spPr>
        <p:txBody>
          <a:bodyPr lIns="0" tIns="0" rIns="0" bIns="0">
            <a:prstTxWarp prst="textNoShape">
              <a:avLst/>
            </a:prstTxWarp>
            <a:spAutoFit/>
          </a:bodyPr>
          <a:lstStyle/>
          <a:p>
            <a:pPr algn="r">
              <a:lnSpc>
                <a:spcPct val="100000"/>
              </a:lnSpc>
              <a:spcBef>
                <a:spcPct val="0"/>
              </a:spcBef>
              <a:spcAft>
                <a:spcPct val="0"/>
              </a:spcAft>
              <a:buClrTx/>
              <a:buFontTx/>
              <a:buNone/>
            </a:pPr>
            <a:r>
              <a:rPr lang="en-US" sz="1000" dirty="0">
                <a:solidFill>
                  <a:schemeClr val="tx2"/>
                </a:solidFill>
                <a:latin typeface="Museo Sans For Dell" pitchFamily="2" charset="0"/>
              </a:rPr>
              <a:t>Global Marketing</a:t>
            </a:r>
          </a:p>
        </p:txBody>
      </p:sp>
      <p:pic>
        <p:nvPicPr>
          <p:cNvPr id="10" name="Picture 9" descr="dell_white_logo.png"/>
          <p:cNvPicPr>
            <a:picLocks noChangeAspect="1"/>
          </p:cNvPicPr>
          <p:nvPr userDrawn="1"/>
        </p:nvPicPr>
        <p:blipFill>
          <a:blip r:embed="rId2" cstate="screen"/>
          <a:stretch>
            <a:fillRect/>
          </a:stretch>
        </p:blipFill>
        <p:spPr>
          <a:xfrm>
            <a:off x="8193024" y="6226683"/>
            <a:ext cx="573025" cy="573025"/>
          </a:xfrm>
          <a:prstGeom prst="rect">
            <a:avLst/>
          </a:prstGeom>
        </p:spPr>
      </p:pic>
      <p:sp>
        <p:nvSpPr>
          <p:cNvPr id="11"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tx2"/>
                </a:solidFill>
                <a:latin typeface="Museo Sans For Dell" pitchFamily="2" charset="0"/>
              </a:defRPr>
            </a:lvl1pPr>
          </a:lstStyle>
          <a:p>
            <a:r>
              <a:rPr lang="en-US" dirty="0" smtClean="0"/>
              <a:t>Confidential</a:t>
            </a:r>
            <a:endParaRPr lang="en-US" dirty="0"/>
          </a:p>
        </p:txBody>
      </p:sp>
      <p:sp>
        <p:nvSpPr>
          <p:cNvPr id="12" name="Slide Number Placeholder 5"/>
          <p:cNvSpPr>
            <a:spLocks noGrp="1"/>
          </p:cNvSpPr>
          <p:nvPr>
            <p:ph type="sldNum" sz="quarter" idx="4"/>
          </p:nvPr>
        </p:nvSpPr>
        <p:spPr>
          <a:xfrm>
            <a:off x="444501" y="6431527"/>
            <a:ext cx="260349" cy="152399"/>
          </a:xfrm>
          <a:prstGeom prst="rect">
            <a:avLst/>
          </a:prstGeom>
        </p:spPr>
        <p:txBody>
          <a:bodyPr vert="horz" lIns="0" tIns="0" rIns="91440" bIns="0" rtlCol="0" anchor="ctr"/>
          <a:lstStyle>
            <a:lvl1pPr algn="l">
              <a:defRPr sz="900">
                <a:solidFill>
                  <a:schemeClr val="tx2"/>
                </a:solidFill>
                <a:latin typeface="Museo Sans For Dell" pitchFamily="2" charset="0"/>
              </a:defRPr>
            </a:lvl1pPr>
          </a:lstStyle>
          <a:p>
            <a:fld id="{DBD5246C-868F-410A-AE52-FE248EDADC46}" type="slidenum">
              <a:rPr lang="en-US" smtClean="0"/>
              <a:pPr/>
              <a:t>‹#›</a:t>
            </a:fld>
            <a:endParaRPr lang="en-US" dirty="0"/>
          </a:p>
        </p:txBody>
      </p:sp>
      <p:sp>
        <p:nvSpPr>
          <p:cNvPr id="13" name="Title 1"/>
          <p:cNvSpPr>
            <a:spLocks noGrp="1"/>
          </p:cNvSpPr>
          <p:nvPr>
            <p:ph type="title"/>
          </p:nvPr>
        </p:nvSpPr>
        <p:spPr>
          <a:xfrm>
            <a:off x="429768" y="250411"/>
            <a:ext cx="8239126" cy="850392"/>
          </a:xfrm>
        </p:spPr>
        <p:txBody>
          <a:bodyPr wrap="square" anchor="t"/>
          <a:lstStyle>
            <a:lvl1pPr>
              <a:lnSpc>
                <a:spcPct val="90000"/>
              </a:lnSpc>
              <a:defRPr sz="3200" b="0">
                <a:solidFill>
                  <a:schemeClr val="tx2"/>
                </a:solidFill>
                <a:latin typeface="Museo For Dell" pitchFamily="2" charset="0"/>
              </a:defRPr>
            </a:lvl1pPr>
          </a:lstStyle>
          <a:p>
            <a:r>
              <a:rPr lang="en-US" dirty="0" smtClean="0"/>
              <a:t>Click to edit Master title style</a:t>
            </a:r>
            <a:endParaRPr lang="en-US" dirty="0"/>
          </a:p>
        </p:txBody>
      </p:sp>
      <p:sp>
        <p:nvSpPr>
          <p:cNvPr id="14"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tx2"/>
                </a:solidFill>
                <a:latin typeface="Museo Sans For Dell" pitchFamily="2" charset="0"/>
                <a:ea typeface="+mn-ea"/>
                <a:cs typeface="+mn-cs"/>
              </a:defRPr>
            </a:lvl1pPr>
          </a:lstStyle>
          <a:p>
            <a:fld id="{F31C0A23-4E9A-4B27-B9D5-98817EA1812E}" type="datetime1">
              <a:rPr lang="en-US" smtClean="0"/>
              <a:pPr/>
              <a:t>11/14/2011</a:t>
            </a:fld>
            <a:endParaRPr lang="en-US" dirty="0"/>
          </a:p>
        </p:txBody>
      </p:sp>
    </p:spTree>
  </p:cSld>
  <p:clrMapOvr>
    <a:masterClrMapping/>
  </p:clrMapOvr>
  <p:transition spd="med">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_Slide_Blue_Background">
    <p:bg>
      <p:bgPr>
        <a:solidFill>
          <a:schemeClr val="accent1"/>
        </a:solidFill>
        <a:effectLst/>
      </p:bgPr>
    </p:bg>
    <p:spTree>
      <p:nvGrpSpPr>
        <p:cNvPr id="1" name=""/>
        <p:cNvGrpSpPr/>
        <p:nvPr/>
      </p:nvGrpSpPr>
      <p:grpSpPr>
        <a:xfrm>
          <a:off x="0" y="0"/>
          <a:ext cx="0" cy="0"/>
          <a:chOff x="0" y="0"/>
          <a:chExt cx="0" cy="0"/>
        </a:xfrm>
      </p:grpSpPr>
      <p:grpSp>
        <p:nvGrpSpPr>
          <p:cNvPr id="2" name="Group 19"/>
          <p:cNvGrpSpPr/>
          <p:nvPr userDrawn="1"/>
        </p:nvGrpSpPr>
        <p:grpSpPr>
          <a:xfrm>
            <a:off x="380999" y="1781175"/>
            <a:ext cx="8311513" cy="3295650"/>
            <a:chOff x="280033" y="1781175"/>
            <a:chExt cx="8412480" cy="3295650"/>
          </a:xfrm>
        </p:grpSpPr>
        <p:cxnSp>
          <p:nvCxnSpPr>
            <p:cNvPr id="8" name="Straight Connector 7"/>
            <p:cNvCxnSpPr/>
            <p:nvPr/>
          </p:nvCxnSpPr>
          <p:spPr>
            <a:xfrm>
              <a:off x="280033" y="1781175"/>
              <a:ext cx="8412480" cy="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280033" y="5076825"/>
              <a:ext cx="8412480" cy="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grpSp>
      <p:pic>
        <p:nvPicPr>
          <p:cNvPr id="12" name="Picture 9" descr="white"/>
          <p:cNvPicPr>
            <a:picLocks noChangeAspect="1" noChangeArrowheads="1"/>
          </p:cNvPicPr>
          <p:nvPr userDrawn="1"/>
        </p:nvPicPr>
        <p:blipFill>
          <a:blip r:embed="rId2" cstate="screen"/>
          <a:srcRect/>
          <a:stretch>
            <a:fillRect/>
          </a:stretch>
        </p:blipFill>
        <p:spPr bwMode="auto">
          <a:xfrm>
            <a:off x="7377195" y="2681959"/>
            <a:ext cx="1371487" cy="1371487"/>
          </a:xfrm>
          <a:prstGeom prst="rect">
            <a:avLst/>
          </a:prstGeom>
          <a:noFill/>
          <a:ln w="9525">
            <a:noFill/>
            <a:miter lim="800000"/>
            <a:headEnd/>
            <a:tailEnd/>
          </a:ln>
        </p:spPr>
      </p:pic>
      <p:sp>
        <p:nvSpPr>
          <p:cNvPr id="11"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tx2"/>
                </a:solidFill>
                <a:latin typeface="Museo Sans For Dell" pitchFamily="2" charset="0"/>
              </a:defRPr>
            </a:lvl1pPr>
          </a:lstStyle>
          <a:p>
            <a:r>
              <a:rPr lang="en-US" dirty="0" smtClean="0"/>
              <a:t>Confidential</a:t>
            </a:r>
            <a:endParaRPr lang="en-US" dirty="0"/>
          </a:p>
        </p:txBody>
      </p:sp>
      <p:sp>
        <p:nvSpPr>
          <p:cNvPr id="13" name="Slide Number Placeholder 5"/>
          <p:cNvSpPr>
            <a:spLocks noGrp="1"/>
          </p:cNvSpPr>
          <p:nvPr>
            <p:ph type="sldNum" sz="quarter" idx="4"/>
          </p:nvPr>
        </p:nvSpPr>
        <p:spPr>
          <a:xfrm>
            <a:off x="444501" y="6431527"/>
            <a:ext cx="260349" cy="152399"/>
          </a:xfrm>
          <a:prstGeom prst="rect">
            <a:avLst/>
          </a:prstGeom>
        </p:spPr>
        <p:txBody>
          <a:bodyPr vert="horz" lIns="0" tIns="0" rIns="91440" bIns="0" rtlCol="0" anchor="ctr"/>
          <a:lstStyle>
            <a:lvl1pPr algn="l">
              <a:defRPr sz="900">
                <a:solidFill>
                  <a:schemeClr val="tx2"/>
                </a:solidFill>
                <a:latin typeface="Museo Sans For Dell" pitchFamily="2" charset="0"/>
              </a:defRPr>
            </a:lvl1pPr>
          </a:lstStyle>
          <a:p>
            <a:fld id="{DBD5246C-868F-410A-AE52-FE248EDADC46}" type="slidenum">
              <a:rPr lang="en-US" smtClean="0"/>
              <a:pPr/>
              <a:t>‹#›</a:t>
            </a:fld>
            <a:endParaRPr lang="en-US" dirty="0"/>
          </a:p>
        </p:txBody>
      </p:sp>
      <p:sp>
        <p:nvSpPr>
          <p:cNvPr id="10" name="Title Placeholder 21"/>
          <p:cNvSpPr>
            <a:spLocks noGrp="1"/>
          </p:cNvSpPr>
          <p:nvPr>
            <p:ph type="ctrTitle"/>
          </p:nvPr>
        </p:nvSpPr>
        <p:spPr>
          <a:xfrm>
            <a:off x="438150" y="2679490"/>
            <a:ext cx="5962650" cy="1006685"/>
          </a:xfrm>
        </p:spPr>
        <p:txBody>
          <a:bodyPr anchor="b" anchorCtr="0"/>
          <a:lstStyle>
            <a:lvl1pPr algn="l">
              <a:lnSpc>
                <a:spcPts val="4000"/>
              </a:lnSpc>
              <a:defRPr sz="3600" b="0" i="0" smtClean="0">
                <a:solidFill>
                  <a:schemeClr val="tx2"/>
                </a:solidFill>
                <a:latin typeface="Museo For Dell" pitchFamily="2" charset="0"/>
                <a:ea typeface="Museo For Dell" pitchFamily="2" charset="0"/>
              </a:defRPr>
            </a:lvl1pPr>
          </a:lstStyle>
          <a:p>
            <a:r>
              <a:rPr lang="en-US" dirty="0" smtClean="0"/>
              <a:t>Click to edit Master title style</a:t>
            </a:r>
          </a:p>
        </p:txBody>
      </p:sp>
      <p:sp>
        <p:nvSpPr>
          <p:cNvPr id="14" name="Text Placeholder 12"/>
          <p:cNvSpPr>
            <a:spLocks noGrp="1"/>
          </p:cNvSpPr>
          <p:nvPr>
            <p:ph type="subTitle" idx="1"/>
          </p:nvPr>
        </p:nvSpPr>
        <p:spPr>
          <a:xfrm>
            <a:off x="447674" y="4165390"/>
            <a:ext cx="5953125" cy="800101"/>
          </a:xfrm>
        </p:spPr>
        <p:txBody>
          <a:bodyPr lIns="0" tIns="0" rIns="0" bIns="0" anchor="t" anchorCtr="0">
            <a:normAutofit/>
          </a:bodyPr>
          <a:lstStyle>
            <a:lvl1pPr marL="0" indent="0" algn="l">
              <a:buFont typeface="Wingdings" pitchFamily="2" charset="2"/>
              <a:buNone/>
              <a:defRPr sz="2000" b="0" i="0" smtClean="0">
                <a:solidFill>
                  <a:schemeClr val="tx2"/>
                </a:solidFill>
                <a:latin typeface="Museo Sans For Dell" pitchFamily="2" charset="0"/>
                <a:ea typeface="Museo Sans For Dell" pitchFamily="2" charset="0"/>
              </a:defRPr>
            </a:lvl1pPr>
          </a:lstStyle>
          <a:p>
            <a:r>
              <a:rPr lang="en-US" smtClean="0"/>
              <a:t>Click to edit Master subtitle style</a:t>
            </a:r>
            <a:endParaRPr lang="en-US" dirty="0" smtClean="0"/>
          </a:p>
        </p:txBody>
      </p:sp>
      <p:sp>
        <p:nvSpPr>
          <p:cNvPr id="16"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tx2"/>
                </a:solidFill>
                <a:latin typeface="Museo Sans For Dell" pitchFamily="2" charset="0"/>
                <a:ea typeface="+mn-ea"/>
                <a:cs typeface="+mn-cs"/>
              </a:defRPr>
            </a:lvl1pPr>
          </a:lstStyle>
          <a:p>
            <a:fld id="{3AABDE2C-AD38-4CC9-B4D3-51949B5041AF}" type="datetime1">
              <a:rPr lang="en-US" smtClean="0"/>
              <a:pPr/>
              <a:t>11/14/2011</a:t>
            </a:fld>
            <a:endParaRPr lang="en-US" dirty="0"/>
          </a:p>
        </p:txBody>
      </p:sp>
    </p:spTree>
  </p:cSld>
  <p:clrMapOvr>
    <a:masterClrMapping/>
  </p:clrMapOvr>
  <p:transition spd="med">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Image and text">
    <p:spTree>
      <p:nvGrpSpPr>
        <p:cNvPr id="1" name=""/>
        <p:cNvGrpSpPr/>
        <p:nvPr/>
      </p:nvGrpSpPr>
      <p:grpSpPr>
        <a:xfrm>
          <a:off x="0" y="0"/>
          <a:ext cx="0" cy="0"/>
          <a:chOff x="0" y="0"/>
          <a:chExt cx="0" cy="0"/>
        </a:xfrm>
      </p:grpSpPr>
      <p:sp>
        <p:nvSpPr>
          <p:cNvPr id="12" name="Content Placeholder 2"/>
          <p:cNvSpPr>
            <a:spLocks noGrp="1"/>
          </p:cNvSpPr>
          <p:nvPr>
            <p:ph sz="half" idx="10"/>
          </p:nvPr>
        </p:nvSpPr>
        <p:spPr>
          <a:xfrm>
            <a:off x="4653246" y="1241426"/>
            <a:ext cx="4023360" cy="2884526"/>
          </a:xfrm>
        </p:spPr>
        <p:txBody>
          <a:bodyPr wrap="square" lIns="0" tIns="0" rIns="0" bIns="0">
            <a:normAutofit/>
          </a:bodyPr>
          <a:lstStyle>
            <a:lvl1pPr>
              <a:spcBef>
                <a:spcPts val="100"/>
              </a:spcBef>
              <a:defRPr sz="2000" b="0">
                <a:solidFill>
                  <a:schemeClr val="tx2"/>
                </a:solidFill>
                <a:latin typeface="Museo Sans For Dell" pitchFamily="2" charset="0"/>
              </a:defRPr>
            </a:lvl1pPr>
            <a:lvl2pPr marL="574675" indent="-231775">
              <a:spcBef>
                <a:spcPts val="100"/>
              </a:spcBef>
              <a:defRPr sz="1800" b="0">
                <a:solidFill>
                  <a:schemeClr val="tx2"/>
                </a:solidFill>
                <a:latin typeface="Museo Sans For Dell" pitchFamily="2" charset="0"/>
              </a:defRPr>
            </a:lvl2pPr>
            <a:lvl3pPr>
              <a:spcBef>
                <a:spcPts val="100"/>
              </a:spcBef>
              <a:defRPr sz="1600" b="0">
                <a:solidFill>
                  <a:schemeClr val="tx2"/>
                </a:solidFill>
                <a:latin typeface="Museo Sans For Dell" pitchFamily="2" charset="0"/>
              </a:defRPr>
            </a:lvl3pPr>
            <a:lvl4pPr>
              <a:defRPr sz="1800" b="0">
                <a:solidFill>
                  <a:schemeClr val="bg2"/>
                </a:solidFill>
                <a:latin typeface="Museo Sans For Dell" pitchFamily="2" charset="0"/>
              </a:defRPr>
            </a:lvl4pPr>
            <a:lvl5pPr>
              <a:defRPr sz="1800" b="0">
                <a:solidFill>
                  <a:schemeClr val="bg2"/>
                </a:solidFill>
                <a:latin typeface="Museo Sans For Dell"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half" idx="11"/>
          </p:nvPr>
        </p:nvSpPr>
        <p:spPr>
          <a:xfrm>
            <a:off x="439738" y="1241426"/>
            <a:ext cx="4023360" cy="2884526"/>
          </a:xfrm>
        </p:spPr>
        <p:txBody>
          <a:bodyPr wrap="square" lIns="0" tIns="0" rIns="0" bIns="0">
            <a:normAutofit/>
          </a:bodyPr>
          <a:lstStyle>
            <a:lvl1pPr>
              <a:spcBef>
                <a:spcPts val="100"/>
              </a:spcBef>
              <a:defRPr sz="2000" b="0">
                <a:solidFill>
                  <a:schemeClr val="tx2"/>
                </a:solidFill>
                <a:latin typeface="Museo Sans For Dell" pitchFamily="2" charset="0"/>
              </a:defRPr>
            </a:lvl1pPr>
            <a:lvl2pPr marL="574675" indent="-231775">
              <a:spcBef>
                <a:spcPts val="100"/>
              </a:spcBef>
              <a:defRPr sz="1800" b="0">
                <a:solidFill>
                  <a:schemeClr val="tx2"/>
                </a:solidFill>
                <a:latin typeface="Museo Sans For Dell" pitchFamily="2" charset="0"/>
              </a:defRPr>
            </a:lvl2pPr>
            <a:lvl3pPr>
              <a:spcBef>
                <a:spcPts val="100"/>
              </a:spcBef>
              <a:defRPr sz="1600" b="0">
                <a:solidFill>
                  <a:schemeClr val="tx2"/>
                </a:solidFill>
                <a:latin typeface="Museo Sans For Dell" pitchFamily="2" charset="0"/>
              </a:defRPr>
            </a:lvl3pPr>
            <a:lvl4pPr>
              <a:defRPr sz="1800" b="0">
                <a:solidFill>
                  <a:schemeClr val="bg2"/>
                </a:solidFill>
                <a:latin typeface="Museo Sans For Dell" pitchFamily="2" charset="0"/>
              </a:defRPr>
            </a:lvl4pPr>
            <a:lvl5pPr>
              <a:defRPr sz="1800" b="0">
                <a:solidFill>
                  <a:schemeClr val="bg2"/>
                </a:solidFill>
                <a:latin typeface="Museo Sans For Dell" pitchFamily="2"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cxnSp>
        <p:nvCxnSpPr>
          <p:cNvPr id="14" name="Straight Connector 13"/>
          <p:cNvCxnSpPr>
            <a:cxnSpLocks noChangeShapeType="1"/>
          </p:cNvCxnSpPr>
          <p:nvPr/>
        </p:nvCxnSpPr>
        <p:spPr bwMode="auto">
          <a:xfrm>
            <a:off x="457200" y="6172200"/>
            <a:ext cx="8229600" cy="0"/>
          </a:xfrm>
          <a:prstGeom prst="line">
            <a:avLst/>
          </a:prstGeom>
          <a:noFill/>
          <a:ln w="9525">
            <a:solidFill>
              <a:srgbClr val="AAAAAA"/>
            </a:solidFill>
            <a:round/>
            <a:headEnd/>
            <a:tailEnd/>
          </a:ln>
        </p:spPr>
      </p:cxnSp>
      <p:sp>
        <p:nvSpPr>
          <p:cNvPr id="13" name="Slide Number Placeholder 5"/>
          <p:cNvSpPr>
            <a:spLocks noGrp="1"/>
          </p:cNvSpPr>
          <p:nvPr>
            <p:ph type="sldNum" sz="quarter" idx="4"/>
          </p:nvPr>
        </p:nvSpPr>
        <p:spPr>
          <a:xfrm>
            <a:off x="435536" y="6431527"/>
            <a:ext cx="260349" cy="152399"/>
          </a:xfrm>
          <a:prstGeom prst="rect">
            <a:avLst/>
          </a:prstGeom>
        </p:spPr>
        <p:txBody>
          <a:bodyPr vert="horz" lIns="0" tIns="0" rIns="91440" bIns="0" rtlCol="0" anchor="ctr"/>
          <a:lstStyle>
            <a:lvl1pPr algn="l">
              <a:defRPr sz="900">
                <a:solidFill>
                  <a:schemeClr val="tx2"/>
                </a:solidFill>
                <a:latin typeface="Museo Sans For Dell" pitchFamily="2" charset="0"/>
              </a:defRPr>
            </a:lvl1pPr>
          </a:lstStyle>
          <a:p>
            <a:fld id="{DBD5246C-868F-410A-AE52-FE248EDADC46}" type="slidenum">
              <a:rPr lang="en-US" smtClean="0"/>
              <a:pPr/>
              <a:t>‹#›</a:t>
            </a:fld>
            <a:endParaRPr lang="en-US" dirty="0"/>
          </a:p>
        </p:txBody>
      </p:sp>
      <p:sp>
        <p:nvSpPr>
          <p:cNvPr id="9"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tx2"/>
                </a:solidFill>
                <a:latin typeface="Museo Sans For Dell" pitchFamily="2" charset="0"/>
              </a:defRPr>
            </a:lvl1pPr>
          </a:lstStyle>
          <a:p>
            <a:r>
              <a:rPr lang="en-US" smtClean="0"/>
              <a:t>Confidential</a:t>
            </a:r>
            <a:endParaRPr lang="en-US" dirty="0"/>
          </a:p>
        </p:txBody>
      </p:sp>
      <p:sp>
        <p:nvSpPr>
          <p:cNvPr id="4" name="Content Placeholder 3"/>
          <p:cNvSpPr>
            <a:spLocks noGrp="1"/>
          </p:cNvSpPr>
          <p:nvPr>
            <p:ph sz="quarter" idx="12"/>
          </p:nvPr>
        </p:nvSpPr>
        <p:spPr>
          <a:xfrm>
            <a:off x="434975" y="4248615"/>
            <a:ext cx="8262938" cy="1917234"/>
          </a:xfrm>
        </p:spPr>
        <p:txBody>
          <a:bodyPr/>
          <a:lstStyle>
            <a:lvl3pPr>
              <a:spcBef>
                <a:spcPts val="100"/>
              </a:spcBef>
              <a:spcAft>
                <a:spcPts val="100"/>
              </a:spcAft>
              <a:defRPr/>
            </a:lvl3pPr>
            <a:lvl4pPr>
              <a:spcBef>
                <a:spcPts val="100"/>
              </a:spcBef>
              <a:spcAft>
                <a:spcPts val="100"/>
              </a:spcAft>
              <a:buClr>
                <a:schemeClr val="tx2"/>
              </a:buClr>
              <a:defRPr sz="1400">
                <a:solidFill>
                  <a:schemeClr val="tx2"/>
                </a:solidFill>
              </a:defRPr>
            </a:lvl4pPr>
            <a:lvl5pPr>
              <a:spcBef>
                <a:spcPts val="100"/>
              </a:spcBef>
              <a:spcAft>
                <a:spcPts val="100"/>
              </a:spcAft>
              <a:buClr>
                <a:schemeClr val="tx2"/>
              </a:buClr>
              <a:defRPr sz="12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itle 1"/>
          <p:cNvSpPr>
            <a:spLocks noGrp="1"/>
          </p:cNvSpPr>
          <p:nvPr>
            <p:ph type="title"/>
          </p:nvPr>
        </p:nvSpPr>
        <p:spPr>
          <a:xfrm>
            <a:off x="429768" y="250411"/>
            <a:ext cx="8239126" cy="850392"/>
          </a:xfrm>
        </p:spPr>
        <p:txBody>
          <a:bodyPr wrap="square" anchor="t"/>
          <a:lstStyle>
            <a:lvl1pPr>
              <a:lnSpc>
                <a:spcPct val="90000"/>
              </a:lnSpc>
              <a:defRPr sz="3200" b="0">
                <a:solidFill>
                  <a:schemeClr val="tx2"/>
                </a:solidFill>
                <a:latin typeface="Museo For Dell" pitchFamily="2" charset="0"/>
              </a:defRPr>
            </a:lvl1pPr>
          </a:lstStyle>
          <a:p>
            <a:r>
              <a:rPr lang="en-US" dirty="0" smtClean="0"/>
              <a:t>Click to edit Master title style</a:t>
            </a:r>
            <a:endParaRPr lang="en-US" dirty="0"/>
          </a:p>
        </p:txBody>
      </p:sp>
      <p:sp>
        <p:nvSpPr>
          <p:cNvPr id="16"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tx2"/>
                </a:solidFill>
                <a:latin typeface="Museo Sans For Dell" pitchFamily="2" charset="0"/>
                <a:ea typeface="+mn-ea"/>
                <a:cs typeface="+mn-cs"/>
              </a:defRPr>
            </a:lvl1pPr>
          </a:lstStyle>
          <a:p>
            <a:fld id="{C3CAA833-9901-410F-B9CF-BBA15AA951B6}" type="datetime1">
              <a:rPr lang="en-US" smtClean="0"/>
              <a:pPr/>
              <a:t>11/14/2011</a:t>
            </a:fld>
            <a:endParaRPr lang="en-US" dirty="0"/>
          </a:p>
        </p:txBody>
      </p:sp>
    </p:spTree>
    <p:extLst>
      <p:ext uri="{BB962C8B-B14F-4D97-AF65-F5344CB8AC3E}">
        <p14:creationId xmlns="" xmlns:p14="http://schemas.microsoft.com/office/powerpoint/2010/main" val="3286960602"/>
      </p:ext>
    </p:extLst>
  </p:cSld>
  <p:clrMapOvr>
    <a:masterClrMapping/>
  </p:clrMapOvr>
  <p:transition spd="med">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_and_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61562"/>
            <a:ext cx="8239126" cy="853560"/>
          </a:xfrm>
        </p:spPr>
        <p:txBody>
          <a:bodyPr wrap="square" anchor="t"/>
          <a:lstStyle>
            <a:lvl1pPr>
              <a:lnSpc>
                <a:spcPct val="90000"/>
              </a:lnSpc>
              <a:defRPr sz="3200" b="0">
                <a:solidFill>
                  <a:schemeClr val="accent1"/>
                </a:solidFill>
                <a:latin typeface="Museo For Dell" pitchFamily="2" charset="0"/>
              </a:defRPr>
            </a:lvl1pPr>
          </a:lstStyle>
          <a:p>
            <a:r>
              <a:rPr lang="en-US" dirty="0" smtClean="0"/>
              <a:t>Click to edit Master title style</a:t>
            </a:r>
            <a:br>
              <a:rPr lang="en-US" dirty="0" smtClean="0"/>
            </a:br>
            <a:endParaRPr lang="en-US" dirty="0"/>
          </a:p>
        </p:txBody>
      </p:sp>
      <p:sp>
        <p:nvSpPr>
          <p:cNvPr id="3" name="Content Placeholder 2"/>
          <p:cNvSpPr>
            <a:spLocks noGrp="1"/>
          </p:cNvSpPr>
          <p:nvPr>
            <p:ph sz="half" idx="1"/>
          </p:nvPr>
        </p:nvSpPr>
        <p:spPr>
          <a:xfrm>
            <a:off x="457200" y="1280160"/>
            <a:ext cx="8229600" cy="4754880"/>
          </a:xfrm>
        </p:spPr>
        <p:txBody>
          <a:bodyPr lIns="0" tIns="0" rIns="0" bIns="0"/>
          <a:lstStyle>
            <a:lvl1pPr>
              <a:spcBef>
                <a:spcPts val="100"/>
              </a:spcBef>
              <a:spcAft>
                <a:spcPts val="100"/>
              </a:spcAft>
              <a:defRPr sz="2000">
                <a:solidFill>
                  <a:schemeClr val="bg2"/>
                </a:solidFill>
                <a:latin typeface="Museo Sans For Dell" pitchFamily="2" charset="0"/>
              </a:defRPr>
            </a:lvl1pPr>
            <a:lvl2pPr>
              <a:spcBef>
                <a:spcPts val="100"/>
              </a:spcBef>
              <a:spcAft>
                <a:spcPts val="100"/>
              </a:spcAft>
              <a:buFont typeface="Museo Sans For Dell" pitchFamily="2" charset="0"/>
              <a:buChar char="–"/>
              <a:defRPr sz="1800">
                <a:solidFill>
                  <a:schemeClr val="bg2"/>
                </a:solidFill>
                <a:latin typeface="Museo Sans For Dell" pitchFamily="2" charset="0"/>
              </a:defRPr>
            </a:lvl2pPr>
            <a:lvl3pPr>
              <a:spcBef>
                <a:spcPts val="100"/>
              </a:spcBef>
              <a:spcAft>
                <a:spcPts val="100"/>
              </a:spcAft>
              <a:defRPr sz="1600">
                <a:solidFill>
                  <a:schemeClr val="bg2"/>
                </a:solidFill>
                <a:latin typeface="Museo Sans For Dell" pitchFamily="2" charset="0"/>
              </a:defRPr>
            </a:lvl3pPr>
            <a:lvl4pPr>
              <a:spcBef>
                <a:spcPts val="100"/>
              </a:spcBef>
              <a:spcAft>
                <a:spcPts val="100"/>
              </a:spcAft>
              <a:defRPr sz="1400" baseline="0">
                <a:solidFill>
                  <a:schemeClr val="bg2"/>
                </a:solidFill>
                <a:latin typeface="Museo Sans For Dell" pitchFamily="2" charset="0"/>
              </a:defRPr>
            </a:lvl4pPr>
            <a:lvl5pPr>
              <a:spcBef>
                <a:spcPts val="100"/>
              </a:spcBef>
              <a:spcAft>
                <a:spcPts val="100"/>
              </a:spcAft>
              <a:buClr>
                <a:schemeClr val="accent1"/>
              </a:buClr>
              <a:defRPr sz="1200">
                <a:solidFill>
                  <a:schemeClr val="bg2"/>
                </a:solidFill>
                <a:latin typeface="Museo Sans For Dell"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20" name="Straight Connector 19"/>
          <p:cNvCxnSpPr>
            <a:cxnSpLocks noChangeShapeType="1"/>
          </p:cNvCxnSpPr>
          <p:nvPr/>
        </p:nvCxnSpPr>
        <p:spPr bwMode="auto">
          <a:xfrm>
            <a:off x="457200" y="6172200"/>
            <a:ext cx="8229600" cy="0"/>
          </a:xfrm>
          <a:prstGeom prst="line">
            <a:avLst/>
          </a:prstGeom>
          <a:noFill/>
          <a:ln w="9525">
            <a:solidFill>
              <a:srgbClr val="AAAAAA"/>
            </a:solidFill>
            <a:round/>
            <a:headEnd/>
            <a:tailEnd/>
          </a:ln>
        </p:spPr>
      </p:cxnSp>
      <p:sp>
        <p:nvSpPr>
          <p:cNvPr id="15"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bg2">
                    <a:lumMod val="60000"/>
                    <a:lumOff val="40000"/>
                  </a:schemeClr>
                </a:solidFill>
                <a:latin typeface="Museo Sans For Dell" pitchFamily="2" charset="0"/>
              </a:defRPr>
            </a:lvl1pPr>
          </a:lstStyle>
          <a:p>
            <a:r>
              <a:rPr lang="en-US" dirty="0" smtClean="0"/>
              <a:t>IETF 82</a:t>
            </a:r>
          </a:p>
        </p:txBody>
      </p:sp>
      <p:sp>
        <p:nvSpPr>
          <p:cNvPr id="16" name="Slide Number Placeholder 5"/>
          <p:cNvSpPr>
            <a:spLocks noGrp="1"/>
          </p:cNvSpPr>
          <p:nvPr>
            <p:ph type="sldNum" sz="quarter" idx="4"/>
          </p:nvPr>
        </p:nvSpPr>
        <p:spPr>
          <a:xfrm>
            <a:off x="435536" y="6431527"/>
            <a:ext cx="260349" cy="152399"/>
          </a:xfrm>
          <a:prstGeom prst="rect">
            <a:avLst/>
          </a:prstGeom>
        </p:spPr>
        <p:txBody>
          <a:bodyPr vert="horz" lIns="0" tIns="0" rIns="91440" bIns="0" rtlCol="0" anchor="ctr"/>
          <a:lstStyle>
            <a:lvl1pPr algn="l">
              <a:defRPr sz="900">
                <a:solidFill>
                  <a:schemeClr val="bg2">
                    <a:lumMod val="60000"/>
                    <a:lumOff val="40000"/>
                  </a:schemeClr>
                </a:solidFill>
                <a:latin typeface="Museo Sans For Dell" pitchFamily="2" charset="0"/>
              </a:defRPr>
            </a:lvl1pPr>
          </a:lstStyle>
          <a:p>
            <a:fld id="{DBD5246C-868F-410A-AE52-FE248EDADC46}" type="slidenum">
              <a:rPr lang="en-US" smtClean="0"/>
              <a:pPr/>
              <a:t>‹#›</a:t>
            </a:fld>
            <a:endParaRPr lang="en-US" dirty="0"/>
          </a:p>
        </p:txBody>
      </p:sp>
      <p:sp>
        <p:nvSpPr>
          <p:cNvPr id="18"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bg2">
                    <a:lumMod val="60000"/>
                    <a:lumOff val="40000"/>
                  </a:schemeClr>
                </a:solidFill>
                <a:latin typeface="Museo Sans For Dell" pitchFamily="2" charset="0"/>
                <a:ea typeface="+mn-ea"/>
                <a:cs typeface="+mn-cs"/>
              </a:defRPr>
            </a:lvl1pPr>
          </a:lstStyle>
          <a:p>
            <a:fld id="{DA5ED237-BA49-494A-B3B3-DDC72CDA5986}" type="datetime1">
              <a:rPr lang="en-US" smtClean="0"/>
              <a:pPr/>
              <a:t>11/14/2011</a:t>
            </a:fld>
            <a:endParaRPr lang="en-US" dirty="0"/>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_Column">
    <p:spTree>
      <p:nvGrpSpPr>
        <p:cNvPr id="1" name=""/>
        <p:cNvGrpSpPr/>
        <p:nvPr/>
      </p:nvGrpSpPr>
      <p:grpSpPr>
        <a:xfrm>
          <a:off x="0" y="0"/>
          <a:ext cx="0" cy="0"/>
          <a:chOff x="0" y="0"/>
          <a:chExt cx="0" cy="0"/>
        </a:xfrm>
      </p:grpSpPr>
      <p:sp>
        <p:nvSpPr>
          <p:cNvPr id="12" name="Content Placeholder 2"/>
          <p:cNvSpPr>
            <a:spLocks noGrp="1"/>
          </p:cNvSpPr>
          <p:nvPr>
            <p:ph sz="half" idx="10"/>
          </p:nvPr>
        </p:nvSpPr>
        <p:spPr>
          <a:xfrm>
            <a:off x="4653246" y="1241424"/>
            <a:ext cx="4023360" cy="4890435"/>
          </a:xfrm>
        </p:spPr>
        <p:txBody>
          <a:bodyPr wrap="square" lIns="0" tIns="0" rIns="0" bIns="0">
            <a:normAutofit/>
          </a:bodyPr>
          <a:lstStyle>
            <a:lvl1pPr>
              <a:spcBef>
                <a:spcPts val="100"/>
              </a:spcBef>
              <a:defRPr sz="2000" b="0">
                <a:solidFill>
                  <a:schemeClr val="bg2"/>
                </a:solidFill>
                <a:latin typeface="Museo Sans For Dell" pitchFamily="2" charset="0"/>
              </a:defRPr>
            </a:lvl1pPr>
            <a:lvl2pPr marL="574675" indent="-231775">
              <a:spcBef>
                <a:spcPts val="100"/>
              </a:spcBef>
              <a:defRPr sz="1800" b="0">
                <a:solidFill>
                  <a:schemeClr val="bg2"/>
                </a:solidFill>
                <a:latin typeface="Museo Sans For Dell" pitchFamily="2" charset="0"/>
              </a:defRPr>
            </a:lvl2pPr>
            <a:lvl3pPr>
              <a:spcBef>
                <a:spcPts val="100"/>
              </a:spcBef>
              <a:defRPr sz="1600" b="0">
                <a:solidFill>
                  <a:schemeClr val="bg2"/>
                </a:solidFill>
                <a:latin typeface="Museo Sans For Dell" pitchFamily="2" charset="0"/>
              </a:defRPr>
            </a:lvl3pPr>
            <a:lvl4pPr>
              <a:defRPr sz="1800" b="0">
                <a:solidFill>
                  <a:schemeClr val="bg2"/>
                </a:solidFill>
                <a:latin typeface="Museo Sans For Dell" pitchFamily="2" charset="0"/>
              </a:defRPr>
            </a:lvl4pPr>
            <a:lvl5pPr>
              <a:defRPr sz="1800" b="0">
                <a:solidFill>
                  <a:schemeClr val="bg2"/>
                </a:solidFill>
                <a:latin typeface="Museo Sans For Dell"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half" idx="11"/>
          </p:nvPr>
        </p:nvSpPr>
        <p:spPr>
          <a:xfrm>
            <a:off x="439738" y="1241425"/>
            <a:ext cx="4023360" cy="4890434"/>
          </a:xfrm>
        </p:spPr>
        <p:txBody>
          <a:bodyPr wrap="square" lIns="0" tIns="0" rIns="0" bIns="0">
            <a:normAutofit/>
          </a:bodyPr>
          <a:lstStyle>
            <a:lvl1pPr>
              <a:spcBef>
                <a:spcPts val="100"/>
              </a:spcBef>
              <a:defRPr sz="2000" b="0">
                <a:solidFill>
                  <a:schemeClr val="bg2"/>
                </a:solidFill>
                <a:latin typeface="Museo Sans For Dell" pitchFamily="2" charset="0"/>
              </a:defRPr>
            </a:lvl1pPr>
            <a:lvl2pPr marL="574675" indent="-231775">
              <a:spcBef>
                <a:spcPts val="100"/>
              </a:spcBef>
              <a:defRPr sz="1800" b="0">
                <a:solidFill>
                  <a:schemeClr val="bg2"/>
                </a:solidFill>
                <a:latin typeface="Museo Sans For Dell" pitchFamily="2" charset="0"/>
              </a:defRPr>
            </a:lvl2pPr>
            <a:lvl3pPr>
              <a:spcBef>
                <a:spcPts val="100"/>
              </a:spcBef>
              <a:defRPr sz="1600" b="0">
                <a:solidFill>
                  <a:schemeClr val="bg2"/>
                </a:solidFill>
                <a:latin typeface="Museo Sans For Dell" pitchFamily="2" charset="0"/>
              </a:defRPr>
            </a:lvl3pPr>
            <a:lvl4pPr>
              <a:defRPr sz="1800" b="0">
                <a:solidFill>
                  <a:schemeClr val="bg2"/>
                </a:solidFill>
                <a:latin typeface="Museo Sans For Dell" pitchFamily="2" charset="0"/>
              </a:defRPr>
            </a:lvl4pPr>
            <a:lvl5pPr>
              <a:defRPr sz="1800" b="0">
                <a:solidFill>
                  <a:schemeClr val="bg2"/>
                </a:solidFill>
                <a:latin typeface="Museo Sans For Dell"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cxnSp>
        <p:nvCxnSpPr>
          <p:cNvPr id="14" name="Straight Connector 13"/>
          <p:cNvCxnSpPr>
            <a:cxnSpLocks noChangeShapeType="1"/>
          </p:cNvCxnSpPr>
          <p:nvPr/>
        </p:nvCxnSpPr>
        <p:spPr bwMode="auto">
          <a:xfrm>
            <a:off x="457200" y="6172200"/>
            <a:ext cx="8229600" cy="0"/>
          </a:xfrm>
          <a:prstGeom prst="line">
            <a:avLst/>
          </a:prstGeom>
          <a:noFill/>
          <a:ln w="9525">
            <a:solidFill>
              <a:srgbClr val="AAAAAA"/>
            </a:solidFill>
            <a:round/>
            <a:headEnd/>
            <a:tailEnd/>
          </a:ln>
        </p:spPr>
      </p:cxnSp>
      <p:sp>
        <p:nvSpPr>
          <p:cNvPr id="13" name="Slide Number Placeholder 5"/>
          <p:cNvSpPr>
            <a:spLocks noGrp="1"/>
          </p:cNvSpPr>
          <p:nvPr>
            <p:ph type="sldNum" sz="quarter" idx="4"/>
          </p:nvPr>
        </p:nvSpPr>
        <p:spPr>
          <a:xfrm>
            <a:off x="435536" y="6431527"/>
            <a:ext cx="260349" cy="152399"/>
          </a:xfrm>
          <a:prstGeom prst="rect">
            <a:avLst/>
          </a:prstGeom>
        </p:spPr>
        <p:txBody>
          <a:bodyPr vert="horz" lIns="0" tIns="0" rIns="91440" bIns="0" rtlCol="0" anchor="ctr"/>
          <a:lstStyle>
            <a:lvl1pPr algn="l">
              <a:defRPr sz="900">
                <a:solidFill>
                  <a:schemeClr val="bg2">
                    <a:lumMod val="60000"/>
                    <a:lumOff val="40000"/>
                  </a:schemeClr>
                </a:solidFill>
                <a:latin typeface="Museo Sans For Dell" pitchFamily="2" charset="0"/>
              </a:defRPr>
            </a:lvl1pPr>
          </a:lstStyle>
          <a:p>
            <a:fld id="{DBD5246C-868F-410A-AE52-FE248EDADC46}" type="slidenum">
              <a:rPr lang="en-US" smtClean="0"/>
              <a:pPr/>
              <a:t>‹#›</a:t>
            </a:fld>
            <a:endParaRPr lang="en-US" dirty="0"/>
          </a:p>
        </p:txBody>
      </p:sp>
      <p:sp>
        <p:nvSpPr>
          <p:cNvPr id="9" name="Footer Placeholder 4"/>
          <p:cNvSpPr>
            <a:spLocks noGrp="1"/>
          </p:cNvSpPr>
          <p:nvPr>
            <p:ph type="ftr" sz="quarter" idx="3"/>
          </p:nvPr>
        </p:nvSpPr>
        <p:spPr>
          <a:xfrm>
            <a:off x="742950" y="6418488"/>
            <a:ext cx="1885950" cy="152400"/>
          </a:xfrm>
          <a:prstGeom prst="rect">
            <a:avLst/>
          </a:prstGeom>
        </p:spPr>
        <p:txBody>
          <a:bodyPr vert="horz" lIns="0" tIns="0" rIns="91440" bIns="0" rtlCol="0" anchor="ctr"/>
          <a:lstStyle>
            <a:lvl1pPr algn="l">
              <a:defRPr sz="1000">
                <a:solidFill>
                  <a:schemeClr val="bg2">
                    <a:lumMod val="60000"/>
                    <a:lumOff val="40000"/>
                  </a:schemeClr>
                </a:solidFill>
                <a:latin typeface="Museo Sans For Dell" pitchFamily="2" charset="0"/>
              </a:defRPr>
            </a:lvl1pPr>
          </a:lstStyle>
          <a:p>
            <a:endParaRPr lang="en-US" dirty="0"/>
          </a:p>
        </p:txBody>
      </p:sp>
      <p:sp>
        <p:nvSpPr>
          <p:cNvPr id="15" name="Title 1"/>
          <p:cNvSpPr>
            <a:spLocks noGrp="1"/>
          </p:cNvSpPr>
          <p:nvPr>
            <p:ph type="title" hasCustomPrompt="1"/>
          </p:nvPr>
        </p:nvSpPr>
        <p:spPr>
          <a:xfrm>
            <a:off x="425904" y="261562"/>
            <a:ext cx="8239126" cy="853560"/>
          </a:xfrm>
        </p:spPr>
        <p:txBody>
          <a:bodyPr wrap="square" anchor="t"/>
          <a:lstStyle>
            <a:lvl1pPr>
              <a:lnSpc>
                <a:spcPct val="90000"/>
              </a:lnSpc>
              <a:defRPr sz="3200" b="0">
                <a:solidFill>
                  <a:schemeClr val="accent1"/>
                </a:solidFill>
                <a:latin typeface="Museo For Dell" pitchFamily="2" charset="0"/>
              </a:defRPr>
            </a:lvl1pPr>
          </a:lstStyle>
          <a:p>
            <a:r>
              <a:rPr lang="en-US" dirty="0" smtClean="0"/>
              <a:t>Click to edit Master title style</a:t>
            </a:r>
            <a:br>
              <a:rPr lang="en-US" dirty="0" smtClean="0"/>
            </a:br>
            <a:endParaRPr lang="en-US" dirty="0"/>
          </a:p>
        </p:txBody>
      </p:sp>
      <p:sp>
        <p:nvSpPr>
          <p:cNvPr id="16"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bg2">
                    <a:lumMod val="60000"/>
                    <a:lumOff val="40000"/>
                  </a:schemeClr>
                </a:solidFill>
                <a:latin typeface="Museo Sans For Dell" pitchFamily="2" charset="0"/>
                <a:ea typeface="+mn-ea"/>
                <a:cs typeface="+mn-cs"/>
              </a:defRPr>
            </a:lvl1pPr>
          </a:lstStyle>
          <a:p>
            <a:fld id="{A1BD0CCE-4CF1-4416-AC93-D16C31AA61FF}" type="datetime1">
              <a:rPr lang="en-US" smtClean="0"/>
              <a:pPr/>
              <a:t>11/14/2011</a:t>
            </a:fld>
            <a:endParaRPr lang="en-US" dirty="0"/>
          </a:p>
        </p:txBody>
      </p:sp>
    </p:spTree>
  </p:cSld>
  <p:clrMapOvr>
    <a:masterClrMapping/>
  </p:clrMapOvr>
  <p:transition spd="med">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12" name="Content Placeholder 2"/>
          <p:cNvSpPr>
            <a:spLocks noGrp="1"/>
          </p:cNvSpPr>
          <p:nvPr>
            <p:ph sz="half" idx="10"/>
          </p:nvPr>
        </p:nvSpPr>
        <p:spPr>
          <a:xfrm>
            <a:off x="4653246" y="1237786"/>
            <a:ext cx="4023360" cy="2888166"/>
          </a:xfrm>
        </p:spPr>
        <p:txBody>
          <a:bodyPr wrap="square" lIns="0" tIns="0" rIns="0" bIns="0">
            <a:normAutofit/>
          </a:bodyPr>
          <a:lstStyle>
            <a:lvl1pPr>
              <a:spcBef>
                <a:spcPts val="100"/>
              </a:spcBef>
              <a:defRPr sz="2000" b="0">
                <a:solidFill>
                  <a:schemeClr val="bg2"/>
                </a:solidFill>
                <a:latin typeface="Museo Sans For Dell" pitchFamily="2" charset="0"/>
              </a:defRPr>
            </a:lvl1pPr>
            <a:lvl2pPr marL="574675" indent="-231775">
              <a:spcBef>
                <a:spcPts val="100"/>
              </a:spcBef>
              <a:defRPr sz="1800" b="0">
                <a:solidFill>
                  <a:schemeClr val="bg2"/>
                </a:solidFill>
                <a:latin typeface="Museo Sans For Dell" pitchFamily="2" charset="0"/>
              </a:defRPr>
            </a:lvl2pPr>
            <a:lvl3pPr>
              <a:spcBef>
                <a:spcPts val="100"/>
              </a:spcBef>
              <a:defRPr sz="1600" b="0">
                <a:solidFill>
                  <a:schemeClr val="bg2"/>
                </a:solidFill>
                <a:latin typeface="Museo Sans For Dell" pitchFamily="2" charset="0"/>
              </a:defRPr>
            </a:lvl3pPr>
            <a:lvl4pPr>
              <a:defRPr sz="1800" b="0">
                <a:solidFill>
                  <a:schemeClr val="bg2"/>
                </a:solidFill>
                <a:latin typeface="Museo Sans For Dell" pitchFamily="2" charset="0"/>
              </a:defRPr>
            </a:lvl4pPr>
            <a:lvl5pPr>
              <a:defRPr sz="1800" b="0">
                <a:solidFill>
                  <a:schemeClr val="bg2"/>
                </a:solidFill>
                <a:latin typeface="Museo Sans For Dell"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half" idx="11"/>
          </p:nvPr>
        </p:nvSpPr>
        <p:spPr>
          <a:xfrm>
            <a:off x="439738" y="1237786"/>
            <a:ext cx="4023360" cy="2888166"/>
          </a:xfrm>
        </p:spPr>
        <p:txBody>
          <a:bodyPr wrap="square" lIns="0" tIns="0" rIns="0" bIns="0">
            <a:normAutofit/>
          </a:bodyPr>
          <a:lstStyle>
            <a:lvl1pPr>
              <a:spcBef>
                <a:spcPts val="100"/>
              </a:spcBef>
              <a:defRPr sz="2000" b="0">
                <a:solidFill>
                  <a:schemeClr val="bg2"/>
                </a:solidFill>
                <a:latin typeface="Museo Sans For Dell" pitchFamily="2" charset="0"/>
              </a:defRPr>
            </a:lvl1pPr>
            <a:lvl2pPr marL="574675" indent="-231775">
              <a:spcBef>
                <a:spcPts val="100"/>
              </a:spcBef>
              <a:defRPr sz="1800" b="0">
                <a:solidFill>
                  <a:schemeClr val="bg2"/>
                </a:solidFill>
                <a:latin typeface="Museo Sans For Dell" pitchFamily="2" charset="0"/>
              </a:defRPr>
            </a:lvl2pPr>
            <a:lvl3pPr>
              <a:spcBef>
                <a:spcPts val="100"/>
              </a:spcBef>
              <a:defRPr sz="1600" b="0">
                <a:solidFill>
                  <a:schemeClr val="bg2"/>
                </a:solidFill>
                <a:latin typeface="Museo Sans For Dell" pitchFamily="2" charset="0"/>
              </a:defRPr>
            </a:lvl3pPr>
            <a:lvl4pPr>
              <a:defRPr sz="1800" b="0">
                <a:solidFill>
                  <a:schemeClr val="bg2"/>
                </a:solidFill>
                <a:latin typeface="Museo Sans For Dell" pitchFamily="2" charset="0"/>
              </a:defRPr>
            </a:lvl4pPr>
            <a:lvl5pPr>
              <a:defRPr sz="1800" b="0">
                <a:solidFill>
                  <a:schemeClr val="bg2"/>
                </a:solidFill>
                <a:latin typeface="Museo Sans For Dell"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cxnSp>
        <p:nvCxnSpPr>
          <p:cNvPr id="14" name="Straight Connector 13"/>
          <p:cNvCxnSpPr>
            <a:cxnSpLocks noChangeShapeType="1"/>
          </p:cNvCxnSpPr>
          <p:nvPr/>
        </p:nvCxnSpPr>
        <p:spPr bwMode="auto">
          <a:xfrm>
            <a:off x="457200" y="6172200"/>
            <a:ext cx="8229600" cy="0"/>
          </a:xfrm>
          <a:prstGeom prst="line">
            <a:avLst/>
          </a:prstGeom>
          <a:noFill/>
          <a:ln w="9525">
            <a:solidFill>
              <a:srgbClr val="AAAAAA"/>
            </a:solidFill>
            <a:round/>
            <a:headEnd/>
            <a:tailEnd/>
          </a:ln>
        </p:spPr>
      </p:cxnSp>
      <p:sp>
        <p:nvSpPr>
          <p:cNvPr id="13" name="Slide Number Placeholder 5"/>
          <p:cNvSpPr>
            <a:spLocks noGrp="1"/>
          </p:cNvSpPr>
          <p:nvPr>
            <p:ph type="sldNum" sz="quarter" idx="4"/>
          </p:nvPr>
        </p:nvSpPr>
        <p:spPr>
          <a:xfrm>
            <a:off x="435536" y="6431527"/>
            <a:ext cx="260349" cy="152399"/>
          </a:xfrm>
          <a:prstGeom prst="rect">
            <a:avLst/>
          </a:prstGeom>
        </p:spPr>
        <p:txBody>
          <a:bodyPr vert="horz" lIns="0" tIns="0" rIns="91440" bIns="0" rtlCol="0" anchor="ctr"/>
          <a:lstStyle>
            <a:lvl1pPr algn="l">
              <a:defRPr sz="900">
                <a:solidFill>
                  <a:schemeClr val="bg2">
                    <a:lumMod val="60000"/>
                    <a:lumOff val="40000"/>
                  </a:schemeClr>
                </a:solidFill>
                <a:latin typeface="Museo Sans For Dell" pitchFamily="2" charset="0"/>
              </a:defRPr>
            </a:lvl1pPr>
          </a:lstStyle>
          <a:p>
            <a:fld id="{DBD5246C-868F-410A-AE52-FE248EDADC46}" type="slidenum">
              <a:rPr lang="en-US" smtClean="0"/>
              <a:pPr/>
              <a:t>‹#›</a:t>
            </a:fld>
            <a:endParaRPr lang="en-US" dirty="0"/>
          </a:p>
        </p:txBody>
      </p:sp>
      <p:sp>
        <p:nvSpPr>
          <p:cNvPr id="9"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bg2">
                    <a:lumMod val="60000"/>
                    <a:lumOff val="40000"/>
                  </a:schemeClr>
                </a:solidFill>
                <a:latin typeface="Museo Sans For Dell" pitchFamily="2" charset="0"/>
              </a:defRPr>
            </a:lvl1pPr>
          </a:lstStyle>
          <a:p>
            <a:endParaRPr lang="en-US" dirty="0"/>
          </a:p>
        </p:txBody>
      </p:sp>
      <p:sp>
        <p:nvSpPr>
          <p:cNvPr id="4" name="Content Placeholder 3"/>
          <p:cNvSpPr>
            <a:spLocks noGrp="1"/>
          </p:cNvSpPr>
          <p:nvPr>
            <p:ph sz="quarter" idx="12"/>
          </p:nvPr>
        </p:nvSpPr>
        <p:spPr>
          <a:xfrm>
            <a:off x="434975" y="4270916"/>
            <a:ext cx="8262938" cy="189493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itle 1"/>
          <p:cNvSpPr>
            <a:spLocks noGrp="1"/>
          </p:cNvSpPr>
          <p:nvPr>
            <p:ph type="title" hasCustomPrompt="1"/>
          </p:nvPr>
        </p:nvSpPr>
        <p:spPr>
          <a:xfrm>
            <a:off x="425904" y="261562"/>
            <a:ext cx="8239126" cy="853560"/>
          </a:xfrm>
        </p:spPr>
        <p:txBody>
          <a:bodyPr wrap="square" anchor="t"/>
          <a:lstStyle>
            <a:lvl1pPr>
              <a:lnSpc>
                <a:spcPct val="90000"/>
              </a:lnSpc>
              <a:defRPr sz="3200" b="0">
                <a:solidFill>
                  <a:schemeClr val="accent1"/>
                </a:solidFill>
                <a:latin typeface="Museo For Dell" pitchFamily="2" charset="0"/>
              </a:defRPr>
            </a:lvl1pPr>
          </a:lstStyle>
          <a:p>
            <a:r>
              <a:rPr lang="en-US" dirty="0" smtClean="0"/>
              <a:t>Click to edit Master title style</a:t>
            </a:r>
            <a:br>
              <a:rPr lang="en-US" dirty="0" smtClean="0"/>
            </a:br>
            <a:endParaRPr lang="en-US" dirty="0"/>
          </a:p>
        </p:txBody>
      </p:sp>
      <p:sp>
        <p:nvSpPr>
          <p:cNvPr id="16"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bg2">
                    <a:lumMod val="60000"/>
                    <a:lumOff val="40000"/>
                  </a:schemeClr>
                </a:solidFill>
                <a:latin typeface="Museo Sans For Dell" pitchFamily="2" charset="0"/>
                <a:ea typeface="+mn-ea"/>
                <a:cs typeface="+mn-cs"/>
              </a:defRPr>
            </a:lvl1pPr>
          </a:lstStyle>
          <a:p>
            <a:fld id="{718DB286-FF79-4BB2-AAE8-04B104D0A731}" type="datetime1">
              <a:rPr lang="en-US" smtClean="0"/>
              <a:pPr/>
              <a:t>11/14/2011</a:t>
            </a:fld>
            <a:endParaRPr lang="en-US" dirty="0"/>
          </a:p>
        </p:txBody>
      </p:sp>
    </p:spTree>
    <p:extLst>
      <p:ext uri="{BB962C8B-B14F-4D97-AF65-F5344CB8AC3E}">
        <p14:creationId xmlns="" xmlns:p14="http://schemas.microsoft.com/office/powerpoint/2010/main" val="2647840084"/>
      </p:ext>
    </p:extLst>
  </p:cSld>
  <p:clrMapOvr>
    <a:masterClrMapping/>
  </p:clrMapOvr>
  <p:transition spd="med">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_Only">
    <p:spTree>
      <p:nvGrpSpPr>
        <p:cNvPr id="1" name=""/>
        <p:cNvGrpSpPr/>
        <p:nvPr/>
      </p:nvGrpSpPr>
      <p:grpSpPr>
        <a:xfrm>
          <a:off x="0" y="0"/>
          <a:ext cx="0" cy="0"/>
          <a:chOff x="0" y="0"/>
          <a:chExt cx="0" cy="0"/>
        </a:xfrm>
      </p:grpSpPr>
      <p:cxnSp>
        <p:nvCxnSpPr>
          <p:cNvPr id="18" name="Straight Connector 17"/>
          <p:cNvCxnSpPr>
            <a:cxnSpLocks noChangeShapeType="1"/>
          </p:cNvCxnSpPr>
          <p:nvPr/>
        </p:nvCxnSpPr>
        <p:spPr bwMode="auto">
          <a:xfrm>
            <a:off x="457200" y="6172200"/>
            <a:ext cx="8229600" cy="0"/>
          </a:xfrm>
          <a:prstGeom prst="line">
            <a:avLst/>
          </a:prstGeom>
          <a:noFill/>
          <a:ln w="9525">
            <a:solidFill>
              <a:srgbClr val="AAAAAA"/>
            </a:solidFill>
            <a:round/>
            <a:headEnd/>
            <a:tailEnd/>
          </a:ln>
        </p:spPr>
      </p:cxnSp>
      <p:sp>
        <p:nvSpPr>
          <p:cNvPr id="9" name="Slide Number Placeholder 5"/>
          <p:cNvSpPr>
            <a:spLocks noGrp="1"/>
          </p:cNvSpPr>
          <p:nvPr>
            <p:ph type="sldNum" sz="quarter" idx="4"/>
          </p:nvPr>
        </p:nvSpPr>
        <p:spPr>
          <a:xfrm>
            <a:off x="439738" y="6431528"/>
            <a:ext cx="260349" cy="152399"/>
          </a:xfrm>
          <a:prstGeom prst="rect">
            <a:avLst/>
          </a:prstGeom>
        </p:spPr>
        <p:txBody>
          <a:bodyPr vert="horz" lIns="0" tIns="0" rIns="91440" bIns="0" rtlCol="0" anchor="ctr"/>
          <a:lstStyle>
            <a:lvl1pPr algn="l">
              <a:defRPr sz="900">
                <a:solidFill>
                  <a:schemeClr val="bg2">
                    <a:lumMod val="60000"/>
                    <a:lumOff val="40000"/>
                  </a:schemeClr>
                </a:solidFill>
                <a:latin typeface="Museo Sans For Dell" pitchFamily="2" charset="0"/>
              </a:defRPr>
            </a:lvl1pPr>
          </a:lstStyle>
          <a:p>
            <a:fld id="{DBD5246C-868F-410A-AE52-FE248EDADC46}" type="slidenum">
              <a:rPr lang="en-US" smtClean="0"/>
              <a:pPr/>
              <a:t>‹#›</a:t>
            </a:fld>
            <a:endParaRPr lang="en-US" dirty="0"/>
          </a:p>
        </p:txBody>
      </p:sp>
      <p:sp>
        <p:nvSpPr>
          <p:cNvPr id="7" name="Footer Placeholder 4"/>
          <p:cNvSpPr>
            <a:spLocks noGrp="1"/>
          </p:cNvSpPr>
          <p:nvPr>
            <p:ph type="ftr" sz="quarter" idx="3"/>
          </p:nvPr>
        </p:nvSpPr>
        <p:spPr>
          <a:xfrm>
            <a:off x="732064" y="6429375"/>
            <a:ext cx="1885950" cy="152400"/>
          </a:xfrm>
          <a:prstGeom prst="rect">
            <a:avLst/>
          </a:prstGeom>
        </p:spPr>
        <p:txBody>
          <a:bodyPr vert="horz" lIns="0" tIns="0" rIns="91440" bIns="0" rtlCol="0" anchor="ctr"/>
          <a:lstStyle>
            <a:lvl1pPr algn="l">
              <a:defRPr sz="1000">
                <a:solidFill>
                  <a:schemeClr val="bg2">
                    <a:lumMod val="60000"/>
                    <a:lumOff val="40000"/>
                  </a:schemeClr>
                </a:solidFill>
                <a:latin typeface="Museo Sans For Dell" pitchFamily="2" charset="0"/>
              </a:defRPr>
            </a:lvl1pPr>
          </a:lstStyle>
          <a:p>
            <a:r>
              <a:rPr lang="en-US" dirty="0" smtClean="0"/>
              <a:t>IETF 82</a:t>
            </a:r>
            <a:endParaRPr lang="en-US" dirty="0"/>
          </a:p>
        </p:txBody>
      </p:sp>
      <p:sp>
        <p:nvSpPr>
          <p:cNvPr id="10" name="Title 1"/>
          <p:cNvSpPr>
            <a:spLocks noGrp="1"/>
          </p:cNvSpPr>
          <p:nvPr>
            <p:ph type="title" hasCustomPrompt="1"/>
          </p:nvPr>
        </p:nvSpPr>
        <p:spPr>
          <a:xfrm>
            <a:off x="425904" y="261562"/>
            <a:ext cx="8239126" cy="853560"/>
          </a:xfrm>
        </p:spPr>
        <p:txBody>
          <a:bodyPr wrap="square" anchor="t"/>
          <a:lstStyle>
            <a:lvl1pPr>
              <a:lnSpc>
                <a:spcPct val="90000"/>
              </a:lnSpc>
              <a:defRPr sz="3200" b="0">
                <a:solidFill>
                  <a:schemeClr val="accent1"/>
                </a:solidFill>
                <a:latin typeface="Museo For Dell" pitchFamily="2" charset="0"/>
              </a:defRPr>
            </a:lvl1pPr>
          </a:lstStyle>
          <a:p>
            <a:r>
              <a:rPr lang="en-US" dirty="0" smtClean="0"/>
              <a:t>Click to edit Master title style</a:t>
            </a:r>
            <a:br>
              <a:rPr lang="en-US" dirty="0" smtClean="0"/>
            </a:br>
            <a:endParaRPr lang="en-US" dirty="0"/>
          </a:p>
        </p:txBody>
      </p:sp>
      <p:sp>
        <p:nvSpPr>
          <p:cNvPr id="11"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bg2">
                    <a:lumMod val="60000"/>
                    <a:lumOff val="40000"/>
                  </a:schemeClr>
                </a:solidFill>
                <a:latin typeface="Museo Sans For Dell" pitchFamily="2" charset="0"/>
                <a:ea typeface="+mn-ea"/>
                <a:cs typeface="+mn-cs"/>
              </a:defRPr>
            </a:lvl1pPr>
          </a:lstStyle>
          <a:p>
            <a:fld id="{BEC21B2A-3096-494E-9123-2989D3AEA588}" type="datetime1">
              <a:rPr lang="en-US" smtClean="0"/>
              <a:pPr/>
              <a:t>11/14/2011</a:t>
            </a:fld>
            <a:endParaRPr lang="en-US" dirty="0"/>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cxnSp>
        <p:nvCxnSpPr>
          <p:cNvPr id="18" name="Straight Connector 17"/>
          <p:cNvCxnSpPr>
            <a:cxnSpLocks noChangeShapeType="1"/>
          </p:cNvCxnSpPr>
          <p:nvPr/>
        </p:nvCxnSpPr>
        <p:spPr bwMode="auto">
          <a:xfrm>
            <a:off x="457200" y="6172200"/>
            <a:ext cx="8229600" cy="0"/>
          </a:xfrm>
          <a:prstGeom prst="line">
            <a:avLst/>
          </a:prstGeom>
          <a:noFill/>
          <a:ln w="9525">
            <a:solidFill>
              <a:srgbClr val="AAAAAA"/>
            </a:solidFill>
            <a:round/>
            <a:headEnd/>
            <a:tailEnd/>
          </a:ln>
        </p:spPr>
      </p:cxnSp>
      <p:sp>
        <p:nvSpPr>
          <p:cNvPr id="8" name="Slide Number Placeholder 5"/>
          <p:cNvSpPr>
            <a:spLocks noGrp="1"/>
          </p:cNvSpPr>
          <p:nvPr>
            <p:ph type="sldNum" sz="quarter" idx="4"/>
          </p:nvPr>
        </p:nvSpPr>
        <p:spPr>
          <a:xfrm>
            <a:off x="435536" y="6431527"/>
            <a:ext cx="260349" cy="152399"/>
          </a:xfrm>
          <a:prstGeom prst="rect">
            <a:avLst/>
          </a:prstGeom>
        </p:spPr>
        <p:txBody>
          <a:bodyPr vert="horz" lIns="0" tIns="0" rIns="91440" bIns="0" rtlCol="0" anchor="ctr"/>
          <a:lstStyle>
            <a:lvl1pPr algn="l">
              <a:defRPr sz="900">
                <a:solidFill>
                  <a:schemeClr val="bg2">
                    <a:lumMod val="60000"/>
                    <a:lumOff val="40000"/>
                  </a:schemeClr>
                </a:solidFill>
                <a:latin typeface="Museo Sans For Dell" pitchFamily="2" charset="0"/>
              </a:defRPr>
            </a:lvl1pPr>
          </a:lstStyle>
          <a:p>
            <a:fld id="{DBD5246C-868F-410A-AE52-FE248EDADC46}" type="slidenum">
              <a:rPr lang="en-US" smtClean="0"/>
              <a:pPr/>
              <a:t>‹#›</a:t>
            </a:fld>
            <a:endParaRPr lang="en-US" dirty="0"/>
          </a:p>
        </p:txBody>
      </p:sp>
      <p:sp>
        <p:nvSpPr>
          <p:cNvPr id="6"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bg2">
                    <a:lumMod val="60000"/>
                    <a:lumOff val="40000"/>
                  </a:schemeClr>
                </a:solidFill>
                <a:latin typeface="Museo Sans For Dell" pitchFamily="2" charset="0"/>
              </a:defRPr>
            </a:lvl1pPr>
          </a:lstStyle>
          <a:p>
            <a:endParaRPr lang="en-US" dirty="0"/>
          </a:p>
        </p:txBody>
      </p:sp>
      <p:sp>
        <p:nvSpPr>
          <p:cNvPr id="9"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bg2">
                    <a:lumMod val="60000"/>
                    <a:lumOff val="40000"/>
                  </a:schemeClr>
                </a:solidFill>
                <a:latin typeface="Museo Sans For Dell" pitchFamily="2" charset="0"/>
                <a:ea typeface="+mn-ea"/>
                <a:cs typeface="+mn-cs"/>
              </a:defRPr>
            </a:lvl1pPr>
          </a:lstStyle>
          <a:p>
            <a:fld id="{630BBFFE-C5E9-46F1-9426-174141C09A9C}" type="datetime1">
              <a:rPr lang="en-US" smtClean="0"/>
              <a:pPr/>
              <a:t>11/14/2011</a:t>
            </a:fld>
            <a:endParaRPr lang="en-US" dirty="0"/>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_Blue">
    <p:spTree>
      <p:nvGrpSpPr>
        <p:cNvPr id="1" name=""/>
        <p:cNvGrpSpPr/>
        <p:nvPr/>
      </p:nvGrpSpPr>
      <p:grpSpPr>
        <a:xfrm>
          <a:off x="0" y="0"/>
          <a:ext cx="0" cy="0"/>
          <a:chOff x="0" y="0"/>
          <a:chExt cx="0" cy="0"/>
        </a:xfrm>
      </p:grpSpPr>
      <p:sp>
        <p:nvSpPr>
          <p:cNvPr id="15" name="Title 1"/>
          <p:cNvSpPr>
            <a:spLocks noGrp="1"/>
          </p:cNvSpPr>
          <p:nvPr>
            <p:ph type="ctrTitle" hasCustomPrompt="1"/>
          </p:nvPr>
        </p:nvSpPr>
        <p:spPr>
          <a:xfrm>
            <a:off x="457200" y="457200"/>
            <a:ext cx="3657600" cy="3657600"/>
          </a:xfrm>
          <a:prstGeom prst="roundRect">
            <a:avLst>
              <a:gd name="adj" fmla="val 2752"/>
            </a:avLst>
          </a:prstGeom>
          <a:solidFill>
            <a:schemeClr val="accent1"/>
          </a:solidFill>
          <a:ln>
            <a:noFill/>
          </a:ln>
        </p:spPr>
        <p:style>
          <a:lnRef idx="2">
            <a:schemeClr val="accent1"/>
          </a:lnRef>
          <a:fillRef idx="1">
            <a:schemeClr val="lt1"/>
          </a:fillRef>
          <a:effectRef idx="0">
            <a:schemeClr val="accent1"/>
          </a:effectRef>
          <a:fontRef idx="none"/>
        </p:style>
        <p:txBody>
          <a:bodyPr lIns="228600" tIns="228600" rIns="228600" bIns="228600" anchor="t" anchorCtr="0">
            <a:normAutofit/>
          </a:bodyPr>
          <a:lstStyle>
            <a:lvl1pPr>
              <a:defRPr sz="3200" b="0">
                <a:solidFill>
                  <a:schemeClr val="tx2"/>
                </a:solidFill>
                <a:latin typeface="Museo For Dell" pitchFamily="2" charset="0"/>
              </a:defRPr>
            </a:lvl1pPr>
          </a:lstStyle>
          <a:p>
            <a:r>
              <a:rPr lang="en-US" dirty="0" smtClean="0"/>
              <a:t>Click to edit Master title style</a:t>
            </a:r>
            <a:br>
              <a:rPr lang="en-US" dirty="0" smtClean="0"/>
            </a:br>
            <a:endParaRPr lang="en-US" dirty="0"/>
          </a:p>
        </p:txBody>
      </p:sp>
      <p:sp>
        <p:nvSpPr>
          <p:cNvPr id="9" name="Slide Number Placeholder 5"/>
          <p:cNvSpPr>
            <a:spLocks noGrp="1"/>
          </p:cNvSpPr>
          <p:nvPr>
            <p:ph type="sldNum" sz="quarter" idx="4"/>
          </p:nvPr>
        </p:nvSpPr>
        <p:spPr>
          <a:xfrm>
            <a:off x="435536" y="6431527"/>
            <a:ext cx="260349" cy="152399"/>
          </a:xfrm>
          <a:prstGeom prst="rect">
            <a:avLst/>
          </a:prstGeom>
        </p:spPr>
        <p:txBody>
          <a:bodyPr vert="horz" lIns="0" tIns="0" rIns="91440" bIns="0" rtlCol="0" anchor="ctr"/>
          <a:lstStyle>
            <a:lvl1pPr algn="l">
              <a:defRPr sz="900">
                <a:solidFill>
                  <a:schemeClr val="bg2">
                    <a:lumMod val="60000"/>
                    <a:lumOff val="40000"/>
                  </a:schemeClr>
                </a:solidFill>
                <a:latin typeface="Museo Sans For Dell" pitchFamily="2" charset="0"/>
              </a:defRPr>
            </a:lvl1pPr>
          </a:lstStyle>
          <a:p>
            <a:fld id="{DBD5246C-868F-410A-AE52-FE248EDADC46}" type="slidenum">
              <a:rPr lang="en-US" smtClean="0"/>
              <a:pPr/>
              <a:t>‹#›</a:t>
            </a:fld>
            <a:endParaRPr lang="en-US" dirty="0"/>
          </a:p>
        </p:txBody>
      </p:sp>
      <p:sp>
        <p:nvSpPr>
          <p:cNvPr id="6"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bg2">
                    <a:lumMod val="60000"/>
                    <a:lumOff val="40000"/>
                  </a:schemeClr>
                </a:solidFill>
                <a:latin typeface="Museo Sans For Dell" pitchFamily="2" charset="0"/>
              </a:defRPr>
            </a:lvl1pPr>
          </a:lstStyle>
          <a:p>
            <a:endParaRPr lang="en-US" dirty="0"/>
          </a:p>
        </p:txBody>
      </p:sp>
      <p:sp>
        <p:nvSpPr>
          <p:cNvPr id="7"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bg2">
                    <a:lumMod val="60000"/>
                    <a:lumOff val="40000"/>
                  </a:schemeClr>
                </a:solidFill>
                <a:latin typeface="Museo Sans For Dell" pitchFamily="2" charset="0"/>
                <a:ea typeface="+mn-ea"/>
                <a:cs typeface="+mn-cs"/>
              </a:defRPr>
            </a:lvl1pPr>
          </a:lstStyle>
          <a:p>
            <a:fld id="{5EC22BE8-83F9-4C18-8DAB-5390261EDED8}" type="datetime1">
              <a:rPr lang="en-US" smtClean="0"/>
              <a:pPr/>
              <a:t>11/14/2011</a:t>
            </a:fld>
            <a:endParaRPr lang="en-US" dirty="0"/>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_Berry">
    <p:spTree>
      <p:nvGrpSpPr>
        <p:cNvPr id="1" name=""/>
        <p:cNvGrpSpPr/>
        <p:nvPr/>
      </p:nvGrpSpPr>
      <p:grpSpPr>
        <a:xfrm>
          <a:off x="0" y="0"/>
          <a:ext cx="0" cy="0"/>
          <a:chOff x="0" y="0"/>
          <a:chExt cx="0" cy="0"/>
        </a:xfrm>
      </p:grpSpPr>
      <p:sp>
        <p:nvSpPr>
          <p:cNvPr id="15" name="Title 1"/>
          <p:cNvSpPr>
            <a:spLocks noGrp="1"/>
          </p:cNvSpPr>
          <p:nvPr>
            <p:ph type="ctrTitle" hasCustomPrompt="1"/>
          </p:nvPr>
        </p:nvSpPr>
        <p:spPr>
          <a:xfrm>
            <a:off x="457200" y="457200"/>
            <a:ext cx="3657600" cy="3657600"/>
          </a:xfrm>
          <a:prstGeom prst="roundRect">
            <a:avLst>
              <a:gd name="adj" fmla="val 2752"/>
            </a:avLst>
          </a:prstGeom>
          <a:solidFill>
            <a:schemeClr val="accent4"/>
          </a:solidFill>
          <a:ln>
            <a:noFill/>
          </a:ln>
        </p:spPr>
        <p:style>
          <a:lnRef idx="2">
            <a:schemeClr val="accent1"/>
          </a:lnRef>
          <a:fillRef idx="1">
            <a:schemeClr val="lt1"/>
          </a:fillRef>
          <a:effectRef idx="0">
            <a:schemeClr val="accent1"/>
          </a:effectRef>
          <a:fontRef idx="none"/>
        </p:style>
        <p:txBody>
          <a:bodyPr lIns="228600" tIns="228600" rIns="228600" bIns="228600" anchor="t" anchorCtr="0">
            <a:normAutofit/>
          </a:bodyPr>
          <a:lstStyle>
            <a:lvl1pPr>
              <a:defRPr sz="3200" b="0">
                <a:solidFill>
                  <a:schemeClr val="tx2"/>
                </a:solidFill>
                <a:latin typeface="Museo For Dell" pitchFamily="2" charset="0"/>
              </a:defRPr>
            </a:lvl1pPr>
          </a:lstStyle>
          <a:p>
            <a:r>
              <a:rPr lang="en-US" dirty="0" smtClean="0"/>
              <a:t>Click to edit Master title style</a:t>
            </a:r>
            <a:br>
              <a:rPr lang="en-US" dirty="0" smtClean="0"/>
            </a:br>
            <a:endParaRPr lang="en-US" dirty="0"/>
          </a:p>
        </p:txBody>
      </p:sp>
      <p:sp>
        <p:nvSpPr>
          <p:cNvPr id="8" name="Slide Number Placeholder 5"/>
          <p:cNvSpPr>
            <a:spLocks noGrp="1"/>
          </p:cNvSpPr>
          <p:nvPr>
            <p:ph type="sldNum" sz="quarter" idx="4"/>
          </p:nvPr>
        </p:nvSpPr>
        <p:spPr>
          <a:xfrm>
            <a:off x="435536" y="6431527"/>
            <a:ext cx="260349" cy="152399"/>
          </a:xfrm>
          <a:prstGeom prst="rect">
            <a:avLst/>
          </a:prstGeom>
        </p:spPr>
        <p:txBody>
          <a:bodyPr vert="horz" lIns="0" tIns="0" rIns="91440" bIns="0" rtlCol="0" anchor="ctr"/>
          <a:lstStyle>
            <a:lvl1pPr algn="l">
              <a:defRPr sz="900">
                <a:solidFill>
                  <a:schemeClr val="bg2">
                    <a:lumMod val="60000"/>
                    <a:lumOff val="40000"/>
                  </a:schemeClr>
                </a:solidFill>
                <a:latin typeface="Museo Sans For Dell" pitchFamily="2" charset="0"/>
              </a:defRPr>
            </a:lvl1pPr>
          </a:lstStyle>
          <a:p>
            <a:fld id="{DBD5246C-868F-410A-AE52-FE248EDADC46}" type="slidenum">
              <a:rPr lang="en-US" smtClean="0"/>
              <a:pPr/>
              <a:t>‹#›</a:t>
            </a:fld>
            <a:endParaRPr lang="en-US" dirty="0"/>
          </a:p>
        </p:txBody>
      </p:sp>
      <p:sp>
        <p:nvSpPr>
          <p:cNvPr id="6"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bg2">
                    <a:lumMod val="60000"/>
                    <a:lumOff val="40000"/>
                  </a:schemeClr>
                </a:solidFill>
                <a:latin typeface="Museo Sans For Dell" pitchFamily="2" charset="0"/>
              </a:defRPr>
            </a:lvl1pPr>
          </a:lstStyle>
          <a:p>
            <a:endParaRPr lang="en-US" dirty="0"/>
          </a:p>
        </p:txBody>
      </p:sp>
      <p:sp>
        <p:nvSpPr>
          <p:cNvPr id="9"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bg2">
                    <a:lumMod val="60000"/>
                    <a:lumOff val="40000"/>
                  </a:schemeClr>
                </a:solidFill>
                <a:latin typeface="Museo Sans For Dell" pitchFamily="2" charset="0"/>
                <a:ea typeface="+mn-ea"/>
                <a:cs typeface="+mn-cs"/>
              </a:defRPr>
            </a:lvl1pPr>
          </a:lstStyle>
          <a:p>
            <a:fld id="{D72DF531-3468-4E88-943B-AD2ADAEBFE57}" type="datetime1">
              <a:rPr lang="en-US" smtClean="0"/>
              <a:pPr/>
              <a:t>11/14/2011</a:t>
            </a:fld>
            <a:endParaRPr lang="en-US" dirty="0"/>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ection_Yellow">
    <p:spTree>
      <p:nvGrpSpPr>
        <p:cNvPr id="1" name=""/>
        <p:cNvGrpSpPr/>
        <p:nvPr/>
      </p:nvGrpSpPr>
      <p:grpSpPr>
        <a:xfrm>
          <a:off x="0" y="0"/>
          <a:ext cx="0" cy="0"/>
          <a:chOff x="0" y="0"/>
          <a:chExt cx="0" cy="0"/>
        </a:xfrm>
      </p:grpSpPr>
      <p:sp>
        <p:nvSpPr>
          <p:cNvPr id="15" name="Title 1"/>
          <p:cNvSpPr>
            <a:spLocks noGrp="1"/>
          </p:cNvSpPr>
          <p:nvPr>
            <p:ph type="ctrTitle" hasCustomPrompt="1"/>
          </p:nvPr>
        </p:nvSpPr>
        <p:spPr>
          <a:xfrm>
            <a:off x="457200" y="457200"/>
            <a:ext cx="3657600" cy="3657600"/>
          </a:xfrm>
          <a:prstGeom prst="roundRect">
            <a:avLst>
              <a:gd name="adj" fmla="val 2752"/>
            </a:avLst>
          </a:prstGeom>
          <a:solidFill>
            <a:schemeClr val="accent3"/>
          </a:solidFill>
          <a:ln>
            <a:noFill/>
          </a:ln>
        </p:spPr>
        <p:style>
          <a:lnRef idx="2">
            <a:schemeClr val="accent1"/>
          </a:lnRef>
          <a:fillRef idx="1">
            <a:schemeClr val="lt1"/>
          </a:fillRef>
          <a:effectRef idx="0">
            <a:schemeClr val="accent1"/>
          </a:effectRef>
          <a:fontRef idx="none"/>
        </p:style>
        <p:txBody>
          <a:bodyPr lIns="228600" tIns="228600" rIns="228600" bIns="228600" anchor="t" anchorCtr="0">
            <a:normAutofit/>
          </a:bodyPr>
          <a:lstStyle>
            <a:lvl1pPr>
              <a:defRPr sz="3200" b="0">
                <a:solidFill>
                  <a:schemeClr val="tx2"/>
                </a:solidFill>
                <a:latin typeface="Museo For Dell" pitchFamily="2" charset="0"/>
              </a:defRPr>
            </a:lvl1pPr>
          </a:lstStyle>
          <a:p>
            <a:r>
              <a:rPr lang="en-US" dirty="0" smtClean="0"/>
              <a:t>Click to edit Master title style</a:t>
            </a:r>
            <a:br>
              <a:rPr lang="en-US" dirty="0" smtClean="0"/>
            </a:br>
            <a:endParaRPr lang="en-US" dirty="0"/>
          </a:p>
        </p:txBody>
      </p:sp>
      <p:sp>
        <p:nvSpPr>
          <p:cNvPr id="8" name="Slide Number Placeholder 5"/>
          <p:cNvSpPr>
            <a:spLocks noGrp="1"/>
          </p:cNvSpPr>
          <p:nvPr>
            <p:ph type="sldNum" sz="quarter" idx="4"/>
          </p:nvPr>
        </p:nvSpPr>
        <p:spPr>
          <a:xfrm>
            <a:off x="435536" y="6431527"/>
            <a:ext cx="260349" cy="152399"/>
          </a:xfrm>
          <a:prstGeom prst="rect">
            <a:avLst/>
          </a:prstGeom>
        </p:spPr>
        <p:txBody>
          <a:bodyPr vert="horz" lIns="0" tIns="0" rIns="91440" bIns="0" rtlCol="0" anchor="ctr"/>
          <a:lstStyle>
            <a:lvl1pPr algn="l">
              <a:defRPr sz="900">
                <a:solidFill>
                  <a:schemeClr val="bg2">
                    <a:lumMod val="60000"/>
                    <a:lumOff val="40000"/>
                  </a:schemeClr>
                </a:solidFill>
                <a:latin typeface="Museo Sans For Dell" pitchFamily="2" charset="0"/>
              </a:defRPr>
            </a:lvl1pPr>
          </a:lstStyle>
          <a:p>
            <a:fld id="{DBD5246C-868F-410A-AE52-FE248EDADC46}" type="slidenum">
              <a:rPr lang="en-US" smtClean="0"/>
              <a:pPr/>
              <a:t>‹#›</a:t>
            </a:fld>
            <a:endParaRPr lang="en-US" dirty="0"/>
          </a:p>
        </p:txBody>
      </p:sp>
      <p:sp>
        <p:nvSpPr>
          <p:cNvPr id="6"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bg2">
                    <a:lumMod val="60000"/>
                    <a:lumOff val="40000"/>
                  </a:schemeClr>
                </a:solidFill>
                <a:latin typeface="Museo Sans For Dell" pitchFamily="2" charset="0"/>
              </a:defRPr>
            </a:lvl1pPr>
          </a:lstStyle>
          <a:p>
            <a:endParaRPr lang="en-US" dirty="0"/>
          </a:p>
        </p:txBody>
      </p:sp>
      <p:sp>
        <p:nvSpPr>
          <p:cNvPr id="9"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bg2">
                    <a:lumMod val="60000"/>
                    <a:lumOff val="40000"/>
                  </a:schemeClr>
                </a:solidFill>
                <a:latin typeface="Museo Sans For Dell" pitchFamily="2" charset="0"/>
                <a:ea typeface="+mn-ea"/>
                <a:cs typeface="+mn-cs"/>
              </a:defRPr>
            </a:lvl1pPr>
          </a:lstStyle>
          <a:p>
            <a:fld id="{2E81D4E3-FF1C-447C-90A3-895A8C5392F1}" type="datetime1">
              <a:rPr lang="en-US" smtClean="0"/>
              <a:pPr/>
              <a:t>11/14/2011</a:t>
            </a:fld>
            <a:endParaRPr lang="en-US" dirty="0"/>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3.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1028" name="Title Placeholder 21"/>
          <p:cNvSpPr>
            <a:spLocks noGrp="1"/>
          </p:cNvSpPr>
          <p:nvPr>
            <p:ph type="title"/>
          </p:nvPr>
        </p:nvSpPr>
        <p:spPr bwMode="auto">
          <a:xfrm>
            <a:off x="457200" y="261562"/>
            <a:ext cx="8229600" cy="85039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US" dirty="0" smtClean="0"/>
          </a:p>
        </p:txBody>
      </p:sp>
      <p:sp>
        <p:nvSpPr>
          <p:cNvPr id="1029" name="Text Placeholder 12"/>
          <p:cNvSpPr>
            <a:spLocks noGrp="1"/>
          </p:cNvSpPr>
          <p:nvPr>
            <p:ph type="body" idx="1"/>
          </p:nvPr>
        </p:nvSpPr>
        <p:spPr bwMode="auto">
          <a:xfrm>
            <a:off x="457200" y="1280160"/>
            <a:ext cx="8229600" cy="4754880"/>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2"/>
            <a:endParaRPr lang="en-US" dirty="0" smtClean="0"/>
          </a:p>
        </p:txBody>
      </p:sp>
      <p:sp>
        <p:nvSpPr>
          <p:cNvPr id="7" name="Footer Placeholder 4"/>
          <p:cNvSpPr>
            <a:spLocks noGrp="1"/>
          </p:cNvSpPr>
          <p:nvPr>
            <p:ph type="ftr" sz="quarter" idx="3"/>
          </p:nvPr>
        </p:nvSpPr>
        <p:spPr>
          <a:xfrm>
            <a:off x="742950" y="6429375"/>
            <a:ext cx="1885950" cy="152400"/>
          </a:xfrm>
          <a:prstGeom prst="rect">
            <a:avLst/>
          </a:prstGeom>
        </p:spPr>
        <p:txBody>
          <a:bodyPr vert="horz" lIns="0" tIns="0" rIns="91440" bIns="0" rtlCol="0" anchor="ctr"/>
          <a:lstStyle>
            <a:lvl1pPr algn="l">
              <a:defRPr sz="1000">
                <a:solidFill>
                  <a:schemeClr val="bg2">
                    <a:lumMod val="60000"/>
                    <a:lumOff val="40000"/>
                  </a:schemeClr>
                </a:solidFill>
                <a:latin typeface="Museo Sans For Dell" pitchFamily="2" charset="0"/>
              </a:defRPr>
            </a:lvl1pPr>
          </a:lstStyle>
          <a:p>
            <a:r>
              <a:rPr lang="en-US" dirty="0" smtClean="0"/>
              <a:t>IETF - 82</a:t>
            </a:r>
            <a:endParaRPr lang="en-US" dirty="0"/>
          </a:p>
        </p:txBody>
      </p:sp>
      <p:sp>
        <p:nvSpPr>
          <p:cNvPr id="8" name="Slide Number Placeholder 5"/>
          <p:cNvSpPr>
            <a:spLocks noGrp="1"/>
          </p:cNvSpPr>
          <p:nvPr>
            <p:ph type="sldNum" sz="quarter" idx="4"/>
          </p:nvPr>
        </p:nvSpPr>
        <p:spPr>
          <a:xfrm>
            <a:off x="435536" y="6431527"/>
            <a:ext cx="260349" cy="152399"/>
          </a:xfrm>
          <a:prstGeom prst="rect">
            <a:avLst/>
          </a:prstGeom>
        </p:spPr>
        <p:txBody>
          <a:bodyPr vert="horz" lIns="0" tIns="0" rIns="91440" bIns="0" rtlCol="0" anchor="ctr"/>
          <a:lstStyle>
            <a:lvl1pPr algn="l">
              <a:defRPr sz="900">
                <a:solidFill>
                  <a:schemeClr val="bg2">
                    <a:lumMod val="60000"/>
                    <a:lumOff val="40000"/>
                  </a:schemeClr>
                </a:solidFill>
                <a:latin typeface="Museo Sans For Dell" pitchFamily="2" charset="0"/>
              </a:defRPr>
            </a:lvl1pPr>
          </a:lstStyle>
          <a:p>
            <a:fld id="{DBD5246C-868F-410A-AE52-FE248EDADC46}" type="slidenum">
              <a:rPr lang="en-US" smtClean="0"/>
              <a:pPr/>
              <a:t>‹#›</a:t>
            </a:fld>
            <a:endParaRPr lang="en-US" dirty="0"/>
          </a:p>
        </p:txBody>
      </p:sp>
      <p:sp>
        <p:nvSpPr>
          <p:cNvPr id="10" name="Date Placeholder 8"/>
          <p:cNvSpPr>
            <a:spLocks noGrp="1"/>
          </p:cNvSpPr>
          <p:nvPr>
            <p:ph type="dt" sz="half" idx="2"/>
          </p:nvPr>
        </p:nvSpPr>
        <p:spPr>
          <a:xfrm>
            <a:off x="1828800" y="6428896"/>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bg2">
                    <a:lumMod val="60000"/>
                    <a:lumOff val="40000"/>
                  </a:schemeClr>
                </a:solidFill>
                <a:latin typeface="Museo Sans For Dell" pitchFamily="2" charset="0"/>
                <a:ea typeface="+mn-ea"/>
                <a:cs typeface="+mn-cs"/>
              </a:defRPr>
            </a:lvl1pPr>
          </a:lstStyle>
          <a:p>
            <a:fld id="{496D0BA0-97A1-4BC8-8CF3-B745440C6559}" type="datetime1">
              <a:rPr lang="en-US" smtClean="0"/>
              <a:pPr/>
              <a:t>11/14/2011</a:t>
            </a:fld>
            <a:endParaRPr lang="en-US" dirty="0"/>
          </a:p>
        </p:txBody>
      </p:sp>
    </p:spTree>
  </p:cSld>
  <p:clrMap bg1="dk2" tx1="lt1" bg2="dk1" tx2="lt2" accent1="accent1" accent2="accent2" accent3="accent3" accent4="accent4" accent5="accent5" accent6="accent6" hlink="hlink" folHlink="folHlink"/>
  <p:sldLayoutIdLst>
    <p:sldLayoutId id="2147483874" r:id="rId1"/>
    <p:sldLayoutId id="2147483875" r:id="rId2"/>
    <p:sldLayoutId id="2147483876" r:id="rId3"/>
    <p:sldLayoutId id="2147483891" r:id="rId4"/>
    <p:sldLayoutId id="2147483877" r:id="rId5"/>
    <p:sldLayoutId id="2147483879" r:id="rId6"/>
    <p:sldLayoutId id="2147483880" r:id="rId7"/>
    <p:sldLayoutId id="2147483881" r:id="rId8"/>
    <p:sldLayoutId id="2147483882" r:id="rId9"/>
    <p:sldLayoutId id="2147483884" r:id="rId10"/>
    <p:sldLayoutId id="2147483885" r:id="rId11"/>
  </p:sldLayoutIdLst>
  <p:transition spd="med">
    <p:wipe dir="r"/>
  </p:transition>
  <p:timing>
    <p:tnLst>
      <p:par>
        <p:cTn id="1" dur="indefinite" restart="never" nodeType="tmRoot"/>
      </p:par>
    </p:tnLst>
  </p:timing>
  <p:hf hdr="0"/>
  <p:txStyles>
    <p:titleStyle>
      <a:lvl1pPr algn="l" rtl="0" eaLnBrk="1" fontAlgn="base" hangingPunct="1">
        <a:lnSpc>
          <a:spcPct val="90000"/>
        </a:lnSpc>
        <a:spcBef>
          <a:spcPct val="0"/>
        </a:spcBef>
        <a:spcAft>
          <a:spcPct val="0"/>
        </a:spcAft>
        <a:defRPr sz="3200" b="0" cap="none" baseline="0">
          <a:solidFill>
            <a:schemeClr val="accent1"/>
          </a:solidFill>
          <a:latin typeface="Museo For Dell" pitchFamily="2" charset="0"/>
          <a:ea typeface="Museo For Dell" pitchFamily="2" charset="0"/>
          <a:cs typeface="+mj-cs"/>
        </a:defRPr>
      </a:lvl1pPr>
      <a:lvl2pPr algn="l" rtl="0" eaLnBrk="1" fontAlgn="base" hangingPunct="1">
        <a:lnSpc>
          <a:spcPct val="80000"/>
        </a:lnSpc>
        <a:spcBef>
          <a:spcPct val="0"/>
        </a:spcBef>
        <a:spcAft>
          <a:spcPct val="0"/>
        </a:spcAft>
        <a:defRPr sz="3200" b="1">
          <a:solidFill>
            <a:schemeClr val="accent1"/>
          </a:solidFill>
          <a:latin typeface="Arial Black" pitchFamily="34" charset="0"/>
        </a:defRPr>
      </a:lvl2pPr>
      <a:lvl3pPr algn="l" rtl="0" eaLnBrk="1" fontAlgn="base" hangingPunct="1">
        <a:lnSpc>
          <a:spcPct val="80000"/>
        </a:lnSpc>
        <a:spcBef>
          <a:spcPct val="0"/>
        </a:spcBef>
        <a:spcAft>
          <a:spcPct val="0"/>
        </a:spcAft>
        <a:defRPr sz="3200" b="1">
          <a:solidFill>
            <a:schemeClr val="accent1"/>
          </a:solidFill>
          <a:latin typeface="Arial Black" pitchFamily="34" charset="0"/>
        </a:defRPr>
      </a:lvl3pPr>
      <a:lvl4pPr algn="l" rtl="0" eaLnBrk="1" fontAlgn="base" hangingPunct="1">
        <a:lnSpc>
          <a:spcPct val="80000"/>
        </a:lnSpc>
        <a:spcBef>
          <a:spcPct val="0"/>
        </a:spcBef>
        <a:spcAft>
          <a:spcPct val="0"/>
        </a:spcAft>
        <a:defRPr sz="3200" b="1">
          <a:solidFill>
            <a:schemeClr val="accent1"/>
          </a:solidFill>
          <a:latin typeface="Arial Black" pitchFamily="34" charset="0"/>
        </a:defRPr>
      </a:lvl4pPr>
      <a:lvl5pPr algn="l" rtl="0" eaLnBrk="1" fontAlgn="base" hangingPunct="1">
        <a:lnSpc>
          <a:spcPct val="80000"/>
        </a:lnSpc>
        <a:spcBef>
          <a:spcPct val="0"/>
        </a:spcBef>
        <a:spcAft>
          <a:spcPct val="0"/>
        </a:spcAft>
        <a:defRPr sz="3200" b="1">
          <a:solidFill>
            <a:schemeClr val="accent1"/>
          </a:solidFill>
          <a:latin typeface="Arial Black" pitchFamily="34" charset="0"/>
        </a:defRPr>
      </a:lvl5pPr>
      <a:lvl6pPr marL="457200" algn="l" rtl="0" eaLnBrk="1" fontAlgn="base" hangingPunct="1">
        <a:lnSpc>
          <a:spcPct val="70000"/>
        </a:lnSpc>
        <a:spcBef>
          <a:spcPct val="0"/>
        </a:spcBef>
        <a:spcAft>
          <a:spcPct val="0"/>
        </a:spcAft>
        <a:defRPr sz="4400" b="1">
          <a:solidFill>
            <a:schemeClr val="accent1"/>
          </a:solidFill>
          <a:latin typeface="Arial Black" pitchFamily="34" charset="0"/>
        </a:defRPr>
      </a:lvl6pPr>
      <a:lvl7pPr marL="914400" algn="l" rtl="0" eaLnBrk="1" fontAlgn="base" hangingPunct="1">
        <a:lnSpc>
          <a:spcPct val="70000"/>
        </a:lnSpc>
        <a:spcBef>
          <a:spcPct val="0"/>
        </a:spcBef>
        <a:spcAft>
          <a:spcPct val="0"/>
        </a:spcAft>
        <a:defRPr sz="4400" b="1">
          <a:solidFill>
            <a:schemeClr val="accent1"/>
          </a:solidFill>
          <a:latin typeface="Arial Black" pitchFamily="34" charset="0"/>
        </a:defRPr>
      </a:lvl7pPr>
      <a:lvl8pPr marL="1371600" algn="l" rtl="0" eaLnBrk="1" fontAlgn="base" hangingPunct="1">
        <a:lnSpc>
          <a:spcPct val="70000"/>
        </a:lnSpc>
        <a:spcBef>
          <a:spcPct val="0"/>
        </a:spcBef>
        <a:spcAft>
          <a:spcPct val="0"/>
        </a:spcAft>
        <a:defRPr sz="4400" b="1">
          <a:solidFill>
            <a:schemeClr val="accent1"/>
          </a:solidFill>
          <a:latin typeface="Arial Black" pitchFamily="34" charset="0"/>
        </a:defRPr>
      </a:lvl8pPr>
      <a:lvl9pPr marL="1828800" algn="l" rtl="0" eaLnBrk="1" fontAlgn="base" hangingPunct="1">
        <a:lnSpc>
          <a:spcPct val="70000"/>
        </a:lnSpc>
        <a:spcBef>
          <a:spcPct val="0"/>
        </a:spcBef>
        <a:spcAft>
          <a:spcPct val="0"/>
        </a:spcAft>
        <a:defRPr sz="4400" b="1">
          <a:solidFill>
            <a:schemeClr val="accent1"/>
          </a:solidFill>
          <a:latin typeface="Arial Black" pitchFamily="34" charset="0"/>
        </a:defRPr>
      </a:lvl9pPr>
    </p:titleStyle>
    <p:bodyStyle>
      <a:lvl1pPr marL="228600" indent="-228600" algn="l" rtl="0" eaLnBrk="1" fontAlgn="base" hangingPunct="1">
        <a:lnSpc>
          <a:spcPct val="90000"/>
        </a:lnSpc>
        <a:spcBef>
          <a:spcPts val="100"/>
        </a:spcBef>
        <a:spcAft>
          <a:spcPts val="100"/>
        </a:spcAft>
        <a:buClr>
          <a:schemeClr val="accent1"/>
        </a:buClr>
        <a:buFont typeface="Arial" pitchFamily="34" charset="0"/>
        <a:buChar char="•"/>
        <a:defRPr sz="2000">
          <a:solidFill>
            <a:schemeClr val="bg2"/>
          </a:solidFill>
          <a:latin typeface="Museo Sans For Dell" pitchFamily="2" charset="0"/>
          <a:ea typeface="Museo Sans For Dell" pitchFamily="2" charset="0"/>
          <a:cs typeface="+mn-cs"/>
        </a:defRPr>
      </a:lvl1pPr>
      <a:lvl2pPr marL="574675" indent="-223838" algn="l" rtl="0" eaLnBrk="1" fontAlgn="base" hangingPunct="1">
        <a:lnSpc>
          <a:spcPct val="90000"/>
        </a:lnSpc>
        <a:spcBef>
          <a:spcPts val="100"/>
        </a:spcBef>
        <a:spcAft>
          <a:spcPts val="100"/>
        </a:spcAft>
        <a:buClr>
          <a:schemeClr val="accent1"/>
        </a:buClr>
        <a:buFont typeface="Museo Sans For Dell" pitchFamily="2" charset="0"/>
        <a:buChar char="–"/>
        <a:defRPr sz="1800" baseline="0">
          <a:solidFill>
            <a:schemeClr val="bg2"/>
          </a:solidFill>
          <a:latin typeface="Museo Sans For Dell" pitchFamily="2" charset="0"/>
          <a:ea typeface="Museo Sans For Dell" pitchFamily="2" charset="0"/>
        </a:defRPr>
      </a:lvl2pPr>
      <a:lvl3pPr marL="909638" indent="-220663" algn="l" rtl="0" eaLnBrk="1" fontAlgn="base" hangingPunct="1">
        <a:lnSpc>
          <a:spcPct val="90000"/>
        </a:lnSpc>
        <a:spcBef>
          <a:spcPts val="100"/>
        </a:spcBef>
        <a:spcAft>
          <a:spcPts val="100"/>
        </a:spcAft>
        <a:buClr>
          <a:schemeClr val="accent1"/>
        </a:buClr>
        <a:buFont typeface="Museo Sans For Dell" pitchFamily="2" charset="0"/>
        <a:buChar char="›"/>
        <a:defRPr sz="1600" baseline="0">
          <a:solidFill>
            <a:schemeClr val="bg2"/>
          </a:solidFill>
          <a:latin typeface="Museo Sans For Dell" pitchFamily="2" charset="0"/>
          <a:ea typeface="Museo Sans For Dell" pitchFamily="2" charset="0"/>
        </a:defRPr>
      </a:lvl3pPr>
      <a:lvl4pPr marL="1246188" indent="-222250" algn="l" rtl="0" eaLnBrk="1" fontAlgn="base" hangingPunct="1">
        <a:lnSpc>
          <a:spcPct val="90000"/>
        </a:lnSpc>
        <a:spcBef>
          <a:spcPts val="100"/>
        </a:spcBef>
        <a:spcAft>
          <a:spcPts val="100"/>
        </a:spcAft>
        <a:buClr>
          <a:schemeClr val="accent1"/>
        </a:buClr>
        <a:buFont typeface="Museo For Dell 300" pitchFamily="50" charset="0"/>
        <a:buChar char="–"/>
        <a:defRPr sz="1400">
          <a:solidFill>
            <a:schemeClr val="bg2"/>
          </a:solidFill>
          <a:latin typeface="Museo Sans For Dell" pitchFamily="2" charset="0"/>
          <a:ea typeface="Museo Sans For Dell" pitchFamily="2" charset="0"/>
        </a:defRPr>
      </a:lvl4pPr>
      <a:lvl5pPr marL="1608138" indent="-236538" algn="l" rtl="0" eaLnBrk="1" fontAlgn="base" hangingPunct="1">
        <a:lnSpc>
          <a:spcPct val="90000"/>
        </a:lnSpc>
        <a:spcBef>
          <a:spcPts val="800"/>
        </a:spcBef>
        <a:spcAft>
          <a:spcPct val="0"/>
        </a:spcAft>
        <a:buClr>
          <a:schemeClr val="bg1"/>
        </a:buClr>
        <a:buFont typeface="Museo For Dell 300" pitchFamily="50" charset="0"/>
        <a:buChar char="–"/>
        <a:defRPr sz="1800">
          <a:solidFill>
            <a:schemeClr val="bg2"/>
          </a:solidFill>
          <a:latin typeface="Museo Sans For Dell" pitchFamily="2" charset="0"/>
          <a:ea typeface="Museo Sans For Dell" pitchFamily="2" charset="0"/>
        </a:defRPr>
      </a:lvl5pPr>
      <a:lvl6pPr marL="2065338" indent="-236538" algn="l" rtl="0" eaLnBrk="1" fontAlgn="base" hangingPunct="1">
        <a:lnSpc>
          <a:spcPct val="95000"/>
        </a:lnSpc>
        <a:spcBef>
          <a:spcPct val="30000"/>
        </a:spcBef>
        <a:spcAft>
          <a:spcPct val="0"/>
        </a:spcAft>
        <a:buClr>
          <a:schemeClr val="accent1"/>
        </a:buClr>
        <a:buFont typeface="Arial" charset="0"/>
        <a:buChar char="–"/>
        <a:defRPr sz="1600">
          <a:solidFill>
            <a:schemeClr val="accent1"/>
          </a:solidFill>
          <a:latin typeface="+mn-lt"/>
        </a:defRPr>
      </a:lvl6pPr>
      <a:lvl7pPr marL="2522538" indent="-236538" algn="l" rtl="0" eaLnBrk="1" fontAlgn="base" hangingPunct="1">
        <a:lnSpc>
          <a:spcPct val="95000"/>
        </a:lnSpc>
        <a:spcBef>
          <a:spcPct val="30000"/>
        </a:spcBef>
        <a:spcAft>
          <a:spcPct val="0"/>
        </a:spcAft>
        <a:buClr>
          <a:schemeClr val="accent1"/>
        </a:buClr>
        <a:buFont typeface="Arial" charset="0"/>
        <a:buChar char="–"/>
        <a:defRPr sz="1600">
          <a:solidFill>
            <a:schemeClr val="accent1"/>
          </a:solidFill>
          <a:latin typeface="+mn-lt"/>
        </a:defRPr>
      </a:lvl7pPr>
      <a:lvl8pPr marL="2979738" indent="-236538" algn="l" rtl="0" eaLnBrk="1" fontAlgn="base" hangingPunct="1">
        <a:lnSpc>
          <a:spcPct val="95000"/>
        </a:lnSpc>
        <a:spcBef>
          <a:spcPct val="30000"/>
        </a:spcBef>
        <a:spcAft>
          <a:spcPct val="0"/>
        </a:spcAft>
        <a:buClr>
          <a:schemeClr val="accent1"/>
        </a:buClr>
        <a:buFont typeface="Arial" charset="0"/>
        <a:buChar char="–"/>
        <a:defRPr sz="1600">
          <a:solidFill>
            <a:schemeClr val="accent1"/>
          </a:solidFill>
          <a:latin typeface="+mn-lt"/>
        </a:defRPr>
      </a:lvl8pPr>
      <a:lvl9pPr marL="3436938" indent="-236538" algn="l" rtl="0" eaLnBrk="1" fontAlgn="base" hangingPunct="1">
        <a:lnSpc>
          <a:spcPct val="95000"/>
        </a:lnSpc>
        <a:spcBef>
          <a:spcPct val="30000"/>
        </a:spcBef>
        <a:spcAft>
          <a:spcPct val="0"/>
        </a:spcAft>
        <a:buClr>
          <a:schemeClr val="accent1"/>
        </a:buClr>
        <a:buFont typeface="Arial" charset="0"/>
        <a:buChar char="–"/>
        <a:defRPr sz="1600">
          <a:solidFill>
            <a:schemeClr val="accent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28" name="Title Placeholder 21"/>
          <p:cNvSpPr>
            <a:spLocks noGrp="1"/>
          </p:cNvSpPr>
          <p:nvPr>
            <p:ph type="title"/>
          </p:nvPr>
        </p:nvSpPr>
        <p:spPr bwMode="auto">
          <a:xfrm>
            <a:off x="425904" y="250411"/>
            <a:ext cx="8239125" cy="85039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1029" name="Text Placeholder 12"/>
          <p:cNvSpPr>
            <a:spLocks noGrp="1"/>
          </p:cNvSpPr>
          <p:nvPr>
            <p:ph type="body" idx="1"/>
          </p:nvPr>
        </p:nvSpPr>
        <p:spPr bwMode="auto">
          <a:xfrm>
            <a:off x="438710" y="1215483"/>
            <a:ext cx="8239125" cy="4934305"/>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dell_white_logo.png"/>
          <p:cNvPicPr>
            <a:picLocks noChangeAspect="1"/>
          </p:cNvPicPr>
          <p:nvPr/>
        </p:nvPicPr>
        <p:blipFill>
          <a:blip r:embed="rId7" cstate="screen"/>
          <a:stretch>
            <a:fillRect/>
          </a:stretch>
        </p:blipFill>
        <p:spPr>
          <a:xfrm>
            <a:off x="8193024" y="6226683"/>
            <a:ext cx="573025" cy="573025"/>
          </a:xfrm>
          <a:prstGeom prst="rect">
            <a:avLst/>
          </a:prstGeom>
        </p:spPr>
      </p:pic>
      <p:sp>
        <p:nvSpPr>
          <p:cNvPr id="7" name="Slide Number Placeholder 5"/>
          <p:cNvSpPr>
            <a:spLocks noGrp="1"/>
          </p:cNvSpPr>
          <p:nvPr>
            <p:ph type="sldNum" sz="quarter" idx="4"/>
          </p:nvPr>
        </p:nvSpPr>
        <p:spPr>
          <a:xfrm>
            <a:off x="444501" y="6431527"/>
            <a:ext cx="260349" cy="152399"/>
          </a:xfrm>
          <a:prstGeom prst="rect">
            <a:avLst/>
          </a:prstGeom>
        </p:spPr>
        <p:txBody>
          <a:bodyPr vert="horz" lIns="0" tIns="0" rIns="91440" bIns="0" rtlCol="0" anchor="ctr"/>
          <a:lstStyle>
            <a:lvl1pPr algn="l">
              <a:defRPr sz="900">
                <a:solidFill>
                  <a:schemeClr val="tx2"/>
                </a:solidFill>
                <a:latin typeface="Museo Sans For Dell" pitchFamily="2" charset="0"/>
              </a:defRPr>
            </a:lvl1pPr>
          </a:lstStyle>
          <a:p>
            <a:fld id="{DBD5246C-868F-410A-AE52-FE248EDADC46}" type="slidenum">
              <a:rPr lang="en-US" smtClean="0"/>
              <a:pPr/>
              <a:t>‹#›</a:t>
            </a:fld>
            <a:endParaRPr lang="en-US" dirty="0"/>
          </a:p>
        </p:txBody>
      </p:sp>
      <p:cxnSp>
        <p:nvCxnSpPr>
          <p:cNvPr id="8" name="Straight Connector 7"/>
          <p:cNvCxnSpPr>
            <a:cxnSpLocks noChangeShapeType="1"/>
          </p:cNvCxnSpPr>
          <p:nvPr/>
        </p:nvCxnSpPr>
        <p:spPr bwMode="auto">
          <a:xfrm>
            <a:off x="457200" y="6172200"/>
            <a:ext cx="8229600" cy="0"/>
          </a:xfrm>
          <a:prstGeom prst="line">
            <a:avLst/>
          </a:prstGeom>
          <a:noFill/>
          <a:ln w="9525">
            <a:solidFill>
              <a:schemeClr val="tx2"/>
            </a:solidFill>
            <a:round/>
            <a:headEnd/>
            <a:tailEnd/>
          </a:ln>
        </p:spPr>
      </p:cxnSp>
      <p:sp>
        <p:nvSpPr>
          <p:cNvPr id="10" name="TextBox 3"/>
          <p:cNvSpPr txBox="1"/>
          <p:nvPr/>
        </p:nvSpPr>
        <p:spPr bwMode="black">
          <a:xfrm>
            <a:off x="5350331" y="6425457"/>
            <a:ext cx="2743200" cy="153888"/>
          </a:xfrm>
          <a:prstGeom prst="rect">
            <a:avLst/>
          </a:prstGeom>
          <a:noFill/>
        </p:spPr>
        <p:txBody>
          <a:bodyPr lIns="0" tIns="0" rIns="0" bIns="0">
            <a:prstTxWarp prst="textNoShape">
              <a:avLst/>
            </a:prstTxWarp>
            <a:spAutoFit/>
          </a:bodyPr>
          <a:lstStyle/>
          <a:p>
            <a:pPr algn="r">
              <a:lnSpc>
                <a:spcPct val="100000"/>
              </a:lnSpc>
              <a:spcBef>
                <a:spcPct val="0"/>
              </a:spcBef>
              <a:spcAft>
                <a:spcPct val="0"/>
              </a:spcAft>
              <a:buClrTx/>
              <a:buFontTx/>
              <a:buNone/>
            </a:pPr>
            <a:r>
              <a:rPr lang="en-US" sz="1000" dirty="0">
                <a:solidFill>
                  <a:schemeClr val="tx2"/>
                </a:solidFill>
                <a:latin typeface="Museo Sans For Dell" pitchFamily="2" charset="0"/>
              </a:rPr>
              <a:t>Global Marketing</a:t>
            </a:r>
          </a:p>
        </p:txBody>
      </p:sp>
      <p:sp>
        <p:nvSpPr>
          <p:cNvPr id="12" name="Date Placeholder 8"/>
          <p:cNvSpPr>
            <a:spLocks noGrp="1"/>
          </p:cNvSpPr>
          <p:nvPr>
            <p:ph type="dt" sz="half" idx="2"/>
          </p:nvPr>
        </p:nvSpPr>
        <p:spPr>
          <a:xfrm>
            <a:off x="1828800" y="6428232"/>
            <a:ext cx="914401" cy="152399"/>
          </a:xfrm>
          <a:prstGeom prst="rect">
            <a:avLst/>
          </a:prstGeom>
        </p:spPr>
        <p:txBody>
          <a:bodyPr vert="horz" lIns="91440" tIns="45720" rIns="91440" bIns="45720" rtlCol="0" anchor="ctr"/>
          <a:lstStyle>
            <a:lvl1pPr algn="l" rtl="0" fontAlgn="base">
              <a:spcBef>
                <a:spcPct val="0"/>
              </a:spcBef>
              <a:spcAft>
                <a:spcPct val="0"/>
              </a:spcAft>
              <a:defRPr lang="en-US" sz="1000" kern="1200" smtClean="0">
                <a:solidFill>
                  <a:schemeClr val="tx2"/>
                </a:solidFill>
                <a:latin typeface="Museo Sans For Dell" pitchFamily="2" charset="0"/>
                <a:ea typeface="+mn-ea"/>
                <a:cs typeface="+mn-cs"/>
              </a:defRPr>
            </a:lvl1pPr>
          </a:lstStyle>
          <a:p>
            <a:fld id="{A9FA7D95-E4BA-40E3-94B2-138BB5311E46}" type="datetime1">
              <a:rPr lang="en-US" smtClean="0"/>
              <a:pPr/>
              <a:t>11/14/2011</a:t>
            </a:fld>
            <a:endParaRPr lang="en-US" dirty="0"/>
          </a:p>
        </p:txBody>
      </p:sp>
    </p:spTree>
  </p:cSld>
  <p:clrMap bg1="dk2" tx1="lt1" bg2="dk1" tx2="lt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2" r:id="rId5"/>
  </p:sldLayoutIdLst>
  <p:transition spd="med">
    <p:wipe dir="r"/>
  </p:transition>
  <p:timing>
    <p:tnLst>
      <p:par>
        <p:cTn id="1" dur="indefinite" restart="never" nodeType="tmRoot"/>
      </p:par>
    </p:tnLst>
  </p:timing>
  <p:hf hdr="0"/>
  <p:txStyles>
    <p:titleStyle>
      <a:lvl1pPr algn="l" rtl="0" eaLnBrk="1" fontAlgn="base" hangingPunct="1">
        <a:lnSpc>
          <a:spcPct val="90000"/>
        </a:lnSpc>
        <a:spcBef>
          <a:spcPct val="0"/>
        </a:spcBef>
        <a:spcAft>
          <a:spcPct val="0"/>
        </a:spcAft>
        <a:defRPr sz="3200" b="0" cap="none" baseline="0">
          <a:solidFill>
            <a:schemeClr val="tx2"/>
          </a:solidFill>
          <a:latin typeface="Museo For Dell" pitchFamily="2" charset="0"/>
          <a:ea typeface="Museo For Dell" pitchFamily="2" charset="0"/>
          <a:cs typeface="+mj-cs"/>
        </a:defRPr>
      </a:lvl1pPr>
      <a:lvl2pPr algn="l" rtl="0" eaLnBrk="1" fontAlgn="base" hangingPunct="1">
        <a:lnSpc>
          <a:spcPct val="80000"/>
        </a:lnSpc>
        <a:spcBef>
          <a:spcPct val="0"/>
        </a:spcBef>
        <a:spcAft>
          <a:spcPct val="0"/>
        </a:spcAft>
        <a:defRPr sz="3200" b="1">
          <a:solidFill>
            <a:schemeClr val="accent1"/>
          </a:solidFill>
          <a:latin typeface="Arial Black" pitchFamily="34" charset="0"/>
        </a:defRPr>
      </a:lvl2pPr>
      <a:lvl3pPr algn="l" rtl="0" eaLnBrk="1" fontAlgn="base" hangingPunct="1">
        <a:lnSpc>
          <a:spcPct val="80000"/>
        </a:lnSpc>
        <a:spcBef>
          <a:spcPct val="0"/>
        </a:spcBef>
        <a:spcAft>
          <a:spcPct val="0"/>
        </a:spcAft>
        <a:defRPr sz="3200" b="1">
          <a:solidFill>
            <a:schemeClr val="accent1"/>
          </a:solidFill>
          <a:latin typeface="Arial Black" pitchFamily="34" charset="0"/>
        </a:defRPr>
      </a:lvl3pPr>
      <a:lvl4pPr algn="l" rtl="0" eaLnBrk="1" fontAlgn="base" hangingPunct="1">
        <a:lnSpc>
          <a:spcPct val="80000"/>
        </a:lnSpc>
        <a:spcBef>
          <a:spcPct val="0"/>
        </a:spcBef>
        <a:spcAft>
          <a:spcPct val="0"/>
        </a:spcAft>
        <a:defRPr sz="3200" b="1">
          <a:solidFill>
            <a:schemeClr val="accent1"/>
          </a:solidFill>
          <a:latin typeface="Arial Black" pitchFamily="34" charset="0"/>
        </a:defRPr>
      </a:lvl4pPr>
      <a:lvl5pPr algn="l" rtl="0" eaLnBrk="1" fontAlgn="base" hangingPunct="1">
        <a:lnSpc>
          <a:spcPct val="80000"/>
        </a:lnSpc>
        <a:spcBef>
          <a:spcPct val="0"/>
        </a:spcBef>
        <a:spcAft>
          <a:spcPct val="0"/>
        </a:spcAft>
        <a:defRPr sz="3200" b="1">
          <a:solidFill>
            <a:schemeClr val="accent1"/>
          </a:solidFill>
          <a:latin typeface="Arial Black" pitchFamily="34" charset="0"/>
        </a:defRPr>
      </a:lvl5pPr>
      <a:lvl6pPr marL="457200" algn="l" rtl="0" eaLnBrk="1" fontAlgn="base" hangingPunct="1">
        <a:lnSpc>
          <a:spcPct val="70000"/>
        </a:lnSpc>
        <a:spcBef>
          <a:spcPct val="0"/>
        </a:spcBef>
        <a:spcAft>
          <a:spcPct val="0"/>
        </a:spcAft>
        <a:defRPr sz="4400" b="1">
          <a:solidFill>
            <a:schemeClr val="accent1"/>
          </a:solidFill>
          <a:latin typeface="Arial Black" pitchFamily="34" charset="0"/>
        </a:defRPr>
      </a:lvl6pPr>
      <a:lvl7pPr marL="914400" algn="l" rtl="0" eaLnBrk="1" fontAlgn="base" hangingPunct="1">
        <a:lnSpc>
          <a:spcPct val="70000"/>
        </a:lnSpc>
        <a:spcBef>
          <a:spcPct val="0"/>
        </a:spcBef>
        <a:spcAft>
          <a:spcPct val="0"/>
        </a:spcAft>
        <a:defRPr sz="4400" b="1">
          <a:solidFill>
            <a:schemeClr val="accent1"/>
          </a:solidFill>
          <a:latin typeface="Arial Black" pitchFamily="34" charset="0"/>
        </a:defRPr>
      </a:lvl7pPr>
      <a:lvl8pPr marL="1371600" algn="l" rtl="0" eaLnBrk="1" fontAlgn="base" hangingPunct="1">
        <a:lnSpc>
          <a:spcPct val="70000"/>
        </a:lnSpc>
        <a:spcBef>
          <a:spcPct val="0"/>
        </a:spcBef>
        <a:spcAft>
          <a:spcPct val="0"/>
        </a:spcAft>
        <a:defRPr sz="4400" b="1">
          <a:solidFill>
            <a:schemeClr val="accent1"/>
          </a:solidFill>
          <a:latin typeface="Arial Black" pitchFamily="34" charset="0"/>
        </a:defRPr>
      </a:lvl8pPr>
      <a:lvl9pPr marL="1828800" algn="l" rtl="0" eaLnBrk="1" fontAlgn="base" hangingPunct="1">
        <a:lnSpc>
          <a:spcPct val="70000"/>
        </a:lnSpc>
        <a:spcBef>
          <a:spcPct val="0"/>
        </a:spcBef>
        <a:spcAft>
          <a:spcPct val="0"/>
        </a:spcAft>
        <a:defRPr sz="4400" b="1">
          <a:solidFill>
            <a:schemeClr val="accent1"/>
          </a:solidFill>
          <a:latin typeface="Arial Black" pitchFamily="34" charset="0"/>
        </a:defRPr>
      </a:lvl9pPr>
    </p:titleStyle>
    <p:bodyStyle>
      <a:lvl1pPr marL="228600" indent="-228600" algn="l" rtl="0" eaLnBrk="1" fontAlgn="base" hangingPunct="1">
        <a:lnSpc>
          <a:spcPct val="90000"/>
        </a:lnSpc>
        <a:spcBef>
          <a:spcPts val="100"/>
        </a:spcBef>
        <a:spcAft>
          <a:spcPts val="100"/>
        </a:spcAft>
        <a:buClr>
          <a:schemeClr val="tx2"/>
        </a:buClr>
        <a:buFont typeface="Arial" pitchFamily="34" charset="0"/>
        <a:buChar char="•"/>
        <a:defRPr sz="2000">
          <a:solidFill>
            <a:schemeClr val="tx2"/>
          </a:solidFill>
          <a:latin typeface="Museo Sans For Dell" pitchFamily="2" charset="0"/>
          <a:ea typeface="Museo Sans For Dell" pitchFamily="2" charset="0"/>
          <a:cs typeface="+mn-cs"/>
        </a:defRPr>
      </a:lvl1pPr>
      <a:lvl2pPr marL="574675" indent="-223838" algn="l" rtl="0" eaLnBrk="1" fontAlgn="base" hangingPunct="1">
        <a:lnSpc>
          <a:spcPct val="90000"/>
        </a:lnSpc>
        <a:spcBef>
          <a:spcPts val="100"/>
        </a:spcBef>
        <a:spcAft>
          <a:spcPts val="100"/>
        </a:spcAft>
        <a:buClr>
          <a:schemeClr val="tx2"/>
        </a:buClr>
        <a:buSzPct val="100000"/>
        <a:buFont typeface="Museo Sans For Dell" pitchFamily="2" charset="0"/>
        <a:buChar char="–"/>
        <a:defRPr sz="1800" baseline="0">
          <a:solidFill>
            <a:schemeClr val="tx2"/>
          </a:solidFill>
          <a:latin typeface="Museo Sans For Dell" pitchFamily="2" charset="0"/>
          <a:ea typeface="Museo Sans For Dell" pitchFamily="2" charset="0"/>
        </a:defRPr>
      </a:lvl2pPr>
      <a:lvl3pPr marL="909638" indent="-220663" algn="l" rtl="0" eaLnBrk="1" fontAlgn="base" hangingPunct="1">
        <a:lnSpc>
          <a:spcPct val="90000"/>
        </a:lnSpc>
        <a:spcBef>
          <a:spcPts val="100"/>
        </a:spcBef>
        <a:spcAft>
          <a:spcPts val="100"/>
        </a:spcAft>
        <a:buClr>
          <a:schemeClr val="tx2"/>
        </a:buClr>
        <a:buFont typeface="Museo Sans For Dell" pitchFamily="2" charset="0"/>
        <a:buChar char="›"/>
        <a:defRPr sz="1600">
          <a:solidFill>
            <a:schemeClr val="tx2"/>
          </a:solidFill>
          <a:latin typeface="Museo Sans For Dell" pitchFamily="2" charset="0"/>
          <a:ea typeface="Museo Sans For Dell" pitchFamily="2" charset="0"/>
        </a:defRPr>
      </a:lvl3pPr>
      <a:lvl4pPr marL="1246188" indent="-222250" algn="l" rtl="0" eaLnBrk="1" fontAlgn="base" hangingPunct="1">
        <a:lnSpc>
          <a:spcPct val="90000"/>
        </a:lnSpc>
        <a:spcBef>
          <a:spcPts val="800"/>
        </a:spcBef>
        <a:spcAft>
          <a:spcPct val="0"/>
        </a:spcAft>
        <a:buClr>
          <a:schemeClr val="bg1"/>
        </a:buClr>
        <a:buFont typeface="Museo For Dell 300" pitchFamily="50" charset="0"/>
        <a:buChar char="–"/>
        <a:defRPr sz="1800">
          <a:solidFill>
            <a:schemeClr val="bg2"/>
          </a:solidFill>
          <a:latin typeface="Museo Sans For Dell" pitchFamily="2" charset="0"/>
          <a:ea typeface="Museo Sans For Dell" pitchFamily="2" charset="0"/>
        </a:defRPr>
      </a:lvl4pPr>
      <a:lvl5pPr marL="1608138" indent="-236538" algn="l" rtl="0" eaLnBrk="1" fontAlgn="base" hangingPunct="1">
        <a:lnSpc>
          <a:spcPct val="90000"/>
        </a:lnSpc>
        <a:spcBef>
          <a:spcPts val="800"/>
        </a:spcBef>
        <a:spcAft>
          <a:spcPct val="0"/>
        </a:spcAft>
        <a:buClr>
          <a:schemeClr val="bg1"/>
        </a:buClr>
        <a:buFont typeface="Museo For Dell 300" pitchFamily="50" charset="0"/>
        <a:buChar char="–"/>
        <a:defRPr sz="1800">
          <a:solidFill>
            <a:schemeClr val="bg2"/>
          </a:solidFill>
          <a:latin typeface="Museo Sans For Dell" pitchFamily="2" charset="0"/>
          <a:ea typeface="Museo Sans For Dell" pitchFamily="2" charset="0"/>
        </a:defRPr>
      </a:lvl5pPr>
      <a:lvl6pPr marL="2065338" indent="-236538" algn="l" rtl="0" eaLnBrk="1" fontAlgn="base" hangingPunct="1">
        <a:lnSpc>
          <a:spcPct val="95000"/>
        </a:lnSpc>
        <a:spcBef>
          <a:spcPct val="30000"/>
        </a:spcBef>
        <a:spcAft>
          <a:spcPct val="0"/>
        </a:spcAft>
        <a:buClr>
          <a:schemeClr val="accent1"/>
        </a:buClr>
        <a:buFont typeface="Arial" charset="0"/>
        <a:buChar char="–"/>
        <a:defRPr sz="1600">
          <a:solidFill>
            <a:schemeClr val="accent1"/>
          </a:solidFill>
          <a:latin typeface="+mn-lt"/>
        </a:defRPr>
      </a:lvl6pPr>
      <a:lvl7pPr marL="2522538" indent="-236538" algn="l" rtl="0" eaLnBrk="1" fontAlgn="base" hangingPunct="1">
        <a:lnSpc>
          <a:spcPct val="95000"/>
        </a:lnSpc>
        <a:spcBef>
          <a:spcPct val="30000"/>
        </a:spcBef>
        <a:spcAft>
          <a:spcPct val="0"/>
        </a:spcAft>
        <a:buClr>
          <a:schemeClr val="accent1"/>
        </a:buClr>
        <a:buFont typeface="Arial" charset="0"/>
        <a:buChar char="–"/>
        <a:defRPr sz="1600">
          <a:solidFill>
            <a:schemeClr val="accent1"/>
          </a:solidFill>
          <a:latin typeface="+mn-lt"/>
        </a:defRPr>
      </a:lvl7pPr>
      <a:lvl8pPr marL="2979738" indent="-236538" algn="l" rtl="0" eaLnBrk="1" fontAlgn="base" hangingPunct="1">
        <a:lnSpc>
          <a:spcPct val="95000"/>
        </a:lnSpc>
        <a:spcBef>
          <a:spcPct val="30000"/>
        </a:spcBef>
        <a:spcAft>
          <a:spcPct val="0"/>
        </a:spcAft>
        <a:buClr>
          <a:schemeClr val="accent1"/>
        </a:buClr>
        <a:buFont typeface="Arial" charset="0"/>
        <a:buChar char="–"/>
        <a:defRPr sz="1600">
          <a:solidFill>
            <a:schemeClr val="accent1"/>
          </a:solidFill>
          <a:latin typeface="+mn-lt"/>
        </a:defRPr>
      </a:lvl8pPr>
      <a:lvl9pPr marL="3436938" indent="-236538" algn="l" rtl="0" eaLnBrk="1" fontAlgn="base" hangingPunct="1">
        <a:lnSpc>
          <a:spcPct val="95000"/>
        </a:lnSpc>
        <a:spcBef>
          <a:spcPct val="30000"/>
        </a:spcBef>
        <a:spcAft>
          <a:spcPct val="0"/>
        </a:spcAft>
        <a:buClr>
          <a:schemeClr val="accent1"/>
        </a:buClr>
        <a:buFont typeface="Arial" charset="0"/>
        <a:buChar char="–"/>
        <a:defRPr sz="1600">
          <a:solidFill>
            <a:schemeClr val="accent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TRILL Multihoming Proposal</a:t>
            </a:r>
            <a:endParaRPr lang="en-US" dirty="0"/>
          </a:p>
        </p:txBody>
      </p:sp>
      <p:sp>
        <p:nvSpPr>
          <p:cNvPr id="3" name="Subtitle 2"/>
          <p:cNvSpPr>
            <a:spLocks noGrp="1"/>
          </p:cNvSpPr>
          <p:nvPr>
            <p:ph type="subTitle" idx="1"/>
          </p:nvPr>
        </p:nvSpPr>
        <p:spPr/>
        <p:txBody>
          <a:bodyPr/>
          <a:lstStyle/>
          <a:p>
            <a:r>
              <a:rPr lang="en-US" dirty="0" smtClean="0"/>
              <a:t>Pathangi Janardhanan</a:t>
            </a:r>
            <a:endParaRPr lang="en-US" dirty="0"/>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of Multihoming in TRILL – Virtual RBridge</a:t>
            </a:r>
            <a:endParaRPr lang="en-US" dirty="0"/>
          </a:p>
        </p:txBody>
      </p:sp>
      <p:sp>
        <p:nvSpPr>
          <p:cNvPr id="3" name="Content Placeholder 2"/>
          <p:cNvSpPr>
            <a:spLocks noGrp="1"/>
          </p:cNvSpPr>
          <p:nvPr>
            <p:ph sz="half" idx="1"/>
          </p:nvPr>
        </p:nvSpPr>
        <p:spPr>
          <a:xfrm>
            <a:off x="457199" y="1280160"/>
            <a:ext cx="8251371" cy="4968240"/>
          </a:xfrm>
        </p:spPr>
        <p:txBody>
          <a:bodyPr>
            <a:normAutofit lnSpcReduction="10000"/>
          </a:bodyPr>
          <a:lstStyle/>
          <a:p>
            <a:r>
              <a:rPr lang="en-US" dirty="0" smtClean="0"/>
              <a:t>Requirements from the Hardware/Data Plane</a:t>
            </a:r>
          </a:p>
          <a:p>
            <a:pPr lvl="1"/>
            <a:r>
              <a:rPr lang="en-US" dirty="0" smtClean="0"/>
              <a:t>Nickname </a:t>
            </a:r>
          </a:p>
          <a:p>
            <a:pPr lvl="2"/>
            <a:r>
              <a:rPr lang="en-US" dirty="0" smtClean="0"/>
              <a:t>Ability to support multiple nickname</a:t>
            </a:r>
          </a:p>
          <a:p>
            <a:pPr lvl="2"/>
            <a:r>
              <a:rPr lang="en-US" dirty="0" smtClean="0"/>
              <a:t>One virtual bridge nickname for every set of ports that are being paired with another RBridge</a:t>
            </a:r>
          </a:p>
          <a:p>
            <a:pPr lvl="1"/>
            <a:endParaRPr lang="en-US" dirty="0" smtClean="0"/>
          </a:p>
          <a:p>
            <a:pPr lvl="1"/>
            <a:r>
              <a:rPr lang="en-US" dirty="0" smtClean="0"/>
              <a:t>Unicast Data Forwarding</a:t>
            </a:r>
          </a:p>
          <a:p>
            <a:pPr lvl="2"/>
            <a:r>
              <a:rPr lang="en-US" dirty="0" smtClean="0"/>
              <a:t>Ability to set the ingress RBridge to one of the nicknames associated with this RBridge</a:t>
            </a:r>
          </a:p>
          <a:p>
            <a:pPr lvl="2"/>
            <a:r>
              <a:rPr lang="en-US" dirty="0" smtClean="0"/>
              <a:t>This should be selectable at least at the physical port level</a:t>
            </a:r>
          </a:p>
          <a:p>
            <a:pPr lvl="2"/>
            <a:r>
              <a:rPr lang="en-US" dirty="0" smtClean="0"/>
              <a:t>When receiving data, should be able to recognize multiple nicknames as being associated with this RBridge </a:t>
            </a:r>
          </a:p>
          <a:p>
            <a:pPr lvl="2"/>
            <a:r>
              <a:rPr lang="en-US" dirty="0" smtClean="0"/>
              <a:t>If MAC lookup fails for the Virtual RBridge nickname, either flood it to all relevant access ports (VLAN flooding) or flood it to ports associated with that Virtual RBridge and belonging to that VLAN</a:t>
            </a:r>
          </a:p>
          <a:p>
            <a:pPr lvl="2"/>
            <a:endParaRPr lang="en-US" dirty="0" smtClean="0"/>
          </a:p>
          <a:p>
            <a:pPr lvl="1"/>
            <a:r>
              <a:rPr lang="en-US" dirty="0" smtClean="0"/>
              <a:t>Multicast Data Forwarding</a:t>
            </a:r>
          </a:p>
          <a:p>
            <a:pPr lvl="2"/>
            <a:r>
              <a:rPr lang="en-US" dirty="0" smtClean="0"/>
              <a:t>For a tree, for which the link between this RBridge  and the virtual RBridge  is not active, prune all the ports of the virtual </a:t>
            </a:r>
            <a:r>
              <a:rPr lang="en-US" dirty="0" smtClean="0"/>
              <a:t>RBridge</a:t>
            </a:r>
          </a:p>
          <a:p>
            <a:pPr lvl="2"/>
            <a:r>
              <a:rPr lang="en-US" dirty="0" smtClean="0"/>
              <a:t>Ability to choose the ingress RBridge  and the distribution tree to use  at least on a per port basis</a:t>
            </a:r>
            <a:endParaRPr lang="en-US" dirty="0" smtClean="0"/>
          </a:p>
          <a:p>
            <a:pPr lvl="2"/>
            <a:endParaRPr lang="en-US" dirty="0" smtClean="0"/>
          </a:p>
          <a:p>
            <a:pPr lvl="2"/>
            <a:endParaRPr lang="en-US" dirty="0"/>
          </a:p>
        </p:txBody>
      </p:sp>
      <p:sp>
        <p:nvSpPr>
          <p:cNvPr id="4" name="Footer Placeholder 3"/>
          <p:cNvSpPr>
            <a:spLocks noGrp="1"/>
          </p:cNvSpPr>
          <p:nvPr>
            <p:ph type="ftr" sz="quarter" idx="3"/>
          </p:nvPr>
        </p:nvSpPr>
        <p:spPr/>
        <p:txBody>
          <a:bodyPr/>
          <a:lstStyle/>
          <a:p>
            <a:r>
              <a:rPr lang="en-US" smtClean="0"/>
              <a:t>IETF 82</a:t>
            </a:r>
            <a:endParaRPr lang="en-US" dirty="0" smtClean="0"/>
          </a:p>
        </p:txBody>
      </p:sp>
      <p:sp>
        <p:nvSpPr>
          <p:cNvPr id="5" name="Slide Number Placeholder 4"/>
          <p:cNvSpPr>
            <a:spLocks noGrp="1"/>
          </p:cNvSpPr>
          <p:nvPr>
            <p:ph type="sldNum" sz="quarter" idx="4"/>
          </p:nvPr>
        </p:nvSpPr>
        <p:spPr/>
        <p:txBody>
          <a:bodyPr/>
          <a:lstStyle/>
          <a:p>
            <a:fld id="{DBD5246C-868F-410A-AE52-FE248EDADC46}" type="slidenum">
              <a:rPr lang="en-US" smtClean="0"/>
              <a:pPr/>
              <a:t>10</a:t>
            </a:fld>
            <a:endParaRPr lang="en-US" dirty="0"/>
          </a:p>
        </p:txBody>
      </p:sp>
      <p:sp>
        <p:nvSpPr>
          <p:cNvPr id="6" name="Date Placeholder 5"/>
          <p:cNvSpPr>
            <a:spLocks noGrp="1"/>
          </p:cNvSpPr>
          <p:nvPr>
            <p:ph type="dt" sz="half" idx="2"/>
          </p:nvPr>
        </p:nvSpPr>
        <p:spPr/>
        <p:txBody>
          <a:bodyPr/>
          <a:lstStyle/>
          <a:p>
            <a:fld id="{DA5ED237-BA49-494A-B3B3-DDC72CDA5986}" type="datetime1">
              <a:rPr lang="en-US" smtClean="0"/>
              <a:pPr/>
              <a:t>11/14/2011</a:t>
            </a:fld>
            <a:endParaRPr lang="en-US" dirty="0"/>
          </a:p>
        </p:txBody>
      </p:sp>
    </p:spTree>
  </p:cSld>
  <p:clrMapOvr>
    <a:masterClrMapping/>
  </p:clrMapOvr>
  <p:transition spd="med">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of Multihoming in TRILL – Virtual RBridge</a:t>
            </a:r>
            <a:endParaRPr lang="en-US" dirty="0"/>
          </a:p>
        </p:txBody>
      </p:sp>
      <p:sp>
        <p:nvSpPr>
          <p:cNvPr id="4" name="Footer Placeholder 3"/>
          <p:cNvSpPr>
            <a:spLocks noGrp="1"/>
          </p:cNvSpPr>
          <p:nvPr>
            <p:ph type="ftr" sz="quarter" idx="3"/>
          </p:nvPr>
        </p:nvSpPr>
        <p:spPr/>
        <p:txBody>
          <a:bodyPr/>
          <a:lstStyle/>
          <a:p>
            <a:r>
              <a:rPr lang="en-US" smtClean="0"/>
              <a:t>IETF 82</a:t>
            </a:r>
            <a:endParaRPr lang="en-US" dirty="0" smtClean="0"/>
          </a:p>
        </p:txBody>
      </p:sp>
      <p:sp>
        <p:nvSpPr>
          <p:cNvPr id="5" name="Slide Number Placeholder 4"/>
          <p:cNvSpPr>
            <a:spLocks noGrp="1"/>
          </p:cNvSpPr>
          <p:nvPr>
            <p:ph type="sldNum" sz="quarter" idx="4"/>
          </p:nvPr>
        </p:nvSpPr>
        <p:spPr/>
        <p:txBody>
          <a:bodyPr/>
          <a:lstStyle/>
          <a:p>
            <a:fld id="{DBD5246C-868F-410A-AE52-FE248EDADC46}" type="slidenum">
              <a:rPr lang="en-US" smtClean="0"/>
              <a:pPr/>
              <a:t>11</a:t>
            </a:fld>
            <a:endParaRPr lang="en-US" dirty="0"/>
          </a:p>
        </p:txBody>
      </p:sp>
      <p:sp>
        <p:nvSpPr>
          <p:cNvPr id="6" name="Date Placeholder 5"/>
          <p:cNvSpPr>
            <a:spLocks noGrp="1"/>
          </p:cNvSpPr>
          <p:nvPr>
            <p:ph type="dt" sz="half" idx="2"/>
          </p:nvPr>
        </p:nvSpPr>
        <p:spPr/>
        <p:txBody>
          <a:bodyPr/>
          <a:lstStyle/>
          <a:p>
            <a:fld id="{DA5ED237-BA49-494A-B3B3-DDC72CDA5986}" type="datetime1">
              <a:rPr lang="en-US" smtClean="0"/>
              <a:pPr/>
              <a:t>11/14/2011</a:t>
            </a:fld>
            <a:endParaRPr lang="en-US" dirty="0"/>
          </a:p>
        </p:txBody>
      </p:sp>
      <p:sp>
        <p:nvSpPr>
          <p:cNvPr id="7" name="TextBox 6"/>
          <p:cNvSpPr txBox="1"/>
          <p:nvPr/>
        </p:nvSpPr>
        <p:spPr>
          <a:xfrm>
            <a:off x="5421086" y="838200"/>
            <a:ext cx="3612784" cy="4717189"/>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400" b="1" dirty="0" smtClean="0">
                <a:solidFill>
                  <a:schemeClr val="bg2"/>
                </a:solidFill>
                <a:latin typeface="+mn-lt"/>
              </a:rPr>
              <a:t>Handling Link Failures</a:t>
            </a:r>
          </a:p>
          <a:p>
            <a:pPr marL="233363" indent="-233363">
              <a:lnSpc>
                <a:spcPct val="90000"/>
              </a:lnSpc>
              <a:spcBef>
                <a:spcPts val="100"/>
              </a:spcBef>
              <a:spcAft>
                <a:spcPts val="100"/>
              </a:spcAft>
              <a:buClr>
                <a:schemeClr val="bg1"/>
              </a:buClr>
            </a:pPr>
            <a:endParaRPr lang="en-US" sz="1400" dirty="0" smtClean="0">
              <a:solidFill>
                <a:schemeClr val="bg2"/>
              </a:solidFill>
              <a:latin typeface="+mn-lt"/>
            </a:endParaRPr>
          </a:p>
          <a:p>
            <a:pPr marL="233363" indent="-233363">
              <a:lnSpc>
                <a:spcPct val="90000"/>
              </a:lnSpc>
              <a:spcBef>
                <a:spcPts val="100"/>
              </a:spcBef>
              <a:spcAft>
                <a:spcPts val="100"/>
              </a:spcAft>
              <a:buClr>
                <a:schemeClr val="bg1"/>
              </a:buClr>
            </a:pPr>
            <a:r>
              <a:rPr lang="en-US" sz="1400" dirty="0" smtClean="0">
                <a:solidFill>
                  <a:schemeClr val="bg2"/>
                </a:solidFill>
                <a:latin typeface="+mn-lt"/>
              </a:rPr>
              <a:t>Link between SW1 and RB1 fails</a:t>
            </a:r>
          </a:p>
          <a:p>
            <a:pPr marL="233363" indent="-233363">
              <a:lnSpc>
                <a:spcPct val="90000"/>
              </a:lnSpc>
              <a:spcBef>
                <a:spcPts val="100"/>
              </a:spcBef>
              <a:spcAft>
                <a:spcPts val="100"/>
              </a:spcAft>
              <a:buClr>
                <a:schemeClr val="bg1"/>
              </a:buClr>
            </a:pPr>
            <a:endParaRPr lang="en-US" sz="1400" dirty="0" smtClean="0">
              <a:solidFill>
                <a:schemeClr val="bg2"/>
              </a:solidFill>
              <a:latin typeface="+mn-lt"/>
            </a:endParaRP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RB1 informs RB2 of this failure </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RB2 knows the corresponding Link</a:t>
            </a:r>
            <a:br>
              <a:rPr lang="en-US" sz="1400" dirty="0" smtClean="0">
                <a:solidFill>
                  <a:schemeClr val="bg2"/>
                </a:solidFill>
                <a:latin typeface="+mn-lt"/>
              </a:rPr>
            </a:br>
            <a:r>
              <a:rPr lang="en-US" sz="1400" dirty="0" smtClean="0">
                <a:solidFill>
                  <a:schemeClr val="bg2"/>
                </a:solidFill>
                <a:latin typeface="+mn-lt"/>
              </a:rPr>
              <a:t>between RB2 and SW1</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RB2 will move that link out of the </a:t>
            </a:r>
            <a:br>
              <a:rPr lang="en-US" sz="1400" dirty="0" smtClean="0">
                <a:solidFill>
                  <a:schemeClr val="bg2"/>
                </a:solidFill>
                <a:latin typeface="+mn-lt"/>
              </a:rPr>
            </a:br>
            <a:r>
              <a:rPr lang="en-US" sz="1400" dirty="0" smtClean="0">
                <a:solidFill>
                  <a:schemeClr val="bg2"/>
                </a:solidFill>
                <a:latin typeface="+mn-lt"/>
              </a:rPr>
              <a:t>set of ports controlled by VRb</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Further packets from this port, will</a:t>
            </a:r>
            <a:br>
              <a:rPr lang="en-US" sz="1400" dirty="0" smtClean="0">
                <a:solidFill>
                  <a:schemeClr val="bg2"/>
                </a:solidFill>
                <a:latin typeface="+mn-lt"/>
              </a:rPr>
            </a:br>
            <a:r>
              <a:rPr lang="en-US" sz="1400" dirty="0" smtClean="0">
                <a:solidFill>
                  <a:schemeClr val="bg2"/>
                </a:solidFill>
                <a:latin typeface="+mn-lt"/>
              </a:rPr>
              <a:t>be encapsulated with ingress </a:t>
            </a:r>
            <a:br>
              <a:rPr lang="en-US" sz="1400" dirty="0" smtClean="0">
                <a:solidFill>
                  <a:schemeClr val="bg2"/>
                </a:solidFill>
                <a:latin typeface="+mn-lt"/>
              </a:rPr>
            </a:br>
            <a:r>
              <a:rPr lang="en-US" sz="1400" dirty="0" smtClean="0">
                <a:solidFill>
                  <a:schemeClr val="bg2"/>
                </a:solidFill>
                <a:latin typeface="+mn-lt"/>
              </a:rPr>
              <a:t>RBridge set as RB2</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The rest of the network, sees this as </a:t>
            </a:r>
            <a:br>
              <a:rPr lang="en-US" sz="1400" dirty="0" smtClean="0">
                <a:solidFill>
                  <a:schemeClr val="bg2"/>
                </a:solidFill>
                <a:latin typeface="+mn-lt"/>
              </a:rPr>
            </a:br>
            <a:r>
              <a:rPr lang="en-US" sz="1400" dirty="0" smtClean="0">
                <a:solidFill>
                  <a:schemeClr val="bg2"/>
                </a:solidFill>
                <a:latin typeface="+mn-lt"/>
              </a:rPr>
              <a:t>a MAC move</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From now on, the packets will be sent</a:t>
            </a:r>
            <a:br>
              <a:rPr lang="en-US" sz="1400" dirty="0" smtClean="0">
                <a:solidFill>
                  <a:schemeClr val="bg2"/>
                </a:solidFill>
                <a:latin typeface="+mn-lt"/>
              </a:rPr>
            </a:br>
            <a:r>
              <a:rPr lang="en-US" sz="1400" dirty="0" smtClean="0">
                <a:solidFill>
                  <a:schemeClr val="bg2"/>
                </a:solidFill>
                <a:latin typeface="+mn-lt"/>
              </a:rPr>
              <a:t>to RB2</a:t>
            </a:r>
          </a:p>
          <a:p>
            <a:pPr marL="233363" indent="-233363">
              <a:lnSpc>
                <a:spcPct val="90000"/>
              </a:lnSpc>
              <a:spcBef>
                <a:spcPts val="100"/>
              </a:spcBef>
              <a:spcAft>
                <a:spcPts val="100"/>
              </a:spcAft>
              <a:buClr>
                <a:schemeClr val="bg1"/>
              </a:buClr>
            </a:pPr>
            <a:endParaRPr lang="en-US" sz="1400" dirty="0" smtClean="0">
              <a:solidFill>
                <a:schemeClr val="bg2"/>
              </a:solidFill>
              <a:latin typeface="+mn-lt"/>
            </a:endParaRPr>
          </a:p>
          <a:p>
            <a:pPr marL="233363" indent="-233363">
              <a:lnSpc>
                <a:spcPct val="90000"/>
              </a:lnSpc>
              <a:spcBef>
                <a:spcPts val="100"/>
              </a:spcBef>
              <a:spcAft>
                <a:spcPts val="100"/>
              </a:spcAft>
              <a:buClr>
                <a:schemeClr val="bg1"/>
              </a:buClr>
            </a:pPr>
            <a:r>
              <a:rPr lang="en-US" sz="1400" dirty="0" smtClean="0">
                <a:solidFill>
                  <a:schemeClr val="bg2"/>
                </a:solidFill>
                <a:latin typeface="+mn-lt"/>
              </a:rPr>
              <a:t>Link becomes Operational again</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RB1 should inform RB2 of the link up</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RB1 will then revert to using VRb as the</a:t>
            </a:r>
            <a:br>
              <a:rPr lang="en-US" sz="1400" dirty="0" smtClean="0">
                <a:solidFill>
                  <a:schemeClr val="bg2"/>
                </a:solidFill>
                <a:latin typeface="+mn-lt"/>
              </a:rPr>
            </a:br>
            <a:r>
              <a:rPr lang="en-US" sz="1400" dirty="0" smtClean="0">
                <a:solidFill>
                  <a:schemeClr val="bg2"/>
                </a:solidFill>
                <a:latin typeface="+mn-lt"/>
              </a:rPr>
              <a:t>ingress RBridge for this port</a:t>
            </a:r>
          </a:p>
          <a:p>
            <a:pPr marL="233363" indent="-233363">
              <a:lnSpc>
                <a:spcPct val="90000"/>
              </a:lnSpc>
              <a:spcBef>
                <a:spcPts val="100"/>
              </a:spcBef>
              <a:spcAft>
                <a:spcPts val="100"/>
              </a:spcAft>
              <a:buClr>
                <a:schemeClr val="bg1"/>
              </a:buClr>
              <a:buFont typeface="Arial" pitchFamily="34" charset="0"/>
              <a:buChar char="•"/>
            </a:pPr>
            <a:endParaRPr lang="en-US" sz="1400" dirty="0" smtClean="0">
              <a:solidFill>
                <a:schemeClr val="bg2"/>
              </a:solidFill>
              <a:latin typeface="+mn-lt"/>
            </a:endParaRPr>
          </a:p>
        </p:txBody>
      </p:sp>
      <p:sp>
        <p:nvSpPr>
          <p:cNvPr id="8" name="6-Point Star 7"/>
          <p:cNvSpPr/>
          <p:nvPr/>
        </p:nvSpPr>
        <p:spPr>
          <a:xfrm>
            <a:off x="500742" y="1012371"/>
            <a:ext cx="4386943" cy="3788228"/>
          </a:xfrm>
          <a:prstGeom prst="star6">
            <a:avLst/>
          </a:prstGeom>
          <a:solidFill>
            <a:schemeClr val="tx2"/>
          </a:solidFill>
          <a:ln>
            <a:solidFill>
              <a:schemeClr val="bg2"/>
            </a:solidFill>
          </a:ln>
          <a:effectLst/>
        </p:spPr>
        <p:txBody>
          <a:bodyPr wrap="square" rtlCol="0" anchor="t">
            <a:normAutofit/>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pic>
        <p:nvPicPr>
          <p:cNvPr id="9" name="Picture 24" descr="switch-sm-2"/>
          <p:cNvPicPr>
            <a:picLocks noChangeAspect="1" noChangeArrowheads="1"/>
          </p:cNvPicPr>
          <p:nvPr/>
        </p:nvPicPr>
        <p:blipFill>
          <a:blip r:embed="rId2" cstate="print"/>
          <a:srcRect/>
          <a:stretch>
            <a:fillRect/>
          </a:stretch>
        </p:blipFill>
        <p:spPr bwMode="auto">
          <a:xfrm>
            <a:off x="2168352" y="3512004"/>
            <a:ext cx="434301" cy="352425"/>
          </a:xfrm>
          <a:prstGeom prst="rect">
            <a:avLst/>
          </a:prstGeom>
          <a:noFill/>
          <a:ln w="9525">
            <a:noFill/>
            <a:miter lim="800000"/>
            <a:headEnd/>
            <a:tailEnd/>
          </a:ln>
        </p:spPr>
      </p:pic>
      <p:pic>
        <p:nvPicPr>
          <p:cNvPr id="10" name="Picture 24" descr="switch-sm-2"/>
          <p:cNvPicPr>
            <a:picLocks noChangeAspect="1" noChangeArrowheads="1"/>
          </p:cNvPicPr>
          <p:nvPr/>
        </p:nvPicPr>
        <p:blipFill>
          <a:blip r:embed="rId2" cstate="print"/>
          <a:srcRect/>
          <a:stretch>
            <a:fillRect/>
          </a:stretch>
        </p:blipFill>
        <p:spPr bwMode="auto">
          <a:xfrm>
            <a:off x="3017437" y="3522889"/>
            <a:ext cx="434301" cy="352425"/>
          </a:xfrm>
          <a:prstGeom prst="rect">
            <a:avLst/>
          </a:prstGeom>
          <a:noFill/>
          <a:ln w="9525">
            <a:noFill/>
            <a:miter lim="800000"/>
            <a:headEnd/>
            <a:tailEnd/>
          </a:ln>
        </p:spPr>
      </p:pic>
      <p:pic>
        <p:nvPicPr>
          <p:cNvPr id="11" name="Picture 24" descr="switch-sm-2"/>
          <p:cNvPicPr>
            <a:picLocks noChangeAspect="1" noChangeArrowheads="1"/>
          </p:cNvPicPr>
          <p:nvPr/>
        </p:nvPicPr>
        <p:blipFill>
          <a:blip r:embed="rId2" cstate="print"/>
          <a:srcRect/>
          <a:stretch>
            <a:fillRect/>
          </a:stretch>
        </p:blipFill>
        <p:spPr bwMode="auto">
          <a:xfrm>
            <a:off x="1308381" y="2880633"/>
            <a:ext cx="434301" cy="352425"/>
          </a:xfrm>
          <a:prstGeom prst="rect">
            <a:avLst/>
          </a:prstGeom>
          <a:noFill/>
          <a:ln w="9525">
            <a:noFill/>
            <a:miter lim="800000"/>
            <a:headEnd/>
            <a:tailEnd/>
          </a:ln>
        </p:spPr>
      </p:pic>
      <p:pic>
        <p:nvPicPr>
          <p:cNvPr id="12" name="Picture 24" descr="switch-sm-2"/>
          <p:cNvPicPr>
            <a:picLocks noChangeAspect="1" noChangeArrowheads="1"/>
          </p:cNvPicPr>
          <p:nvPr/>
        </p:nvPicPr>
        <p:blipFill>
          <a:blip r:embed="rId2" cstate="print"/>
          <a:srcRect/>
          <a:stretch>
            <a:fillRect/>
          </a:stretch>
        </p:blipFill>
        <p:spPr bwMode="auto">
          <a:xfrm>
            <a:off x="2777952" y="2369004"/>
            <a:ext cx="434301" cy="352425"/>
          </a:xfrm>
          <a:prstGeom prst="rect">
            <a:avLst/>
          </a:prstGeom>
          <a:noFill/>
          <a:ln w="9525">
            <a:noFill/>
            <a:miter lim="800000"/>
            <a:headEnd/>
            <a:tailEnd/>
          </a:ln>
        </p:spPr>
      </p:pic>
      <p:pic>
        <p:nvPicPr>
          <p:cNvPr id="13" name="Picture 24" descr="switch-sm-2"/>
          <p:cNvPicPr>
            <a:picLocks noChangeAspect="1" noChangeArrowheads="1"/>
          </p:cNvPicPr>
          <p:nvPr/>
        </p:nvPicPr>
        <p:blipFill>
          <a:blip r:embed="rId2" cstate="print"/>
          <a:srcRect/>
          <a:stretch>
            <a:fillRect/>
          </a:stretch>
        </p:blipFill>
        <p:spPr bwMode="auto">
          <a:xfrm>
            <a:off x="3670580" y="3000375"/>
            <a:ext cx="434301" cy="352425"/>
          </a:xfrm>
          <a:prstGeom prst="rect">
            <a:avLst/>
          </a:prstGeom>
          <a:noFill/>
          <a:ln w="9525">
            <a:noFill/>
            <a:miter lim="800000"/>
            <a:headEnd/>
            <a:tailEnd/>
          </a:ln>
        </p:spPr>
      </p:pic>
      <p:pic>
        <p:nvPicPr>
          <p:cNvPr id="14" name="Picture 24" descr="switch-sm-2"/>
          <p:cNvPicPr>
            <a:picLocks noChangeAspect="1" noChangeArrowheads="1"/>
          </p:cNvPicPr>
          <p:nvPr/>
        </p:nvPicPr>
        <p:blipFill>
          <a:blip r:embed="rId2" cstate="print"/>
          <a:srcRect/>
          <a:stretch>
            <a:fillRect/>
          </a:stretch>
        </p:blipFill>
        <p:spPr bwMode="auto">
          <a:xfrm>
            <a:off x="1939752" y="1966232"/>
            <a:ext cx="434301" cy="352425"/>
          </a:xfrm>
          <a:prstGeom prst="rect">
            <a:avLst/>
          </a:prstGeom>
          <a:noFill/>
          <a:ln w="9525">
            <a:noFill/>
            <a:miter lim="800000"/>
            <a:headEnd/>
            <a:tailEnd/>
          </a:ln>
        </p:spPr>
      </p:pic>
      <p:cxnSp>
        <p:nvCxnSpPr>
          <p:cNvPr id="15" name="Straight Connector 14"/>
          <p:cNvCxnSpPr/>
          <p:nvPr/>
        </p:nvCxnSpPr>
        <p:spPr>
          <a:xfrm>
            <a:off x="1643743" y="3189514"/>
            <a:ext cx="59871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9" idx="3"/>
            <a:endCxn id="10" idx="1"/>
          </p:cNvCxnSpPr>
          <p:nvPr/>
        </p:nvCxnSpPr>
        <p:spPr>
          <a:xfrm>
            <a:off x="2602653" y="3688217"/>
            <a:ext cx="414784" cy="10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10" idx="0"/>
            <a:endCxn id="12" idx="2"/>
          </p:cNvCxnSpPr>
          <p:nvPr/>
        </p:nvCxnSpPr>
        <p:spPr>
          <a:xfrm flipH="1" flipV="1">
            <a:off x="2995103" y="2721429"/>
            <a:ext cx="239485" cy="801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9" idx="0"/>
            <a:endCxn id="12" idx="2"/>
          </p:cNvCxnSpPr>
          <p:nvPr/>
        </p:nvCxnSpPr>
        <p:spPr>
          <a:xfrm flipV="1">
            <a:off x="2385503" y="2721429"/>
            <a:ext cx="609600" cy="79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1" idx="3"/>
            <a:endCxn id="12" idx="1"/>
          </p:cNvCxnSpPr>
          <p:nvPr/>
        </p:nvCxnSpPr>
        <p:spPr>
          <a:xfrm flipV="1">
            <a:off x="1742682" y="2545217"/>
            <a:ext cx="1035270" cy="511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2" idx="1"/>
          </p:cNvCxnSpPr>
          <p:nvPr/>
        </p:nvCxnSpPr>
        <p:spPr>
          <a:xfrm>
            <a:off x="2275114" y="2286000"/>
            <a:ext cx="502838" cy="259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4" idx="2"/>
          </p:cNvCxnSpPr>
          <p:nvPr/>
        </p:nvCxnSpPr>
        <p:spPr>
          <a:xfrm flipH="1">
            <a:off x="1632857" y="2318657"/>
            <a:ext cx="524046" cy="6313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endCxn id="10" idx="3"/>
          </p:cNvCxnSpPr>
          <p:nvPr/>
        </p:nvCxnSpPr>
        <p:spPr>
          <a:xfrm flipH="1">
            <a:off x="3451738" y="3287486"/>
            <a:ext cx="325605" cy="4116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13" idx="0"/>
            <a:endCxn id="12" idx="3"/>
          </p:cNvCxnSpPr>
          <p:nvPr/>
        </p:nvCxnSpPr>
        <p:spPr>
          <a:xfrm flipH="1" flipV="1">
            <a:off x="3212253" y="2545217"/>
            <a:ext cx="675478" cy="455158"/>
          </a:xfrm>
          <a:prstGeom prst="line">
            <a:avLst/>
          </a:prstGeom>
        </p:spPr>
        <p:style>
          <a:lnRef idx="1">
            <a:schemeClr val="accent1"/>
          </a:lnRef>
          <a:fillRef idx="0">
            <a:schemeClr val="accent1"/>
          </a:fillRef>
          <a:effectRef idx="0">
            <a:schemeClr val="accent1"/>
          </a:effectRef>
          <a:fontRef idx="minor">
            <a:schemeClr val="tx1"/>
          </a:fontRef>
        </p:style>
      </p:cxnSp>
      <p:pic>
        <p:nvPicPr>
          <p:cNvPr id="24" name="Picture 24" descr="switch-sm-2"/>
          <p:cNvPicPr>
            <a:picLocks noChangeAspect="1" noChangeArrowheads="1"/>
          </p:cNvPicPr>
          <p:nvPr/>
        </p:nvPicPr>
        <p:blipFill>
          <a:blip r:embed="rId2" cstate="print"/>
          <a:srcRect/>
          <a:stretch>
            <a:fillRect/>
          </a:stretch>
        </p:blipFill>
        <p:spPr bwMode="auto">
          <a:xfrm>
            <a:off x="3050110" y="5710929"/>
            <a:ext cx="434301" cy="352425"/>
          </a:xfrm>
          <a:prstGeom prst="rect">
            <a:avLst/>
          </a:prstGeom>
          <a:noFill/>
          <a:ln w="9525">
            <a:noFill/>
            <a:miter lim="800000"/>
            <a:headEnd/>
            <a:tailEnd/>
          </a:ln>
        </p:spPr>
      </p:pic>
      <p:cxnSp>
        <p:nvCxnSpPr>
          <p:cNvPr id="25" name="Straight Connector 24"/>
          <p:cNvCxnSpPr>
            <a:endCxn id="9" idx="2"/>
          </p:cNvCxnSpPr>
          <p:nvPr/>
        </p:nvCxnSpPr>
        <p:spPr>
          <a:xfrm flipH="1" flipV="1">
            <a:off x="2385503" y="3864429"/>
            <a:ext cx="292382" cy="1175656"/>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0" idx="2"/>
          </p:cNvCxnSpPr>
          <p:nvPr/>
        </p:nvCxnSpPr>
        <p:spPr>
          <a:xfrm flipV="1">
            <a:off x="2775857" y="3875314"/>
            <a:ext cx="458731" cy="1143000"/>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004457" y="2035629"/>
            <a:ext cx="102624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TRILL Campus</a:t>
            </a:r>
          </a:p>
        </p:txBody>
      </p:sp>
      <p:sp>
        <p:nvSpPr>
          <p:cNvPr id="28" name="TextBox 27"/>
          <p:cNvSpPr txBox="1"/>
          <p:nvPr/>
        </p:nvSpPr>
        <p:spPr>
          <a:xfrm>
            <a:off x="3516099" y="5519069"/>
            <a:ext cx="74892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L2 Switch</a:t>
            </a:r>
          </a:p>
        </p:txBody>
      </p:sp>
      <p:sp>
        <p:nvSpPr>
          <p:cNvPr id="29" name="TextBox 28"/>
          <p:cNvSpPr txBox="1"/>
          <p:nvPr/>
        </p:nvSpPr>
        <p:spPr>
          <a:xfrm>
            <a:off x="3418114" y="3657601"/>
            <a:ext cx="447558"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RB1 </a:t>
            </a:r>
          </a:p>
        </p:txBody>
      </p:sp>
      <p:sp>
        <p:nvSpPr>
          <p:cNvPr id="30" name="TextBox 29"/>
          <p:cNvSpPr txBox="1"/>
          <p:nvPr/>
        </p:nvSpPr>
        <p:spPr>
          <a:xfrm>
            <a:off x="1752602" y="3548744"/>
            <a:ext cx="42511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RB2</a:t>
            </a:r>
          </a:p>
        </p:txBody>
      </p:sp>
      <p:sp>
        <p:nvSpPr>
          <p:cNvPr id="31" name="TextBox 30"/>
          <p:cNvSpPr txBox="1"/>
          <p:nvPr/>
        </p:nvSpPr>
        <p:spPr>
          <a:xfrm>
            <a:off x="3929745" y="3298373"/>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RB3 </a:t>
            </a:r>
          </a:p>
        </p:txBody>
      </p:sp>
      <p:sp>
        <p:nvSpPr>
          <p:cNvPr id="32" name="TextBox 31"/>
          <p:cNvSpPr txBox="1"/>
          <p:nvPr/>
        </p:nvSpPr>
        <p:spPr>
          <a:xfrm>
            <a:off x="2743202" y="2133601"/>
            <a:ext cx="46198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RB4 </a:t>
            </a:r>
          </a:p>
        </p:txBody>
      </p:sp>
      <p:sp>
        <p:nvSpPr>
          <p:cNvPr id="33" name="TextBox 32"/>
          <p:cNvSpPr txBox="1"/>
          <p:nvPr/>
        </p:nvSpPr>
        <p:spPr>
          <a:xfrm>
            <a:off x="1469574" y="2013858"/>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RB5 </a:t>
            </a:r>
          </a:p>
        </p:txBody>
      </p:sp>
      <p:sp>
        <p:nvSpPr>
          <p:cNvPr id="34" name="TextBox 33"/>
          <p:cNvSpPr txBox="1"/>
          <p:nvPr/>
        </p:nvSpPr>
        <p:spPr>
          <a:xfrm>
            <a:off x="1230088" y="2623458"/>
            <a:ext cx="45878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RB6 </a:t>
            </a:r>
          </a:p>
        </p:txBody>
      </p:sp>
      <p:sp>
        <p:nvSpPr>
          <p:cNvPr id="35" name="TextBox 34"/>
          <p:cNvSpPr txBox="1"/>
          <p:nvPr/>
        </p:nvSpPr>
        <p:spPr>
          <a:xfrm>
            <a:off x="3516103" y="5802097"/>
            <a:ext cx="44435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SW1</a:t>
            </a:r>
          </a:p>
        </p:txBody>
      </p:sp>
      <p:pic>
        <p:nvPicPr>
          <p:cNvPr id="36" name="Picture 5" descr="pc-2"/>
          <p:cNvPicPr>
            <a:picLocks noChangeAspect="1" noChangeArrowheads="1"/>
          </p:cNvPicPr>
          <p:nvPr/>
        </p:nvPicPr>
        <p:blipFill>
          <a:blip r:embed="rId3" cstate="print"/>
          <a:srcRect/>
          <a:stretch>
            <a:fillRect/>
          </a:stretch>
        </p:blipFill>
        <p:spPr bwMode="auto">
          <a:xfrm>
            <a:off x="2222777" y="5682354"/>
            <a:ext cx="455124" cy="443602"/>
          </a:xfrm>
          <a:prstGeom prst="rect">
            <a:avLst/>
          </a:prstGeom>
          <a:noFill/>
          <a:ln w="9525">
            <a:noFill/>
            <a:miter lim="800000"/>
            <a:headEnd/>
            <a:tailEnd/>
          </a:ln>
        </p:spPr>
      </p:pic>
      <p:sp>
        <p:nvSpPr>
          <p:cNvPr id="37" name="TextBox 36"/>
          <p:cNvSpPr txBox="1"/>
          <p:nvPr/>
        </p:nvSpPr>
        <p:spPr>
          <a:xfrm>
            <a:off x="1828817" y="5812983"/>
            <a:ext cx="34817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H1</a:t>
            </a:r>
          </a:p>
        </p:txBody>
      </p:sp>
      <p:pic>
        <p:nvPicPr>
          <p:cNvPr id="38" name="Picture 24" descr="switch-sm-2"/>
          <p:cNvPicPr>
            <a:picLocks noChangeAspect="1" noChangeArrowheads="1"/>
          </p:cNvPicPr>
          <p:nvPr/>
        </p:nvPicPr>
        <p:blipFill>
          <a:blip r:embed="rId2" cstate="print">
            <a:duotone>
              <a:prstClr val="black"/>
              <a:schemeClr val="accent6">
                <a:tint val="45000"/>
                <a:satMod val="400000"/>
              </a:schemeClr>
            </a:duotone>
          </a:blip>
          <a:srcRect/>
          <a:stretch>
            <a:fillRect/>
          </a:stretch>
        </p:blipFill>
        <p:spPr bwMode="auto">
          <a:xfrm>
            <a:off x="1872343" y="4959815"/>
            <a:ext cx="2057399" cy="352425"/>
          </a:xfrm>
          <a:prstGeom prst="rect">
            <a:avLst/>
          </a:prstGeom>
          <a:noFill/>
          <a:ln w="9525">
            <a:noFill/>
            <a:miter lim="800000"/>
            <a:headEnd/>
            <a:tailEnd/>
          </a:ln>
        </p:spPr>
      </p:pic>
      <p:cxnSp>
        <p:nvCxnSpPr>
          <p:cNvPr id="39" name="Straight Connector 38"/>
          <p:cNvCxnSpPr/>
          <p:nvPr/>
        </p:nvCxnSpPr>
        <p:spPr>
          <a:xfrm flipV="1">
            <a:off x="2394856" y="3842657"/>
            <a:ext cx="108858" cy="1926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2569028" y="3810000"/>
            <a:ext cx="566058" cy="1905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endCxn id="10" idx="2"/>
          </p:cNvCxnSpPr>
          <p:nvPr/>
        </p:nvCxnSpPr>
        <p:spPr>
          <a:xfrm flipV="1">
            <a:off x="3233057" y="3875314"/>
            <a:ext cx="1531" cy="1894114"/>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2503714" y="3788229"/>
            <a:ext cx="653142" cy="2002971"/>
          </a:xfrm>
          <a:prstGeom prst="line">
            <a:avLst/>
          </a:prstGeom>
        </p:spPr>
        <p:style>
          <a:lnRef idx="1">
            <a:schemeClr val="accent1"/>
          </a:lnRef>
          <a:fillRef idx="0">
            <a:schemeClr val="accent1"/>
          </a:fillRef>
          <a:effectRef idx="0">
            <a:schemeClr val="accent1"/>
          </a:effectRef>
          <a:fontRef idx="minor">
            <a:schemeClr val="tx1"/>
          </a:fontRef>
        </p:style>
      </p:cxnSp>
      <p:sp>
        <p:nvSpPr>
          <p:cNvPr id="43" name="Oval 42"/>
          <p:cNvSpPr/>
          <p:nvPr/>
        </p:nvSpPr>
        <p:spPr>
          <a:xfrm rot="439027">
            <a:off x="2307771" y="5453743"/>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4" name="TextBox 43"/>
          <p:cNvSpPr txBox="1"/>
          <p:nvPr/>
        </p:nvSpPr>
        <p:spPr>
          <a:xfrm rot="47305">
            <a:off x="2340429" y="5421087"/>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LAG</a:t>
            </a:r>
          </a:p>
        </p:txBody>
      </p:sp>
      <p:sp>
        <p:nvSpPr>
          <p:cNvPr id="45" name="Oval 44"/>
          <p:cNvSpPr/>
          <p:nvPr/>
        </p:nvSpPr>
        <p:spPr>
          <a:xfrm rot="439027">
            <a:off x="2852056" y="5508171"/>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6" name="TextBox 45"/>
          <p:cNvSpPr txBox="1"/>
          <p:nvPr/>
        </p:nvSpPr>
        <p:spPr>
          <a:xfrm rot="47305">
            <a:off x="2884714" y="5475515"/>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smtClean="0">
                <a:solidFill>
                  <a:schemeClr val="bg2"/>
                </a:solidFill>
                <a:latin typeface="+mn-lt"/>
              </a:rPr>
              <a:t>LAG</a:t>
            </a:r>
            <a:endParaRPr lang="en-US" sz="1000" dirty="0" smtClean="0">
              <a:solidFill>
                <a:schemeClr val="bg2"/>
              </a:solidFill>
              <a:latin typeface="+mn-lt"/>
            </a:endParaRPr>
          </a:p>
        </p:txBody>
      </p:sp>
      <p:sp>
        <p:nvSpPr>
          <p:cNvPr id="47" name="TextBox 46"/>
          <p:cNvSpPr txBox="1"/>
          <p:nvPr/>
        </p:nvSpPr>
        <p:spPr>
          <a:xfrm>
            <a:off x="3080657" y="4680859"/>
            <a:ext cx="41870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RBv</a:t>
            </a:r>
          </a:p>
        </p:txBody>
      </p:sp>
      <p:sp>
        <p:nvSpPr>
          <p:cNvPr id="61" name="Oval 60"/>
          <p:cNvSpPr/>
          <p:nvPr/>
        </p:nvSpPr>
        <p:spPr>
          <a:xfrm>
            <a:off x="3113314" y="4278085"/>
            <a:ext cx="283029" cy="206829"/>
          </a:xfrm>
          <a:prstGeom prst="ellipse">
            <a:avLst/>
          </a:prstGeom>
          <a:solidFill>
            <a:schemeClr val="accent4"/>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cxnSp>
        <p:nvCxnSpPr>
          <p:cNvPr id="62" name="Straight Connector 61"/>
          <p:cNvCxnSpPr/>
          <p:nvPr/>
        </p:nvCxnSpPr>
        <p:spPr>
          <a:xfrm>
            <a:off x="3145971" y="4278085"/>
            <a:ext cx="206829" cy="15240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3135086" y="4278085"/>
            <a:ext cx="195942" cy="163286"/>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par>
                                <p:cTn id="11" presetID="22" presetClass="entr" presetSubtype="4"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par>
                                <p:cTn id="14" presetID="22" presetClass="entr" presetSubtype="4"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500"/>
                                        <p:tgtEl>
                                          <p:spTgt spid="11"/>
                                        </p:tgtEl>
                                      </p:cBhvr>
                                    </p:animEffect>
                                  </p:childTnLst>
                                </p:cTn>
                              </p:par>
                              <p:par>
                                <p:cTn id="17" presetID="22" presetClass="entr" presetSubtype="4"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par>
                                <p:cTn id="20" presetID="22" presetClass="entr" presetSubtype="4"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par>
                                <p:cTn id="23" presetID="22" presetClass="entr" presetSubtype="4"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par>
                                <p:cTn id="26" presetID="22" presetClass="entr" presetSubtype="4"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par>
                                <p:cTn id="29" presetID="22" presetClass="entr" presetSubtype="4"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par>
                                <p:cTn id="32" presetID="22" presetClass="entr" presetSubtype="4"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00"/>
                                        <p:tgtEl>
                                          <p:spTgt spid="17"/>
                                        </p:tgtEl>
                                      </p:cBhvr>
                                    </p:animEffect>
                                  </p:childTnLst>
                                </p:cTn>
                              </p:par>
                              <p:par>
                                <p:cTn id="35" presetID="22" presetClass="entr" presetSubtype="4"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down)">
                                      <p:cBhvr>
                                        <p:cTn id="37" dur="500"/>
                                        <p:tgtEl>
                                          <p:spTgt spid="18"/>
                                        </p:tgtEl>
                                      </p:cBhvr>
                                    </p:animEffect>
                                  </p:childTnLst>
                                </p:cTn>
                              </p:par>
                              <p:par>
                                <p:cTn id="38" presetID="22" presetClass="entr" presetSubtype="4"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down)">
                                      <p:cBhvr>
                                        <p:cTn id="40" dur="500"/>
                                        <p:tgtEl>
                                          <p:spTgt spid="19"/>
                                        </p:tgtEl>
                                      </p:cBhvr>
                                    </p:animEffect>
                                  </p:childTnLst>
                                </p:cTn>
                              </p:par>
                              <p:par>
                                <p:cTn id="41" presetID="22" presetClass="entr" presetSubtype="4"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500"/>
                                        <p:tgtEl>
                                          <p:spTgt spid="20"/>
                                        </p:tgtEl>
                                      </p:cBhvr>
                                    </p:animEffect>
                                  </p:childTnLst>
                                </p:cTn>
                              </p:par>
                              <p:par>
                                <p:cTn id="44" presetID="22" presetClass="entr" presetSubtype="4"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down)">
                                      <p:cBhvr>
                                        <p:cTn id="46" dur="500"/>
                                        <p:tgtEl>
                                          <p:spTgt spid="21"/>
                                        </p:tgtEl>
                                      </p:cBhvr>
                                    </p:animEffect>
                                  </p:childTnLst>
                                </p:cTn>
                              </p:par>
                              <p:par>
                                <p:cTn id="47" presetID="22" presetClass="entr" presetSubtype="4"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500"/>
                                        <p:tgtEl>
                                          <p:spTgt spid="22"/>
                                        </p:tgtEl>
                                      </p:cBhvr>
                                    </p:animEffect>
                                  </p:childTnLst>
                                </p:cTn>
                              </p:par>
                              <p:par>
                                <p:cTn id="50" presetID="22" presetClass="entr" presetSubtype="4" fill="hold"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down)">
                                      <p:cBhvr>
                                        <p:cTn id="52" dur="500"/>
                                        <p:tgtEl>
                                          <p:spTgt spid="23"/>
                                        </p:tgtEl>
                                      </p:cBhvr>
                                    </p:animEffect>
                                  </p:childTnLst>
                                </p:cTn>
                              </p:par>
                              <p:par>
                                <p:cTn id="53" presetID="22" presetClass="entr" presetSubtype="4"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down)">
                                      <p:cBhvr>
                                        <p:cTn id="55" dur="500"/>
                                        <p:tgtEl>
                                          <p:spTgt spid="24"/>
                                        </p:tgtEl>
                                      </p:cBhvr>
                                    </p:animEffect>
                                  </p:childTnLst>
                                </p:cTn>
                              </p:par>
                              <p:par>
                                <p:cTn id="56" presetID="22" presetClass="entr" presetSubtype="4" fill="hold"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down)">
                                      <p:cBhvr>
                                        <p:cTn id="58" dur="500"/>
                                        <p:tgtEl>
                                          <p:spTgt spid="25"/>
                                        </p:tgtEl>
                                      </p:cBhvr>
                                    </p:animEffect>
                                  </p:childTnLst>
                                </p:cTn>
                              </p:par>
                              <p:par>
                                <p:cTn id="59" presetID="22" presetClass="entr" presetSubtype="4" fill="hold"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down)">
                                      <p:cBhvr>
                                        <p:cTn id="61" dur="500"/>
                                        <p:tgtEl>
                                          <p:spTgt spid="26"/>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down)">
                                      <p:cBhvr>
                                        <p:cTn id="64" dur="500"/>
                                        <p:tgtEl>
                                          <p:spTgt spid="27"/>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wipe(down)">
                                      <p:cBhvr>
                                        <p:cTn id="70" dur="500"/>
                                        <p:tgtEl>
                                          <p:spTgt spid="29"/>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down)">
                                      <p:cBhvr>
                                        <p:cTn id="73" dur="500"/>
                                        <p:tgtEl>
                                          <p:spTgt spid="30"/>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wipe(down)">
                                      <p:cBhvr>
                                        <p:cTn id="76" dur="500"/>
                                        <p:tgtEl>
                                          <p:spTgt spid="31"/>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wipe(down)">
                                      <p:cBhvr>
                                        <p:cTn id="79" dur="500"/>
                                        <p:tgtEl>
                                          <p:spTgt spid="32"/>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wipe(down)">
                                      <p:cBhvr>
                                        <p:cTn id="82" dur="500"/>
                                        <p:tgtEl>
                                          <p:spTgt spid="33"/>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wipe(down)">
                                      <p:cBhvr>
                                        <p:cTn id="85" dur="500"/>
                                        <p:tgtEl>
                                          <p:spTgt spid="34"/>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down)">
                                      <p:cBhvr>
                                        <p:cTn id="88" dur="500"/>
                                        <p:tgtEl>
                                          <p:spTgt spid="35"/>
                                        </p:tgtEl>
                                      </p:cBhvr>
                                    </p:animEffect>
                                  </p:childTnLst>
                                </p:cTn>
                              </p:par>
                              <p:par>
                                <p:cTn id="89" presetID="22" presetClass="entr" presetSubtype="4" fill="hold" nodeType="with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wipe(down)">
                                      <p:cBhvr>
                                        <p:cTn id="91" dur="500"/>
                                        <p:tgtEl>
                                          <p:spTgt spid="36"/>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37"/>
                                        </p:tgtEl>
                                        <p:attrNameLst>
                                          <p:attrName>style.visibility</p:attrName>
                                        </p:attrNameLst>
                                      </p:cBhvr>
                                      <p:to>
                                        <p:strVal val="visible"/>
                                      </p:to>
                                    </p:set>
                                    <p:animEffect transition="in" filter="wipe(down)">
                                      <p:cBhvr>
                                        <p:cTn id="94" dur="500"/>
                                        <p:tgtEl>
                                          <p:spTgt spid="37"/>
                                        </p:tgtEl>
                                      </p:cBhvr>
                                    </p:animEffect>
                                  </p:childTnLst>
                                </p:cTn>
                              </p:par>
                              <p:par>
                                <p:cTn id="95" presetID="22" presetClass="entr" presetSubtype="4" fill="hold" nodeType="with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wipe(down)">
                                      <p:cBhvr>
                                        <p:cTn id="97" dur="500"/>
                                        <p:tgtEl>
                                          <p:spTgt spid="38"/>
                                        </p:tgtEl>
                                      </p:cBhvr>
                                    </p:animEffect>
                                  </p:childTnLst>
                                </p:cTn>
                              </p:par>
                              <p:par>
                                <p:cTn id="98" presetID="22" presetClass="entr" presetSubtype="4" fill="hold" nodeType="with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wipe(down)">
                                      <p:cBhvr>
                                        <p:cTn id="100" dur="500"/>
                                        <p:tgtEl>
                                          <p:spTgt spid="39"/>
                                        </p:tgtEl>
                                      </p:cBhvr>
                                    </p:animEffect>
                                  </p:childTnLst>
                                </p:cTn>
                              </p:par>
                              <p:par>
                                <p:cTn id="101" presetID="22" presetClass="entr" presetSubtype="4" fill="hold" nodeType="with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wipe(down)">
                                      <p:cBhvr>
                                        <p:cTn id="103" dur="500"/>
                                        <p:tgtEl>
                                          <p:spTgt spid="40"/>
                                        </p:tgtEl>
                                      </p:cBhvr>
                                    </p:animEffect>
                                  </p:childTnLst>
                                </p:cTn>
                              </p:par>
                              <p:par>
                                <p:cTn id="104" presetID="22" presetClass="entr" presetSubtype="4" fill="hold"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wipe(down)">
                                      <p:cBhvr>
                                        <p:cTn id="106" dur="500"/>
                                        <p:tgtEl>
                                          <p:spTgt spid="41"/>
                                        </p:tgtEl>
                                      </p:cBhvr>
                                    </p:animEffect>
                                  </p:childTnLst>
                                </p:cTn>
                              </p:par>
                              <p:par>
                                <p:cTn id="107" presetID="22" presetClass="entr" presetSubtype="4" fill="hold" nodeType="withEffect">
                                  <p:stCondLst>
                                    <p:cond delay="0"/>
                                  </p:stCondLst>
                                  <p:childTnLst>
                                    <p:set>
                                      <p:cBhvr>
                                        <p:cTn id="108" dur="1" fill="hold">
                                          <p:stCondLst>
                                            <p:cond delay="0"/>
                                          </p:stCondLst>
                                        </p:cTn>
                                        <p:tgtEl>
                                          <p:spTgt spid="42"/>
                                        </p:tgtEl>
                                        <p:attrNameLst>
                                          <p:attrName>style.visibility</p:attrName>
                                        </p:attrNameLst>
                                      </p:cBhvr>
                                      <p:to>
                                        <p:strVal val="visible"/>
                                      </p:to>
                                    </p:set>
                                    <p:animEffect transition="in" filter="wipe(down)">
                                      <p:cBhvr>
                                        <p:cTn id="109" dur="500"/>
                                        <p:tgtEl>
                                          <p:spTgt spid="42"/>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3"/>
                                        </p:tgtEl>
                                        <p:attrNameLst>
                                          <p:attrName>style.visibility</p:attrName>
                                        </p:attrNameLst>
                                      </p:cBhvr>
                                      <p:to>
                                        <p:strVal val="visible"/>
                                      </p:to>
                                    </p:set>
                                    <p:animEffect transition="in" filter="wipe(down)">
                                      <p:cBhvr>
                                        <p:cTn id="112" dur="500"/>
                                        <p:tgtEl>
                                          <p:spTgt spid="43"/>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wipe(down)">
                                      <p:cBhvr>
                                        <p:cTn id="115" dur="500"/>
                                        <p:tgtEl>
                                          <p:spTgt spid="44"/>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45"/>
                                        </p:tgtEl>
                                        <p:attrNameLst>
                                          <p:attrName>style.visibility</p:attrName>
                                        </p:attrNameLst>
                                      </p:cBhvr>
                                      <p:to>
                                        <p:strVal val="visible"/>
                                      </p:to>
                                    </p:set>
                                    <p:animEffect transition="in" filter="wipe(down)">
                                      <p:cBhvr>
                                        <p:cTn id="118" dur="500"/>
                                        <p:tgtEl>
                                          <p:spTgt spid="45"/>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46"/>
                                        </p:tgtEl>
                                        <p:attrNameLst>
                                          <p:attrName>style.visibility</p:attrName>
                                        </p:attrNameLst>
                                      </p:cBhvr>
                                      <p:to>
                                        <p:strVal val="visible"/>
                                      </p:to>
                                    </p:set>
                                    <p:animEffect transition="in" filter="wipe(down)">
                                      <p:cBhvr>
                                        <p:cTn id="121" dur="500"/>
                                        <p:tgtEl>
                                          <p:spTgt spid="46"/>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47"/>
                                        </p:tgtEl>
                                        <p:attrNameLst>
                                          <p:attrName>style.visibility</p:attrName>
                                        </p:attrNameLst>
                                      </p:cBhvr>
                                      <p:to>
                                        <p:strVal val="visible"/>
                                      </p:to>
                                    </p:set>
                                    <p:animEffect transition="in" filter="wipe(down)">
                                      <p:cBhvr>
                                        <p:cTn id="124" dur="500"/>
                                        <p:tgtEl>
                                          <p:spTgt spid="47"/>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4" fill="hold" nodeType="clickEffect">
                                  <p:stCondLst>
                                    <p:cond delay="0"/>
                                  </p:stCondLst>
                                  <p:childTnLst>
                                    <p:set>
                                      <p:cBhvr>
                                        <p:cTn id="128" dur="1" fill="hold">
                                          <p:stCondLst>
                                            <p:cond delay="0"/>
                                          </p:stCondLst>
                                        </p:cTn>
                                        <p:tgtEl>
                                          <p:spTgt spid="62"/>
                                        </p:tgtEl>
                                        <p:attrNameLst>
                                          <p:attrName>style.visibility</p:attrName>
                                        </p:attrNameLst>
                                      </p:cBhvr>
                                      <p:to>
                                        <p:strVal val="visible"/>
                                      </p:to>
                                    </p:set>
                                    <p:animEffect transition="in" filter="wipe(down)">
                                      <p:cBhvr>
                                        <p:cTn id="129" dur="500"/>
                                        <p:tgtEl>
                                          <p:spTgt spid="62"/>
                                        </p:tgtEl>
                                      </p:cBhvr>
                                    </p:animEffect>
                                  </p:childTnLst>
                                </p:cTn>
                              </p:par>
                              <p:par>
                                <p:cTn id="130" presetID="22" presetClass="entr" presetSubtype="4" fill="hold" nodeType="withEffect">
                                  <p:stCondLst>
                                    <p:cond delay="0"/>
                                  </p:stCondLst>
                                  <p:childTnLst>
                                    <p:set>
                                      <p:cBhvr>
                                        <p:cTn id="131" dur="1" fill="hold">
                                          <p:stCondLst>
                                            <p:cond delay="0"/>
                                          </p:stCondLst>
                                        </p:cTn>
                                        <p:tgtEl>
                                          <p:spTgt spid="63"/>
                                        </p:tgtEl>
                                        <p:attrNameLst>
                                          <p:attrName>style.visibility</p:attrName>
                                        </p:attrNameLst>
                                      </p:cBhvr>
                                      <p:to>
                                        <p:strVal val="visible"/>
                                      </p:to>
                                    </p:set>
                                    <p:animEffect transition="in" filter="wipe(down)">
                                      <p:cBhvr>
                                        <p:cTn id="132" dur="500"/>
                                        <p:tgtEl>
                                          <p:spTgt spid="63"/>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61"/>
                                        </p:tgtEl>
                                        <p:attrNameLst>
                                          <p:attrName>style.visibility</p:attrName>
                                        </p:attrNameLst>
                                      </p:cBhvr>
                                      <p:to>
                                        <p:strVal val="visible"/>
                                      </p:to>
                                    </p:set>
                                    <p:animEffect transition="in" filter="wipe(down)">
                                      <p:cBhvr>
                                        <p:cTn id="13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7" grpId="0"/>
      <p:bldP spid="28" grpId="0"/>
      <p:bldP spid="29" grpId="0"/>
      <p:bldP spid="30" grpId="0"/>
      <p:bldP spid="31" grpId="0"/>
      <p:bldP spid="32" grpId="0"/>
      <p:bldP spid="33" grpId="0"/>
      <p:bldP spid="34" grpId="0"/>
      <p:bldP spid="35" grpId="0"/>
      <p:bldP spid="37" grpId="0"/>
      <p:bldP spid="43" grpId="0" animBg="1"/>
      <p:bldP spid="44" grpId="0"/>
      <p:bldP spid="45" grpId="0" animBg="1"/>
      <p:bldP spid="46" grpId="0"/>
      <p:bldP spid="47" grpId="0"/>
      <p:bldP spid="6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of Multihoming in TRILL – Virtual RBridge</a:t>
            </a:r>
            <a:endParaRPr lang="en-US" dirty="0"/>
          </a:p>
        </p:txBody>
      </p:sp>
      <p:sp>
        <p:nvSpPr>
          <p:cNvPr id="4" name="Footer Placeholder 3"/>
          <p:cNvSpPr>
            <a:spLocks noGrp="1"/>
          </p:cNvSpPr>
          <p:nvPr>
            <p:ph type="ftr" sz="quarter" idx="3"/>
          </p:nvPr>
        </p:nvSpPr>
        <p:spPr/>
        <p:txBody>
          <a:bodyPr/>
          <a:lstStyle/>
          <a:p>
            <a:r>
              <a:rPr lang="en-US" smtClean="0"/>
              <a:t>IETF 82</a:t>
            </a:r>
            <a:endParaRPr lang="en-US" dirty="0" smtClean="0"/>
          </a:p>
        </p:txBody>
      </p:sp>
      <p:sp>
        <p:nvSpPr>
          <p:cNvPr id="5" name="Slide Number Placeholder 4"/>
          <p:cNvSpPr>
            <a:spLocks noGrp="1"/>
          </p:cNvSpPr>
          <p:nvPr>
            <p:ph type="sldNum" sz="quarter" idx="4"/>
          </p:nvPr>
        </p:nvSpPr>
        <p:spPr/>
        <p:txBody>
          <a:bodyPr/>
          <a:lstStyle/>
          <a:p>
            <a:fld id="{DBD5246C-868F-410A-AE52-FE248EDADC46}" type="slidenum">
              <a:rPr lang="en-US" smtClean="0"/>
              <a:pPr/>
              <a:t>12</a:t>
            </a:fld>
            <a:endParaRPr lang="en-US" dirty="0"/>
          </a:p>
        </p:txBody>
      </p:sp>
      <p:sp>
        <p:nvSpPr>
          <p:cNvPr id="6" name="Date Placeholder 5"/>
          <p:cNvSpPr>
            <a:spLocks noGrp="1"/>
          </p:cNvSpPr>
          <p:nvPr>
            <p:ph type="dt" sz="half" idx="2"/>
          </p:nvPr>
        </p:nvSpPr>
        <p:spPr/>
        <p:txBody>
          <a:bodyPr/>
          <a:lstStyle/>
          <a:p>
            <a:fld id="{DA5ED237-BA49-494A-B3B3-DDC72CDA5986}" type="datetime1">
              <a:rPr lang="en-US" smtClean="0"/>
              <a:pPr/>
              <a:t>11/14/2011</a:t>
            </a:fld>
            <a:endParaRPr lang="en-US" dirty="0"/>
          </a:p>
        </p:txBody>
      </p:sp>
      <p:sp>
        <p:nvSpPr>
          <p:cNvPr id="7" name="6-Point Star 6"/>
          <p:cNvSpPr/>
          <p:nvPr/>
        </p:nvSpPr>
        <p:spPr>
          <a:xfrm>
            <a:off x="500742" y="1012371"/>
            <a:ext cx="4386943" cy="3788228"/>
          </a:xfrm>
          <a:prstGeom prst="star6">
            <a:avLst/>
          </a:prstGeom>
          <a:solidFill>
            <a:schemeClr val="tx2"/>
          </a:solidFill>
          <a:ln>
            <a:solidFill>
              <a:schemeClr val="bg2"/>
            </a:solidFill>
          </a:ln>
          <a:effectLst/>
        </p:spPr>
        <p:txBody>
          <a:bodyPr wrap="square" rtlCol="0" anchor="t">
            <a:normAutofit/>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pic>
        <p:nvPicPr>
          <p:cNvPr id="8" name="Picture 24" descr="switch-sm-2"/>
          <p:cNvPicPr>
            <a:picLocks noChangeAspect="1" noChangeArrowheads="1"/>
          </p:cNvPicPr>
          <p:nvPr/>
        </p:nvPicPr>
        <p:blipFill>
          <a:blip r:embed="rId2" cstate="print"/>
          <a:srcRect/>
          <a:stretch>
            <a:fillRect/>
          </a:stretch>
        </p:blipFill>
        <p:spPr bwMode="auto">
          <a:xfrm>
            <a:off x="2168352" y="3512004"/>
            <a:ext cx="434301" cy="352425"/>
          </a:xfrm>
          <a:prstGeom prst="rect">
            <a:avLst/>
          </a:prstGeom>
          <a:noFill/>
          <a:ln w="9525">
            <a:noFill/>
            <a:miter lim="800000"/>
            <a:headEnd/>
            <a:tailEnd/>
          </a:ln>
        </p:spPr>
      </p:pic>
      <p:pic>
        <p:nvPicPr>
          <p:cNvPr id="9" name="Picture 24" descr="switch-sm-2"/>
          <p:cNvPicPr>
            <a:picLocks noChangeAspect="1" noChangeArrowheads="1"/>
          </p:cNvPicPr>
          <p:nvPr/>
        </p:nvPicPr>
        <p:blipFill>
          <a:blip r:embed="rId2" cstate="print"/>
          <a:srcRect/>
          <a:stretch>
            <a:fillRect/>
          </a:stretch>
        </p:blipFill>
        <p:spPr bwMode="auto">
          <a:xfrm>
            <a:off x="3017437" y="3522889"/>
            <a:ext cx="434301" cy="352425"/>
          </a:xfrm>
          <a:prstGeom prst="rect">
            <a:avLst/>
          </a:prstGeom>
          <a:noFill/>
          <a:ln w="9525">
            <a:noFill/>
            <a:miter lim="800000"/>
            <a:headEnd/>
            <a:tailEnd/>
          </a:ln>
        </p:spPr>
      </p:pic>
      <p:pic>
        <p:nvPicPr>
          <p:cNvPr id="10" name="Picture 24" descr="switch-sm-2"/>
          <p:cNvPicPr>
            <a:picLocks noChangeAspect="1" noChangeArrowheads="1"/>
          </p:cNvPicPr>
          <p:nvPr/>
        </p:nvPicPr>
        <p:blipFill>
          <a:blip r:embed="rId2" cstate="print"/>
          <a:srcRect/>
          <a:stretch>
            <a:fillRect/>
          </a:stretch>
        </p:blipFill>
        <p:spPr bwMode="auto">
          <a:xfrm>
            <a:off x="1308381" y="2880633"/>
            <a:ext cx="434301" cy="352425"/>
          </a:xfrm>
          <a:prstGeom prst="rect">
            <a:avLst/>
          </a:prstGeom>
          <a:noFill/>
          <a:ln w="9525">
            <a:noFill/>
            <a:miter lim="800000"/>
            <a:headEnd/>
            <a:tailEnd/>
          </a:ln>
        </p:spPr>
      </p:pic>
      <p:pic>
        <p:nvPicPr>
          <p:cNvPr id="11" name="Picture 24" descr="switch-sm-2"/>
          <p:cNvPicPr>
            <a:picLocks noChangeAspect="1" noChangeArrowheads="1"/>
          </p:cNvPicPr>
          <p:nvPr/>
        </p:nvPicPr>
        <p:blipFill>
          <a:blip r:embed="rId2" cstate="print"/>
          <a:srcRect/>
          <a:stretch>
            <a:fillRect/>
          </a:stretch>
        </p:blipFill>
        <p:spPr bwMode="auto">
          <a:xfrm>
            <a:off x="2777952" y="2369004"/>
            <a:ext cx="434301" cy="352425"/>
          </a:xfrm>
          <a:prstGeom prst="rect">
            <a:avLst/>
          </a:prstGeom>
          <a:noFill/>
          <a:ln w="9525">
            <a:noFill/>
            <a:miter lim="800000"/>
            <a:headEnd/>
            <a:tailEnd/>
          </a:ln>
        </p:spPr>
      </p:pic>
      <p:pic>
        <p:nvPicPr>
          <p:cNvPr id="12" name="Picture 24" descr="switch-sm-2"/>
          <p:cNvPicPr>
            <a:picLocks noChangeAspect="1" noChangeArrowheads="1"/>
          </p:cNvPicPr>
          <p:nvPr/>
        </p:nvPicPr>
        <p:blipFill>
          <a:blip r:embed="rId2" cstate="print"/>
          <a:srcRect/>
          <a:stretch>
            <a:fillRect/>
          </a:stretch>
        </p:blipFill>
        <p:spPr bwMode="auto">
          <a:xfrm>
            <a:off x="3670580" y="3000375"/>
            <a:ext cx="434301" cy="352425"/>
          </a:xfrm>
          <a:prstGeom prst="rect">
            <a:avLst/>
          </a:prstGeom>
          <a:noFill/>
          <a:ln w="9525">
            <a:noFill/>
            <a:miter lim="800000"/>
            <a:headEnd/>
            <a:tailEnd/>
          </a:ln>
        </p:spPr>
      </p:pic>
      <p:pic>
        <p:nvPicPr>
          <p:cNvPr id="13" name="Picture 24" descr="switch-sm-2"/>
          <p:cNvPicPr>
            <a:picLocks noChangeAspect="1" noChangeArrowheads="1"/>
          </p:cNvPicPr>
          <p:nvPr/>
        </p:nvPicPr>
        <p:blipFill>
          <a:blip r:embed="rId2" cstate="print"/>
          <a:srcRect/>
          <a:stretch>
            <a:fillRect/>
          </a:stretch>
        </p:blipFill>
        <p:spPr bwMode="auto">
          <a:xfrm>
            <a:off x="1939752" y="1966232"/>
            <a:ext cx="434301" cy="352425"/>
          </a:xfrm>
          <a:prstGeom prst="rect">
            <a:avLst/>
          </a:prstGeom>
          <a:noFill/>
          <a:ln w="9525">
            <a:noFill/>
            <a:miter lim="800000"/>
            <a:headEnd/>
            <a:tailEnd/>
          </a:ln>
        </p:spPr>
      </p:pic>
      <p:cxnSp>
        <p:nvCxnSpPr>
          <p:cNvPr id="14" name="Straight Connector 13"/>
          <p:cNvCxnSpPr/>
          <p:nvPr/>
        </p:nvCxnSpPr>
        <p:spPr>
          <a:xfrm>
            <a:off x="1643743" y="3189514"/>
            <a:ext cx="59871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8" idx="3"/>
            <a:endCxn id="9" idx="1"/>
          </p:cNvCxnSpPr>
          <p:nvPr/>
        </p:nvCxnSpPr>
        <p:spPr>
          <a:xfrm>
            <a:off x="2602653" y="3688217"/>
            <a:ext cx="414784" cy="10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9" idx="0"/>
            <a:endCxn id="11" idx="2"/>
          </p:cNvCxnSpPr>
          <p:nvPr/>
        </p:nvCxnSpPr>
        <p:spPr>
          <a:xfrm flipH="1" flipV="1">
            <a:off x="2995103" y="2721429"/>
            <a:ext cx="239485" cy="801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8" idx="0"/>
            <a:endCxn id="11" idx="2"/>
          </p:cNvCxnSpPr>
          <p:nvPr/>
        </p:nvCxnSpPr>
        <p:spPr>
          <a:xfrm flipV="1">
            <a:off x="2385503" y="2721429"/>
            <a:ext cx="609600" cy="79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0" idx="3"/>
            <a:endCxn id="11" idx="1"/>
          </p:cNvCxnSpPr>
          <p:nvPr/>
        </p:nvCxnSpPr>
        <p:spPr>
          <a:xfrm flipV="1">
            <a:off x="1742682" y="2545217"/>
            <a:ext cx="1035270" cy="511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11" idx="1"/>
          </p:cNvCxnSpPr>
          <p:nvPr/>
        </p:nvCxnSpPr>
        <p:spPr>
          <a:xfrm>
            <a:off x="2275114" y="2286000"/>
            <a:ext cx="502838" cy="259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2"/>
          </p:cNvCxnSpPr>
          <p:nvPr/>
        </p:nvCxnSpPr>
        <p:spPr>
          <a:xfrm flipH="1">
            <a:off x="1632857" y="2318657"/>
            <a:ext cx="524046" cy="6313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9" idx="3"/>
          </p:cNvCxnSpPr>
          <p:nvPr/>
        </p:nvCxnSpPr>
        <p:spPr>
          <a:xfrm flipH="1">
            <a:off x="3451738" y="3287486"/>
            <a:ext cx="325605" cy="4116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2" idx="0"/>
            <a:endCxn id="11" idx="3"/>
          </p:cNvCxnSpPr>
          <p:nvPr/>
        </p:nvCxnSpPr>
        <p:spPr>
          <a:xfrm flipH="1" flipV="1">
            <a:off x="3212253" y="2545217"/>
            <a:ext cx="675478" cy="455158"/>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24" descr="switch-sm-2"/>
          <p:cNvPicPr>
            <a:picLocks noChangeAspect="1" noChangeArrowheads="1"/>
          </p:cNvPicPr>
          <p:nvPr/>
        </p:nvPicPr>
        <p:blipFill>
          <a:blip r:embed="rId2" cstate="print"/>
          <a:srcRect/>
          <a:stretch>
            <a:fillRect/>
          </a:stretch>
        </p:blipFill>
        <p:spPr bwMode="auto">
          <a:xfrm>
            <a:off x="3050110" y="5710929"/>
            <a:ext cx="434301" cy="352425"/>
          </a:xfrm>
          <a:prstGeom prst="rect">
            <a:avLst/>
          </a:prstGeom>
          <a:noFill/>
          <a:ln w="9525">
            <a:noFill/>
            <a:miter lim="800000"/>
            <a:headEnd/>
            <a:tailEnd/>
          </a:ln>
        </p:spPr>
      </p:pic>
      <p:cxnSp>
        <p:nvCxnSpPr>
          <p:cNvPr id="24" name="Straight Connector 23"/>
          <p:cNvCxnSpPr>
            <a:endCxn id="8" idx="2"/>
          </p:cNvCxnSpPr>
          <p:nvPr/>
        </p:nvCxnSpPr>
        <p:spPr>
          <a:xfrm flipH="1" flipV="1">
            <a:off x="2385503" y="3864429"/>
            <a:ext cx="292382" cy="1175656"/>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9" idx="2"/>
          </p:cNvCxnSpPr>
          <p:nvPr/>
        </p:nvCxnSpPr>
        <p:spPr>
          <a:xfrm flipV="1">
            <a:off x="2775857" y="3875314"/>
            <a:ext cx="458731" cy="1143000"/>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004457" y="2035629"/>
            <a:ext cx="102624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TRILL Campus</a:t>
            </a:r>
          </a:p>
        </p:txBody>
      </p:sp>
      <p:sp>
        <p:nvSpPr>
          <p:cNvPr id="27" name="TextBox 26"/>
          <p:cNvSpPr txBox="1"/>
          <p:nvPr/>
        </p:nvSpPr>
        <p:spPr>
          <a:xfrm>
            <a:off x="3516099" y="5519069"/>
            <a:ext cx="74892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L2 Switch</a:t>
            </a:r>
          </a:p>
        </p:txBody>
      </p:sp>
      <p:sp>
        <p:nvSpPr>
          <p:cNvPr id="28" name="TextBox 27"/>
          <p:cNvSpPr txBox="1"/>
          <p:nvPr/>
        </p:nvSpPr>
        <p:spPr>
          <a:xfrm>
            <a:off x="3418114" y="3657601"/>
            <a:ext cx="447558"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RB1 </a:t>
            </a:r>
          </a:p>
        </p:txBody>
      </p:sp>
      <p:sp>
        <p:nvSpPr>
          <p:cNvPr id="29" name="TextBox 28"/>
          <p:cNvSpPr txBox="1"/>
          <p:nvPr/>
        </p:nvSpPr>
        <p:spPr>
          <a:xfrm>
            <a:off x="1752602" y="3548744"/>
            <a:ext cx="42511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RB2</a:t>
            </a:r>
          </a:p>
        </p:txBody>
      </p:sp>
      <p:sp>
        <p:nvSpPr>
          <p:cNvPr id="30" name="TextBox 29"/>
          <p:cNvSpPr txBox="1"/>
          <p:nvPr/>
        </p:nvSpPr>
        <p:spPr>
          <a:xfrm>
            <a:off x="3929745" y="3298373"/>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RB3 </a:t>
            </a:r>
          </a:p>
        </p:txBody>
      </p:sp>
      <p:sp>
        <p:nvSpPr>
          <p:cNvPr id="31" name="TextBox 30"/>
          <p:cNvSpPr txBox="1"/>
          <p:nvPr/>
        </p:nvSpPr>
        <p:spPr>
          <a:xfrm>
            <a:off x="2743202" y="2133601"/>
            <a:ext cx="46198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RB4 </a:t>
            </a:r>
          </a:p>
        </p:txBody>
      </p:sp>
      <p:sp>
        <p:nvSpPr>
          <p:cNvPr id="32" name="TextBox 31"/>
          <p:cNvSpPr txBox="1"/>
          <p:nvPr/>
        </p:nvSpPr>
        <p:spPr>
          <a:xfrm>
            <a:off x="1469574" y="2013858"/>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RB5 </a:t>
            </a:r>
          </a:p>
        </p:txBody>
      </p:sp>
      <p:sp>
        <p:nvSpPr>
          <p:cNvPr id="33" name="TextBox 32"/>
          <p:cNvSpPr txBox="1"/>
          <p:nvPr/>
        </p:nvSpPr>
        <p:spPr>
          <a:xfrm>
            <a:off x="1230088" y="2623458"/>
            <a:ext cx="45878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RB6 </a:t>
            </a:r>
          </a:p>
        </p:txBody>
      </p:sp>
      <p:sp>
        <p:nvSpPr>
          <p:cNvPr id="34" name="TextBox 33"/>
          <p:cNvSpPr txBox="1"/>
          <p:nvPr/>
        </p:nvSpPr>
        <p:spPr>
          <a:xfrm>
            <a:off x="3516103" y="5802097"/>
            <a:ext cx="44435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SW1</a:t>
            </a:r>
          </a:p>
        </p:txBody>
      </p:sp>
      <p:pic>
        <p:nvPicPr>
          <p:cNvPr id="35" name="Picture 5" descr="pc-2"/>
          <p:cNvPicPr>
            <a:picLocks noChangeAspect="1" noChangeArrowheads="1"/>
          </p:cNvPicPr>
          <p:nvPr/>
        </p:nvPicPr>
        <p:blipFill>
          <a:blip r:embed="rId3" cstate="print"/>
          <a:srcRect/>
          <a:stretch>
            <a:fillRect/>
          </a:stretch>
        </p:blipFill>
        <p:spPr bwMode="auto">
          <a:xfrm>
            <a:off x="2222777" y="5682354"/>
            <a:ext cx="455124" cy="443602"/>
          </a:xfrm>
          <a:prstGeom prst="rect">
            <a:avLst/>
          </a:prstGeom>
          <a:noFill/>
          <a:ln w="9525">
            <a:noFill/>
            <a:miter lim="800000"/>
            <a:headEnd/>
            <a:tailEnd/>
          </a:ln>
        </p:spPr>
      </p:pic>
      <p:sp>
        <p:nvSpPr>
          <p:cNvPr id="36" name="TextBox 35"/>
          <p:cNvSpPr txBox="1"/>
          <p:nvPr/>
        </p:nvSpPr>
        <p:spPr>
          <a:xfrm>
            <a:off x="1828817" y="5812983"/>
            <a:ext cx="34817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H1</a:t>
            </a:r>
          </a:p>
        </p:txBody>
      </p:sp>
      <p:pic>
        <p:nvPicPr>
          <p:cNvPr id="37" name="Picture 24" descr="switch-sm-2"/>
          <p:cNvPicPr>
            <a:picLocks noChangeAspect="1" noChangeArrowheads="1"/>
          </p:cNvPicPr>
          <p:nvPr/>
        </p:nvPicPr>
        <p:blipFill>
          <a:blip r:embed="rId2" cstate="print">
            <a:duotone>
              <a:prstClr val="black"/>
              <a:schemeClr val="accent6">
                <a:tint val="45000"/>
                <a:satMod val="400000"/>
              </a:schemeClr>
            </a:duotone>
          </a:blip>
          <a:srcRect/>
          <a:stretch>
            <a:fillRect/>
          </a:stretch>
        </p:blipFill>
        <p:spPr bwMode="auto">
          <a:xfrm>
            <a:off x="1872343" y="4959815"/>
            <a:ext cx="2057399" cy="352425"/>
          </a:xfrm>
          <a:prstGeom prst="rect">
            <a:avLst/>
          </a:prstGeom>
          <a:noFill/>
          <a:ln w="9525">
            <a:noFill/>
            <a:miter lim="800000"/>
            <a:headEnd/>
            <a:tailEnd/>
          </a:ln>
        </p:spPr>
      </p:pic>
      <p:cxnSp>
        <p:nvCxnSpPr>
          <p:cNvPr id="38" name="Straight Connector 37"/>
          <p:cNvCxnSpPr/>
          <p:nvPr/>
        </p:nvCxnSpPr>
        <p:spPr>
          <a:xfrm flipV="1">
            <a:off x="2394856" y="3842657"/>
            <a:ext cx="108858" cy="1926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2569028" y="3810000"/>
            <a:ext cx="566058" cy="1905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a:endCxn id="9" idx="2"/>
          </p:cNvCxnSpPr>
          <p:nvPr/>
        </p:nvCxnSpPr>
        <p:spPr>
          <a:xfrm flipV="1">
            <a:off x="3233057" y="3875314"/>
            <a:ext cx="1531" cy="1894114"/>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flipV="1">
            <a:off x="2503714" y="3788229"/>
            <a:ext cx="653142" cy="2002971"/>
          </a:xfrm>
          <a:prstGeom prst="line">
            <a:avLst/>
          </a:prstGeom>
        </p:spPr>
        <p:style>
          <a:lnRef idx="1">
            <a:schemeClr val="accent1"/>
          </a:lnRef>
          <a:fillRef idx="0">
            <a:schemeClr val="accent1"/>
          </a:fillRef>
          <a:effectRef idx="0">
            <a:schemeClr val="accent1"/>
          </a:effectRef>
          <a:fontRef idx="minor">
            <a:schemeClr val="tx1"/>
          </a:fontRef>
        </p:style>
      </p:cxnSp>
      <p:sp>
        <p:nvSpPr>
          <p:cNvPr id="42" name="Oval 41"/>
          <p:cNvSpPr/>
          <p:nvPr/>
        </p:nvSpPr>
        <p:spPr>
          <a:xfrm rot="439027">
            <a:off x="2307771" y="5453743"/>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3" name="TextBox 42"/>
          <p:cNvSpPr txBox="1"/>
          <p:nvPr/>
        </p:nvSpPr>
        <p:spPr>
          <a:xfrm rot="47305">
            <a:off x="2340429" y="5421087"/>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LAG</a:t>
            </a:r>
          </a:p>
        </p:txBody>
      </p:sp>
      <p:sp>
        <p:nvSpPr>
          <p:cNvPr id="44" name="Oval 43"/>
          <p:cNvSpPr/>
          <p:nvPr/>
        </p:nvSpPr>
        <p:spPr>
          <a:xfrm rot="439027">
            <a:off x="2852056" y="5508171"/>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5" name="TextBox 44"/>
          <p:cNvSpPr txBox="1"/>
          <p:nvPr/>
        </p:nvSpPr>
        <p:spPr>
          <a:xfrm rot="47305">
            <a:off x="2884714" y="5475515"/>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smtClean="0">
                <a:solidFill>
                  <a:schemeClr val="bg2"/>
                </a:solidFill>
                <a:latin typeface="+mn-lt"/>
              </a:rPr>
              <a:t>LAG</a:t>
            </a:r>
            <a:endParaRPr lang="en-US" sz="1000" dirty="0" smtClean="0">
              <a:solidFill>
                <a:schemeClr val="bg2"/>
              </a:solidFill>
              <a:latin typeface="+mn-lt"/>
            </a:endParaRPr>
          </a:p>
        </p:txBody>
      </p:sp>
      <p:sp>
        <p:nvSpPr>
          <p:cNvPr id="46" name="TextBox 45"/>
          <p:cNvSpPr txBox="1"/>
          <p:nvPr/>
        </p:nvSpPr>
        <p:spPr>
          <a:xfrm>
            <a:off x="3080657" y="4680859"/>
            <a:ext cx="41870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RBv</a:t>
            </a:r>
          </a:p>
        </p:txBody>
      </p:sp>
      <p:sp>
        <p:nvSpPr>
          <p:cNvPr id="47" name="Oval 46"/>
          <p:cNvSpPr/>
          <p:nvPr/>
        </p:nvSpPr>
        <p:spPr>
          <a:xfrm>
            <a:off x="3124200" y="3603171"/>
            <a:ext cx="283029" cy="206829"/>
          </a:xfrm>
          <a:prstGeom prst="ellipse">
            <a:avLst/>
          </a:prstGeom>
          <a:solidFill>
            <a:schemeClr val="accent4"/>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cxnSp>
        <p:nvCxnSpPr>
          <p:cNvPr id="48" name="Straight Connector 47"/>
          <p:cNvCxnSpPr/>
          <p:nvPr/>
        </p:nvCxnSpPr>
        <p:spPr>
          <a:xfrm>
            <a:off x="3156857" y="3603171"/>
            <a:ext cx="206829" cy="15240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3145972" y="3603171"/>
            <a:ext cx="195942" cy="163286"/>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421086" y="838200"/>
            <a:ext cx="3812582" cy="2379113"/>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400" b="1" dirty="0" smtClean="0">
                <a:solidFill>
                  <a:schemeClr val="bg2"/>
                </a:solidFill>
                <a:latin typeface="+mn-lt"/>
              </a:rPr>
              <a:t>Handling Node Failure</a:t>
            </a:r>
          </a:p>
          <a:p>
            <a:pPr marL="233363" indent="-233363">
              <a:lnSpc>
                <a:spcPct val="90000"/>
              </a:lnSpc>
              <a:spcBef>
                <a:spcPts val="100"/>
              </a:spcBef>
              <a:spcAft>
                <a:spcPts val="100"/>
              </a:spcAft>
              <a:buClr>
                <a:schemeClr val="bg1"/>
              </a:buClr>
            </a:pPr>
            <a:endParaRPr lang="en-US" sz="1400" dirty="0" smtClean="0">
              <a:solidFill>
                <a:schemeClr val="bg2"/>
              </a:solidFill>
              <a:latin typeface="+mn-lt"/>
            </a:endParaRPr>
          </a:p>
          <a:p>
            <a:pPr marL="233363" indent="-233363">
              <a:lnSpc>
                <a:spcPct val="90000"/>
              </a:lnSpc>
              <a:spcBef>
                <a:spcPts val="100"/>
              </a:spcBef>
              <a:spcAft>
                <a:spcPts val="100"/>
              </a:spcAft>
              <a:buClr>
                <a:schemeClr val="bg1"/>
              </a:buClr>
            </a:pPr>
            <a:r>
              <a:rPr lang="en-US" sz="1400" dirty="0" smtClean="0">
                <a:solidFill>
                  <a:schemeClr val="bg2"/>
                </a:solidFill>
                <a:latin typeface="+mn-lt"/>
              </a:rPr>
              <a:t>RB1 fails</a:t>
            </a:r>
          </a:p>
          <a:p>
            <a:pPr marL="233363" indent="-233363">
              <a:lnSpc>
                <a:spcPct val="90000"/>
              </a:lnSpc>
              <a:spcBef>
                <a:spcPts val="100"/>
              </a:spcBef>
              <a:spcAft>
                <a:spcPts val="100"/>
              </a:spcAft>
              <a:buClr>
                <a:schemeClr val="bg1"/>
              </a:buClr>
            </a:pPr>
            <a:endParaRPr lang="en-US" sz="1400" dirty="0" smtClean="0">
              <a:solidFill>
                <a:schemeClr val="bg2"/>
              </a:solidFill>
              <a:latin typeface="+mn-lt"/>
            </a:endParaRP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If RB1 is the flooding packet forwarder</a:t>
            </a:r>
            <a:br>
              <a:rPr lang="en-US" sz="1400" dirty="0" smtClean="0">
                <a:solidFill>
                  <a:schemeClr val="bg2"/>
                </a:solidFill>
                <a:latin typeface="+mn-lt"/>
              </a:rPr>
            </a:br>
            <a:r>
              <a:rPr lang="en-US" sz="1400" dirty="0" smtClean="0">
                <a:solidFill>
                  <a:schemeClr val="bg2"/>
                </a:solidFill>
                <a:latin typeface="+mn-lt"/>
              </a:rPr>
              <a:t>for VRb, then RB2 should take over this</a:t>
            </a:r>
            <a:br>
              <a:rPr lang="en-US" sz="1400" dirty="0" smtClean="0">
                <a:solidFill>
                  <a:schemeClr val="bg2"/>
                </a:solidFill>
                <a:latin typeface="+mn-lt"/>
              </a:rPr>
            </a:br>
            <a:r>
              <a:rPr lang="en-US" sz="1400" dirty="0" smtClean="0">
                <a:solidFill>
                  <a:schemeClr val="bg2"/>
                </a:solidFill>
                <a:latin typeface="+mn-lt"/>
              </a:rPr>
              <a:t>role</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RB2 will continue to advertise these ports</a:t>
            </a:r>
            <a:br>
              <a:rPr lang="en-US" sz="1400" dirty="0" smtClean="0">
                <a:solidFill>
                  <a:schemeClr val="bg2"/>
                </a:solidFill>
                <a:latin typeface="+mn-lt"/>
              </a:rPr>
            </a:br>
            <a:r>
              <a:rPr lang="en-US" sz="1400" dirty="0" smtClean="0">
                <a:solidFill>
                  <a:schemeClr val="bg2"/>
                </a:solidFill>
                <a:latin typeface="+mn-lt"/>
              </a:rPr>
              <a:t>using the VRb, so that when RB1 comes</a:t>
            </a:r>
            <a:br>
              <a:rPr lang="en-US" sz="1400" dirty="0" smtClean="0">
                <a:solidFill>
                  <a:schemeClr val="bg2"/>
                </a:solidFill>
                <a:latin typeface="+mn-lt"/>
              </a:rPr>
            </a:br>
            <a:r>
              <a:rPr lang="en-US" sz="1400" dirty="0" smtClean="0">
                <a:solidFill>
                  <a:schemeClr val="bg2"/>
                </a:solidFill>
                <a:latin typeface="+mn-lt"/>
              </a:rPr>
              <a:t>back, there is no MAC move operations</a:t>
            </a:r>
          </a:p>
          <a:p>
            <a:pPr marL="233363" indent="-233363">
              <a:lnSpc>
                <a:spcPct val="90000"/>
              </a:lnSpc>
              <a:spcBef>
                <a:spcPts val="100"/>
              </a:spcBef>
              <a:spcAft>
                <a:spcPts val="100"/>
              </a:spcAft>
              <a:buClr>
                <a:schemeClr val="bg1"/>
              </a:buClr>
              <a:buFont typeface="Arial" pitchFamily="34" charset="0"/>
              <a:buChar char="•"/>
            </a:pPr>
            <a:endParaRPr lang="en-US" sz="1400" dirty="0" smtClean="0">
              <a:solidFill>
                <a:schemeClr val="bg2"/>
              </a:solidFill>
              <a:latin typeface="+mn-lt"/>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par>
                                <p:cTn id="23" presetID="2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ntr" presetSubtype="4"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500"/>
                                        <p:tgtEl>
                                          <p:spTgt spid="15"/>
                                        </p:tgtEl>
                                      </p:cBhvr>
                                    </p:animEffect>
                                  </p:childTnLst>
                                </p:cTn>
                              </p:par>
                              <p:par>
                                <p:cTn id="32" presetID="22" presetClass="entr" presetSubtype="4"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par>
                                <p:cTn id="35" presetID="22" presetClass="entr" presetSubtype="4"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par>
                                <p:cTn id="38" presetID="22" presetClass="entr" presetSubtype="4"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par>
                                <p:cTn id="41" presetID="22" presetClass="entr" presetSubtype="4"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par>
                                <p:cTn id="44" presetID="22" presetClass="entr" presetSubtype="4"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500"/>
                                        <p:tgtEl>
                                          <p:spTgt spid="20"/>
                                        </p:tgtEl>
                                      </p:cBhvr>
                                    </p:animEffect>
                                  </p:childTnLst>
                                </p:cTn>
                              </p:par>
                              <p:par>
                                <p:cTn id="47" presetID="22" presetClass="entr" presetSubtype="4"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down)">
                                      <p:cBhvr>
                                        <p:cTn id="49" dur="500"/>
                                        <p:tgtEl>
                                          <p:spTgt spid="21"/>
                                        </p:tgtEl>
                                      </p:cBhvr>
                                    </p:animEffect>
                                  </p:childTnLst>
                                </p:cTn>
                              </p:par>
                              <p:par>
                                <p:cTn id="50" presetID="22" presetClass="entr" presetSubtype="4"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down)">
                                      <p:cBhvr>
                                        <p:cTn id="52" dur="500"/>
                                        <p:tgtEl>
                                          <p:spTgt spid="22"/>
                                        </p:tgtEl>
                                      </p:cBhvr>
                                    </p:animEffect>
                                  </p:childTnLst>
                                </p:cTn>
                              </p:par>
                              <p:par>
                                <p:cTn id="53" presetID="22" presetClass="entr" presetSubtype="4"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down)">
                                      <p:cBhvr>
                                        <p:cTn id="55" dur="500"/>
                                        <p:tgtEl>
                                          <p:spTgt spid="23"/>
                                        </p:tgtEl>
                                      </p:cBhvr>
                                    </p:animEffect>
                                  </p:childTnLst>
                                </p:cTn>
                              </p:par>
                              <p:par>
                                <p:cTn id="56" presetID="22" presetClass="entr" presetSubtype="4"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down)">
                                      <p:cBhvr>
                                        <p:cTn id="58" dur="500"/>
                                        <p:tgtEl>
                                          <p:spTgt spid="24"/>
                                        </p:tgtEl>
                                      </p:cBhvr>
                                    </p:animEffect>
                                  </p:childTnLst>
                                </p:cTn>
                              </p:par>
                              <p:par>
                                <p:cTn id="59" presetID="22" presetClass="entr" presetSubtype="4" fill="hold"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down)">
                                      <p:cBhvr>
                                        <p:cTn id="61" dur="500"/>
                                        <p:tgtEl>
                                          <p:spTgt spid="2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down)">
                                      <p:cBhvr>
                                        <p:cTn id="64" dur="500"/>
                                        <p:tgtEl>
                                          <p:spTgt spid="26"/>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down)">
                                      <p:cBhvr>
                                        <p:cTn id="67" dur="500"/>
                                        <p:tgtEl>
                                          <p:spTgt spid="27"/>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down)">
                                      <p:cBhvr>
                                        <p:cTn id="70" dur="500"/>
                                        <p:tgtEl>
                                          <p:spTgt spid="28"/>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down)">
                                      <p:cBhvr>
                                        <p:cTn id="73" dur="500"/>
                                        <p:tgtEl>
                                          <p:spTgt spid="29"/>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wipe(down)">
                                      <p:cBhvr>
                                        <p:cTn id="76" dur="500"/>
                                        <p:tgtEl>
                                          <p:spTgt spid="30"/>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down)">
                                      <p:cBhvr>
                                        <p:cTn id="79" dur="500"/>
                                        <p:tgtEl>
                                          <p:spTgt spid="31"/>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down)">
                                      <p:cBhvr>
                                        <p:cTn id="82" dur="500"/>
                                        <p:tgtEl>
                                          <p:spTgt spid="32"/>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wipe(down)">
                                      <p:cBhvr>
                                        <p:cTn id="85" dur="500"/>
                                        <p:tgtEl>
                                          <p:spTgt spid="33"/>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wipe(down)">
                                      <p:cBhvr>
                                        <p:cTn id="88" dur="500"/>
                                        <p:tgtEl>
                                          <p:spTgt spid="34"/>
                                        </p:tgtEl>
                                      </p:cBhvr>
                                    </p:animEffect>
                                  </p:childTnLst>
                                </p:cTn>
                              </p:par>
                              <p:par>
                                <p:cTn id="89" presetID="22" presetClass="entr" presetSubtype="4" fill="hold" nodeType="with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wipe(down)">
                                      <p:cBhvr>
                                        <p:cTn id="91" dur="500"/>
                                        <p:tgtEl>
                                          <p:spTgt spid="35"/>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36"/>
                                        </p:tgtEl>
                                        <p:attrNameLst>
                                          <p:attrName>style.visibility</p:attrName>
                                        </p:attrNameLst>
                                      </p:cBhvr>
                                      <p:to>
                                        <p:strVal val="visible"/>
                                      </p:to>
                                    </p:set>
                                    <p:animEffect transition="in" filter="wipe(down)">
                                      <p:cBhvr>
                                        <p:cTn id="94" dur="500"/>
                                        <p:tgtEl>
                                          <p:spTgt spid="36"/>
                                        </p:tgtEl>
                                      </p:cBhvr>
                                    </p:animEffect>
                                  </p:childTnLst>
                                </p:cTn>
                              </p:par>
                              <p:par>
                                <p:cTn id="95" presetID="22" presetClass="entr" presetSubtype="4" fill="hold" nodeType="with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wipe(down)">
                                      <p:cBhvr>
                                        <p:cTn id="97" dur="500"/>
                                        <p:tgtEl>
                                          <p:spTgt spid="37"/>
                                        </p:tgtEl>
                                      </p:cBhvr>
                                    </p:animEffect>
                                  </p:childTnLst>
                                </p:cTn>
                              </p:par>
                              <p:par>
                                <p:cTn id="98" presetID="22" presetClass="entr" presetSubtype="4" fill="hold"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down)">
                                      <p:cBhvr>
                                        <p:cTn id="100" dur="500"/>
                                        <p:tgtEl>
                                          <p:spTgt spid="38"/>
                                        </p:tgtEl>
                                      </p:cBhvr>
                                    </p:animEffect>
                                  </p:childTnLst>
                                </p:cTn>
                              </p:par>
                              <p:par>
                                <p:cTn id="101" presetID="22" presetClass="entr" presetSubtype="4" fill="hold" nodeType="with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par>
                                <p:cTn id="104" presetID="22" presetClass="entr" presetSubtype="4" fill="hold" nodeType="with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wipe(down)">
                                      <p:cBhvr>
                                        <p:cTn id="106" dur="500"/>
                                        <p:tgtEl>
                                          <p:spTgt spid="40"/>
                                        </p:tgtEl>
                                      </p:cBhvr>
                                    </p:animEffect>
                                  </p:childTnLst>
                                </p:cTn>
                              </p:par>
                              <p:par>
                                <p:cTn id="107" presetID="22" presetClass="entr" presetSubtype="4" fill="hold" nodeType="withEffect">
                                  <p:stCondLst>
                                    <p:cond delay="0"/>
                                  </p:stCondLst>
                                  <p:childTnLst>
                                    <p:set>
                                      <p:cBhvr>
                                        <p:cTn id="108" dur="1" fill="hold">
                                          <p:stCondLst>
                                            <p:cond delay="0"/>
                                          </p:stCondLst>
                                        </p:cTn>
                                        <p:tgtEl>
                                          <p:spTgt spid="41"/>
                                        </p:tgtEl>
                                        <p:attrNameLst>
                                          <p:attrName>style.visibility</p:attrName>
                                        </p:attrNameLst>
                                      </p:cBhvr>
                                      <p:to>
                                        <p:strVal val="visible"/>
                                      </p:to>
                                    </p:set>
                                    <p:animEffect transition="in" filter="wipe(down)">
                                      <p:cBhvr>
                                        <p:cTn id="109" dur="500"/>
                                        <p:tgtEl>
                                          <p:spTgt spid="41"/>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wipe(down)">
                                      <p:cBhvr>
                                        <p:cTn id="112" dur="500"/>
                                        <p:tgtEl>
                                          <p:spTgt spid="42"/>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3"/>
                                        </p:tgtEl>
                                        <p:attrNameLst>
                                          <p:attrName>style.visibility</p:attrName>
                                        </p:attrNameLst>
                                      </p:cBhvr>
                                      <p:to>
                                        <p:strVal val="visible"/>
                                      </p:to>
                                    </p:set>
                                    <p:animEffect transition="in" filter="wipe(down)">
                                      <p:cBhvr>
                                        <p:cTn id="115" dur="500"/>
                                        <p:tgtEl>
                                          <p:spTgt spid="43"/>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44"/>
                                        </p:tgtEl>
                                        <p:attrNameLst>
                                          <p:attrName>style.visibility</p:attrName>
                                        </p:attrNameLst>
                                      </p:cBhvr>
                                      <p:to>
                                        <p:strVal val="visible"/>
                                      </p:to>
                                    </p:set>
                                    <p:animEffect transition="in" filter="wipe(down)">
                                      <p:cBhvr>
                                        <p:cTn id="118" dur="500"/>
                                        <p:tgtEl>
                                          <p:spTgt spid="44"/>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45"/>
                                        </p:tgtEl>
                                        <p:attrNameLst>
                                          <p:attrName>style.visibility</p:attrName>
                                        </p:attrNameLst>
                                      </p:cBhvr>
                                      <p:to>
                                        <p:strVal val="visible"/>
                                      </p:to>
                                    </p:set>
                                    <p:animEffect transition="in" filter="wipe(down)">
                                      <p:cBhvr>
                                        <p:cTn id="121" dur="500"/>
                                        <p:tgtEl>
                                          <p:spTgt spid="45"/>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46"/>
                                        </p:tgtEl>
                                        <p:attrNameLst>
                                          <p:attrName>style.visibility</p:attrName>
                                        </p:attrNameLst>
                                      </p:cBhvr>
                                      <p:to>
                                        <p:strVal val="visible"/>
                                      </p:to>
                                    </p:set>
                                    <p:animEffect transition="in" filter="wipe(down)">
                                      <p:cBhvr>
                                        <p:cTn id="124" dur="500"/>
                                        <p:tgtEl>
                                          <p:spTgt spid="46"/>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4" fill="hold" nodeType="clickEffect">
                                  <p:stCondLst>
                                    <p:cond delay="0"/>
                                  </p:stCondLst>
                                  <p:childTnLst>
                                    <p:set>
                                      <p:cBhvr>
                                        <p:cTn id="128" dur="1" fill="hold">
                                          <p:stCondLst>
                                            <p:cond delay="0"/>
                                          </p:stCondLst>
                                        </p:cTn>
                                        <p:tgtEl>
                                          <p:spTgt spid="48"/>
                                        </p:tgtEl>
                                        <p:attrNameLst>
                                          <p:attrName>style.visibility</p:attrName>
                                        </p:attrNameLst>
                                      </p:cBhvr>
                                      <p:to>
                                        <p:strVal val="visible"/>
                                      </p:to>
                                    </p:set>
                                    <p:animEffect transition="in" filter="wipe(down)">
                                      <p:cBhvr>
                                        <p:cTn id="129" dur="500"/>
                                        <p:tgtEl>
                                          <p:spTgt spid="48"/>
                                        </p:tgtEl>
                                      </p:cBhvr>
                                    </p:animEffect>
                                  </p:childTnLst>
                                </p:cTn>
                              </p:par>
                              <p:par>
                                <p:cTn id="130" presetID="22" presetClass="entr" presetSubtype="4" fill="hold"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wipe(down)">
                                      <p:cBhvr>
                                        <p:cTn id="132" dur="500"/>
                                        <p:tgtEl>
                                          <p:spTgt spid="49"/>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47"/>
                                        </p:tgtEl>
                                        <p:attrNameLst>
                                          <p:attrName>style.visibility</p:attrName>
                                        </p:attrNameLst>
                                      </p:cBhvr>
                                      <p:to>
                                        <p:strVal val="visible"/>
                                      </p:to>
                                    </p:set>
                                    <p:animEffect transition="in" filter="wipe(down)">
                                      <p:cBhvr>
                                        <p:cTn id="13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6" grpId="0"/>
      <p:bldP spid="27" grpId="0"/>
      <p:bldP spid="28" grpId="0"/>
      <p:bldP spid="29" grpId="0"/>
      <p:bldP spid="30" grpId="0"/>
      <p:bldP spid="31" grpId="0"/>
      <p:bldP spid="32" grpId="0"/>
      <p:bldP spid="33" grpId="0"/>
      <p:bldP spid="34" grpId="0"/>
      <p:bldP spid="36" grpId="0"/>
      <p:bldP spid="42" grpId="0" animBg="1"/>
      <p:bldP spid="43" grpId="0"/>
      <p:bldP spid="44" grpId="0" animBg="1"/>
      <p:bldP spid="45" grpId="0"/>
      <p:bldP spid="46" grpId="0"/>
      <p:bldP spid="4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of Multihoming in TRILL – Virtual RBridge – Other options for multicast data</a:t>
            </a:r>
            <a:endParaRPr lang="en-US" dirty="0"/>
          </a:p>
        </p:txBody>
      </p:sp>
      <p:sp>
        <p:nvSpPr>
          <p:cNvPr id="4" name="Footer Placeholder 3"/>
          <p:cNvSpPr>
            <a:spLocks noGrp="1"/>
          </p:cNvSpPr>
          <p:nvPr>
            <p:ph type="ftr" sz="quarter" idx="3"/>
          </p:nvPr>
        </p:nvSpPr>
        <p:spPr/>
        <p:txBody>
          <a:bodyPr/>
          <a:lstStyle/>
          <a:p>
            <a:r>
              <a:rPr lang="en-US" smtClean="0"/>
              <a:t>IETF 82</a:t>
            </a:r>
            <a:endParaRPr lang="en-US" dirty="0" smtClean="0"/>
          </a:p>
        </p:txBody>
      </p:sp>
      <p:sp>
        <p:nvSpPr>
          <p:cNvPr id="5" name="Slide Number Placeholder 4"/>
          <p:cNvSpPr>
            <a:spLocks noGrp="1"/>
          </p:cNvSpPr>
          <p:nvPr>
            <p:ph type="sldNum" sz="quarter" idx="4"/>
          </p:nvPr>
        </p:nvSpPr>
        <p:spPr/>
        <p:txBody>
          <a:bodyPr/>
          <a:lstStyle/>
          <a:p>
            <a:fld id="{DBD5246C-868F-410A-AE52-FE248EDADC46}" type="slidenum">
              <a:rPr lang="en-US" smtClean="0"/>
              <a:pPr/>
              <a:t>13</a:t>
            </a:fld>
            <a:endParaRPr lang="en-US" dirty="0"/>
          </a:p>
        </p:txBody>
      </p:sp>
      <p:sp>
        <p:nvSpPr>
          <p:cNvPr id="6" name="Date Placeholder 5"/>
          <p:cNvSpPr>
            <a:spLocks noGrp="1"/>
          </p:cNvSpPr>
          <p:nvPr>
            <p:ph type="dt" sz="half" idx="2"/>
          </p:nvPr>
        </p:nvSpPr>
        <p:spPr/>
        <p:txBody>
          <a:bodyPr/>
          <a:lstStyle/>
          <a:p>
            <a:fld id="{DA5ED237-BA49-494A-B3B3-DDC72CDA5986}" type="datetime1">
              <a:rPr lang="en-US" smtClean="0"/>
              <a:pPr/>
              <a:t>11/14/2011</a:t>
            </a:fld>
            <a:endParaRPr lang="en-US" dirty="0"/>
          </a:p>
        </p:txBody>
      </p:sp>
      <p:sp>
        <p:nvSpPr>
          <p:cNvPr id="7" name="6-Point Star 6"/>
          <p:cNvSpPr/>
          <p:nvPr/>
        </p:nvSpPr>
        <p:spPr>
          <a:xfrm>
            <a:off x="500742" y="1012371"/>
            <a:ext cx="4386943" cy="3788228"/>
          </a:xfrm>
          <a:prstGeom prst="star6">
            <a:avLst/>
          </a:prstGeom>
          <a:solidFill>
            <a:schemeClr val="tx2"/>
          </a:solidFill>
          <a:ln>
            <a:solidFill>
              <a:schemeClr val="bg2"/>
            </a:solidFill>
          </a:ln>
          <a:effectLst/>
        </p:spPr>
        <p:txBody>
          <a:bodyPr wrap="square" rtlCol="0" anchor="t">
            <a:normAutofit/>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pic>
        <p:nvPicPr>
          <p:cNvPr id="8" name="Picture 24" descr="switch-sm-2"/>
          <p:cNvPicPr>
            <a:picLocks noChangeAspect="1" noChangeArrowheads="1"/>
          </p:cNvPicPr>
          <p:nvPr/>
        </p:nvPicPr>
        <p:blipFill>
          <a:blip r:embed="rId2" cstate="print"/>
          <a:srcRect/>
          <a:stretch>
            <a:fillRect/>
          </a:stretch>
        </p:blipFill>
        <p:spPr bwMode="auto">
          <a:xfrm>
            <a:off x="2168352" y="3512004"/>
            <a:ext cx="434301" cy="352425"/>
          </a:xfrm>
          <a:prstGeom prst="rect">
            <a:avLst/>
          </a:prstGeom>
          <a:noFill/>
          <a:ln w="9525">
            <a:noFill/>
            <a:miter lim="800000"/>
            <a:headEnd/>
            <a:tailEnd/>
          </a:ln>
        </p:spPr>
      </p:pic>
      <p:pic>
        <p:nvPicPr>
          <p:cNvPr id="9" name="Picture 24" descr="switch-sm-2"/>
          <p:cNvPicPr>
            <a:picLocks noChangeAspect="1" noChangeArrowheads="1"/>
          </p:cNvPicPr>
          <p:nvPr/>
        </p:nvPicPr>
        <p:blipFill>
          <a:blip r:embed="rId2" cstate="print"/>
          <a:srcRect/>
          <a:stretch>
            <a:fillRect/>
          </a:stretch>
        </p:blipFill>
        <p:spPr bwMode="auto">
          <a:xfrm>
            <a:off x="3017437" y="3522889"/>
            <a:ext cx="434301" cy="352425"/>
          </a:xfrm>
          <a:prstGeom prst="rect">
            <a:avLst/>
          </a:prstGeom>
          <a:noFill/>
          <a:ln w="9525">
            <a:noFill/>
            <a:miter lim="800000"/>
            <a:headEnd/>
            <a:tailEnd/>
          </a:ln>
        </p:spPr>
      </p:pic>
      <p:pic>
        <p:nvPicPr>
          <p:cNvPr id="10" name="Picture 24" descr="switch-sm-2"/>
          <p:cNvPicPr>
            <a:picLocks noChangeAspect="1" noChangeArrowheads="1"/>
          </p:cNvPicPr>
          <p:nvPr/>
        </p:nvPicPr>
        <p:blipFill>
          <a:blip r:embed="rId2" cstate="print"/>
          <a:srcRect/>
          <a:stretch>
            <a:fillRect/>
          </a:stretch>
        </p:blipFill>
        <p:spPr bwMode="auto">
          <a:xfrm>
            <a:off x="1308381" y="2880633"/>
            <a:ext cx="434301" cy="352425"/>
          </a:xfrm>
          <a:prstGeom prst="rect">
            <a:avLst/>
          </a:prstGeom>
          <a:noFill/>
          <a:ln w="9525">
            <a:noFill/>
            <a:miter lim="800000"/>
            <a:headEnd/>
            <a:tailEnd/>
          </a:ln>
        </p:spPr>
      </p:pic>
      <p:pic>
        <p:nvPicPr>
          <p:cNvPr id="11" name="Picture 24" descr="switch-sm-2"/>
          <p:cNvPicPr>
            <a:picLocks noChangeAspect="1" noChangeArrowheads="1"/>
          </p:cNvPicPr>
          <p:nvPr/>
        </p:nvPicPr>
        <p:blipFill>
          <a:blip r:embed="rId2" cstate="print"/>
          <a:srcRect/>
          <a:stretch>
            <a:fillRect/>
          </a:stretch>
        </p:blipFill>
        <p:spPr bwMode="auto">
          <a:xfrm>
            <a:off x="2777952" y="2369004"/>
            <a:ext cx="434301" cy="352425"/>
          </a:xfrm>
          <a:prstGeom prst="rect">
            <a:avLst/>
          </a:prstGeom>
          <a:noFill/>
          <a:ln w="9525">
            <a:noFill/>
            <a:miter lim="800000"/>
            <a:headEnd/>
            <a:tailEnd/>
          </a:ln>
        </p:spPr>
      </p:pic>
      <p:pic>
        <p:nvPicPr>
          <p:cNvPr id="12" name="Picture 24" descr="switch-sm-2"/>
          <p:cNvPicPr>
            <a:picLocks noChangeAspect="1" noChangeArrowheads="1"/>
          </p:cNvPicPr>
          <p:nvPr/>
        </p:nvPicPr>
        <p:blipFill>
          <a:blip r:embed="rId2" cstate="print"/>
          <a:srcRect/>
          <a:stretch>
            <a:fillRect/>
          </a:stretch>
        </p:blipFill>
        <p:spPr bwMode="auto">
          <a:xfrm>
            <a:off x="3670580" y="3000375"/>
            <a:ext cx="434301" cy="352425"/>
          </a:xfrm>
          <a:prstGeom prst="rect">
            <a:avLst/>
          </a:prstGeom>
          <a:noFill/>
          <a:ln w="9525">
            <a:noFill/>
            <a:miter lim="800000"/>
            <a:headEnd/>
            <a:tailEnd/>
          </a:ln>
        </p:spPr>
      </p:pic>
      <p:pic>
        <p:nvPicPr>
          <p:cNvPr id="13" name="Picture 24" descr="switch-sm-2"/>
          <p:cNvPicPr>
            <a:picLocks noChangeAspect="1" noChangeArrowheads="1"/>
          </p:cNvPicPr>
          <p:nvPr/>
        </p:nvPicPr>
        <p:blipFill>
          <a:blip r:embed="rId2" cstate="print"/>
          <a:srcRect/>
          <a:stretch>
            <a:fillRect/>
          </a:stretch>
        </p:blipFill>
        <p:spPr bwMode="auto">
          <a:xfrm>
            <a:off x="1939752" y="1966232"/>
            <a:ext cx="434301" cy="352425"/>
          </a:xfrm>
          <a:prstGeom prst="rect">
            <a:avLst/>
          </a:prstGeom>
          <a:noFill/>
          <a:ln w="9525">
            <a:noFill/>
            <a:miter lim="800000"/>
            <a:headEnd/>
            <a:tailEnd/>
          </a:ln>
        </p:spPr>
      </p:pic>
      <p:cxnSp>
        <p:nvCxnSpPr>
          <p:cNvPr id="14" name="Straight Connector 13"/>
          <p:cNvCxnSpPr/>
          <p:nvPr/>
        </p:nvCxnSpPr>
        <p:spPr>
          <a:xfrm>
            <a:off x="1643743" y="3189514"/>
            <a:ext cx="59871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8" idx="3"/>
            <a:endCxn id="9" idx="1"/>
          </p:cNvCxnSpPr>
          <p:nvPr/>
        </p:nvCxnSpPr>
        <p:spPr>
          <a:xfrm>
            <a:off x="2602653" y="3688217"/>
            <a:ext cx="414784" cy="10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9" idx="0"/>
            <a:endCxn id="11" idx="2"/>
          </p:cNvCxnSpPr>
          <p:nvPr/>
        </p:nvCxnSpPr>
        <p:spPr>
          <a:xfrm flipH="1" flipV="1">
            <a:off x="2995103" y="2721429"/>
            <a:ext cx="239485" cy="801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8" idx="0"/>
            <a:endCxn id="11" idx="2"/>
          </p:cNvCxnSpPr>
          <p:nvPr/>
        </p:nvCxnSpPr>
        <p:spPr>
          <a:xfrm flipV="1">
            <a:off x="2385503" y="2721429"/>
            <a:ext cx="609600" cy="79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0" idx="3"/>
            <a:endCxn id="11" idx="1"/>
          </p:cNvCxnSpPr>
          <p:nvPr/>
        </p:nvCxnSpPr>
        <p:spPr>
          <a:xfrm flipV="1">
            <a:off x="1742682" y="2545217"/>
            <a:ext cx="1035270" cy="511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11" idx="1"/>
          </p:cNvCxnSpPr>
          <p:nvPr/>
        </p:nvCxnSpPr>
        <p:spPr>
          <a:xfrm>
            <a:off x="2275114" y="2286000"/>
            <a:ext cx="502838" cy="259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2"/>
          </p:cNvCxnSpPr>
          <p:nvPr/>
        </p:nvCxnSpPr>
        <p:spPr>
          <a:xfrm flipH="1">
            <a:off x="1632857" y="2318657"/>
            <a:ext cx="524046" cy="6313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9" idx="3"/>
          </p:cNvCxnSpPr>
          <p:nvPr/>
        </p:nvCxnSpPr>
        <p:spPr>
          <a:xfrm flipH="1">
            <a:off x="3451738" y="3287486"/>
            <a:ext cx="325605" cy="4116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2" idx="0"/>
            <a:endCxn id="11" idx="3"/>
          </p:cNvCxnSpPr>
          <p:nvPr/>
        </p:nvCxnSpPr>
        <p:spPr>
          <a:xfrm flipH="1" flipV="1">
            <a:off x="3212253" y="2545217"/>
            <a:ext cx="675478" cy="455158"/>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24" descr="switch-sm-2"/>
          <p:cNvPicPr>
            <a:picLocks noChangeAspect="1" noChangeArrowheads="1"/>
          </p:cNvPicPr>
          <p:nvPr/>
        </p:nvPicPr>
        <p:blipFill>
          <a:blip r:embed="rId2" cstate="print"/>
          <a:srcRect/>
          <a:stretch>
            <a:fillRect/>
          </a:stretch>
        </p:blipFill>
        <p:spPr bwMode="auto">
          <a:xfrm>
            <a:off x="3050110" y="5710929"/>
            <a:ext cx="434301" cy="352425"/>
          </a:xfrm>
          <a:prstGeom prst="rect">
            <a:avLst/>
          </a:prstGeom>
          <a:noFill/>
          <a:ln w="9525">
            <a:noFill/>
            <a:miter lim="800000"/>
            <a:headEnd/>
            <a:tailEnd/>
          </a:ln>
        </p:spPr>
      </p:pic>
      <p:cxnSp>
        <p:nvCxnSpPr>
          <p:cNvPr id="24" name="Straight Connector 23"/>
          <p:cNvCxnSpPr>
            <a:endCxn id="8" idx="2"/>
          </p:cNvCxnSpPr>
          <p:nvPr/>
        </p:nvCxnSpPr>
        <p:spPr>
          <a:xfrm flipH="1" flipV="1">
            <a:off x="2385503" y="3864429"/>
            <a:ext cx="292382" cy="1175656"/>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9" idx="2"/>
          </p:cNvCxnSpPr>
          <p:nvPr/>
        </p:nvCxnSpPr>
        <p:spPr>
          <a:xfrm flipV="1">
            <a:off x="2775857" y="3875314"/>
            <a:ext cx="458731" cy="1143000"/>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004457" y="2035629"/>
            <a:ext cx="102624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TRILL Campus</a:t>
            </a:r>
          </a:p>
        </p:txBody>
      </p:sp>
      <p:sp>
        <p:nvSpPr>
          <p:cNvPr id="27" name="TextBox 26"/>
          <p:cNvSpPr txBox="1"/>
          <p:nvPr/>
        </p:nvSpPr>
        <p:spPr>
          <a:xfrm>
            <a:off x="3516099" y="5519069"/>
            <a:ext cx="74892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L2 Switch</a:t>
            </a:r>
          </a:p>
        </p:txBody>
      </p:sp>
      <p:sp>
        <p:nvSpPr>
          <p:cNvPr id="28" name="TextBox 27"/>
          <p:cNvSpPr txBox="1"/>
          <p:nvPr/>
        </p:nvSpPr>
        <p:spPr>
          <a:xfrm>
            <a:off x="3418114" y="3657601"/>
            <a:ext cx="447558"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RB1 </a:t>
            </a:r>
          </a:p>
        </p:txBody>
      </p:sp>
      <p:sp>
        <p:nvSpPr>
          <p:cNvPr id="29" name="TextBox 28"/>
          <p:cNvSpPr txBox="1"/>
          <p:nvPr/>
        </p:nvSpPr>
        <p:spPr>
          <a:xfrm>
            <a:off x="1752602" y="3548744"/>
            <a:ext cx="42511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RB2</a:t>
            </a:r>
          </a:p>
        </p:txBody>
      </p:sp>
      <p:sp>
        <p:nvSpPr>
          <p:cNvPr id="30" name="TextBox 29"/>
          <p:cNvSpPr txBox="1"/>
          <p:nvPr/>
        </p:nvSpPr>
        <p:spPr>
          <a:xfrm>
            <a:off x="3929745" y="3298373"/>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RB3 </a:t>
            </a:r>
          </a:p>
        </p:txBody>
      </p:sp>
      <p:sp>
        <p:nvSpPr>
          <p:cNvPr id="31" name="TextBox 30"/>
          <p:cNvSpPr txBox="1"/>
          <p:nvPr/>
        </p:nvSpPr>
        <p:spPr>
          <a:xfrm>
            <a:off x="2743202" y="2133601"/>
            <a:ext cx="46198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RB4 </a:t>
            </a:r>
          </a:p>
        </p:txBody>
      </p:sp>
      <p:sp>
        <p:nvSpPr>
          <p:cNvPr id="32" name="TextBox 31"/>
          <p:cNvSpPr txBox="1"/>
          <p:nvPr/>
        </p:nvSpPr>
        <p:spPr>
          <a:xfrm>
            <a:off x="1469574" y="2013858"/>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RB5 </a:t>
            </a:r>
          </a:p>
        </p:txBody>
      </p:sp>
      <p:sp>
        <p:nvSpPr>
          <p:cNvPr id="33" name="TextBox 32"/>
          <p:cNvSpPr txBox="1"/>
          <p:nvPr/>
        </p:nvSpPr>
        <p:spPr>
          <a:xfrm>
            <a:off x="1230088" y="2623458"/>
            <a:ext cx="45878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RB6 </a:t>
            </a:r>
          </a:p>
        </p:txBody>
      </p:sp>
      <p:sp>
        <p:nvSpPr>
          <p:cNvPr id="34" name="TextBox 33"/>
          <p:cNvSpPr txBox="1"/>
          <p:nvPr/>
        </p:nvSpPr>
        <p:spPr>
          <a:xfrm>
            <a:off x="3505217" y="5802097"/>
            <a:ext cx="44435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SW1</a:t>
            </a:r>
          </a:p>
        </p:txBody>
      </p:sp>
      <p:pic>
        <p:nvPicPr>
          <p:cNvPr id="35" name="Picture 5" descr="pc-2"/>
          <p:cNvPicPr>
            <a:picLocks noChangeAspect="1" noChangeArrowheads="1"/>
          </p:cNvPicPr>
          <p:nvPr/>
        </p:nvPicPr>
        <p:blipFill>
          <a:blip r:embed="rId3" cstate="print"/>
          <a:srcRect/>
          <a:stretch>
            <a:fillRect/>
          </a:stretch>
        </p:blipFill>
        <p:spPr bwMode="auto">
          <a:xfrm>
            <a:off x="2222777" y="5682354"/>
            <a:ext cx="455124" cy="443602"/>
          </a:xfrm>
          <a:prstGeom prst="rect">
            <a:avLst/>
          </a:prstGeom>
          <a:noFill/>
          <a:ln w="9525">
            <a:noFill/>
            <a:miter lim="800000"/>
            <a:headEnd/>
            <a:tailEnd/>
          </a:ln>
        </p:spPr>
      </p:pic>
      <p:pic>
        <p:nvPicPr>
          <p:cNvPr id="36" name="Picture 24" descr="switch-sm-2"/>
          <p:cNvPicPr>
            <a:picLocks noChangeAspect="1" noChangeArrowheads="1"/>
          </p:cNvPicPr>
          <p:nvPr/>
        </p:nvPicPr>
        <p:blipFill>
          <a:blip r:embed="rId2" cstate="print">
            <a:duotone>
              <a:prstClr val="black"/>
              <a:schemeClr val="accent6">
                <a:tint val="45000"/>
                <a:satMod val="400000"/>
              </a:schemeClr>
            </a:duotone>
          </a:blip>
          <a:srcRect/>
          <a:stretch>
            <a:fillRect/>
          </a:stretch>
        </p:blipFill>
        <p:spPr bwMode="auto">
          <a:xfrm>
            <a:off x="1872343" y="4959815"/>
            <a:ext cx="2057399" cy="352425"/>
          </a:xfrm>
          <a:prstGeom prst="rect">
            <a:avLst/>
          </a:prstGeom>
          <a:noFill/>
          <a:ln w="9525">
            <a:noFill/>
            <a:miter lim="800000"/>
            <a:headEnd/>
            <a:tailEnd/>
          </a:ln>
        </p:spPr>
      </p:pic>
      <p:cxnSp>
        <p:nvCxnSpPr>
          <p:cNvPr id="37" name="Straight Connector 36"/>
          <p:cNvCxnSpPr/>
          <p:nvPr/>
        </p:nvCxnSpPr>
        <p:spPr>
          <a:xfrm flipV="1">
            <a:off x="2394856" y="3842657"/>
            <a:ext cx="108858" cy="1926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2569028" y="3810000"/>
            <a:ext cx="566058" cy="1905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9" idx="2"/>
          </p:cNvCxnSpPr>
          <p:nvPr/>
        </p:nvCxnSpPr>
        <p:spPr>
          <a:xfrm flipV="1">
            <a:off x="3233057" y="3875314"/>
            <a:ext cx="1531" cy="1894114"/>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2503714" y="3788229"/>
            <a:ext cx="653142" cy="2002971"/>
          </a:xfrm>
          <a:prstGeom prst="line">
            <a:avLst/>
          </a:prstGeom>
        </p:spPr>
        <p:style>
          <a:lnRef idx="1">
            <a:schemeClr val="accent1"/>
          </a:lnRef>
          <a:fillRef idx="0">
            <a:schemeClr val="accent1"/>
          </a:fillRef>
          <a:effectRef idx="0">
            <a:schemeClr val="accent1"/>
          </a:effectRef>
          <a:fontRef idx="minor">
            <a:schemeClr val="tx1"/>
          </a:fontRef>
        </p:style>
      </p:cxnSp>
      <p:sp>
        <p:nvSpPr>
          <p:cNvPr id="41" name="Oval 40"/>
          <p:cNvSpPr/>
          <p:nvPr/>
        </p:nvSpPr>
        <p:spPr>
          <a:xfrm rot="439027">
            <a:off x="2307771" y="5453743"/>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2" name="TextBox 41"/>
          <p:cNvSpPr txBox="1"/>
          <p:nvPr/>
        </p:nvSpPr>
        <p:spPr>
          <a:xfrm rot="47305">
            <a:off x="2340429" y="5421087"/>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LAG</a:t>
            </a:r>
          </a:p>
        </p:txBody>
      </p:sp>
      <p:sp>
        <p:nvSpPr>
          <p:cNvPr id="43" name="Oval 42"/>
          <p:cNvSpPr/>
          <p:nvPr/>
        </p:nvSpPr>
        <p:spPr>
          <a:xfrm rot="439027">
            <a:off x="2852056" y="5508171"/>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4" name="TextBox 43"/>
          <p:cNvSpPr txBox="1"/>
          <p:nvPr/>
        </p:nvSpPr>
        <p:spPr>
          <a:xfrm rot="47305">
            <a:off x="2884714" y="5475515"/>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smtClean="0">
                <a:solidFill>
                  <a:schemeClr val="bg2"/>
                </a:solidFill>
                <a:latin typeface="+mn-lt"/>
              </a:rPr>
              <a:t>LAG</a:t>
            </a:r>
            <a:endParaRPr lang="en-US" sz="1000" dirty="0" smtClean="0">
              <a:solidFill>
                <a:schemeClr val="bg2"/>
              </a:solidFill>
              <a:latin typeface="+mn-lt"/>
            </a:endParaRPr>
          </a:p>
        </p:txBody>
      </p:sp>
      <p:sp>
        <p:nvSpPr>
          <p:cNvPr id="45" name="TextBox 44"/>
          <p:cNvSpPr txBox="1"/>
          <p:nvPr/>
        </p:nvSpPr>
        <p:spPr>
          <a:xfrm>
            <a:off x="3080657" y="4680859"/>
            <a:ext cx="41870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RBv</a:t>
            </a:r>
          </a:p>
        </p:txBody>
      </p:sp>
      <p:sp>
        <p:nvSpPr>
          <p:cNvPr id="46" name="TextBox 45"/>
          <p:cNvSpPr txBox="1"/>
          <p:nvPr/>
        </p:nvSpPr>
        <p:spPr>
          <a:xfrm>
            <a:off x="5754189" y="1085524"/>
            <a:ext cx="2705164" cy="2862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400" b="1" dirty="0" smtClean="0">
                <a:solidFill>
                  <a:schemeClr val="bg2"/>
                </a:solidFill>
                <a:latin typeface="+mn-lt"/>
              </a:rPr>
              <a:t>Handling Flooding data traffic</a:t>
            </a:r>
          </a:p>
        </p:txBody>
      </p:sp>
      <p:sp>
        <p:nvSpPr>
          <p:cNvPr id="55" name="TextBox 54"/>
          <p:cNvSpPr txBox="1"/>
          <p:nvPr/>
        </p:nvSpPr>
        <p:spPr>
          <a:xfrm>
            <a:off x="1850589" y="5823869"/>
            <a:ext cx="34817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H1</a:t>
            </a:r>
          </a:p>
        </p:txBody>
      </p:sp>
      <p:sp>
        <p:nvSpPr>
          <p:cNvPr id="56" name="TextBox 55"/>
          <p:cNvSpPr txBox="1"/>
          <p:nvPr/>
        </p:nvSpPr>
        <p:spPr>
          <a:xfrm>
            <a:off x="5522976" y="1365504"/>
            <a:ext cx="3683316" cy="1281376"/>
          </a:xfrm>
          <a:prstGeom prst="rect">
            <a:avLst/>
          </a:prstGeom>
          <a:noFill/>
        </p:spPr>
        <p:txBody>
          <a:bodyPr wrap="none" rtlCol="0">
            <a:spAutoFit/>
          </a:bodyPr>
          <a:lstStyle/>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In every tree of the network, either </a:t>
            </a:r>
            <a:br>
              <a:rPr lang="en-US" sz="1400" dirty="0" smtClean="0">
                <a:solidFill>
                  <a:schemeClr val="bg2"/>
                </a:solidFill>
                <a:latin typeface="+mn-lt"/>
              </a:rPr>
            </a:br>
            <a:r>
              <a:rPr lang="en-US" sz="1400" dirty="0" smtClean="0">
                <a:solidFill>
                  <a:schemeClr val="bg2"/>
                </a:solidFill>
                <a:latin typeface="+mn-lt"/>
              </a:rPr>
              <a:t>RB2 – RBv will be active or RB1-RBv</a:t>
            </a:r>
            <a:br>
              <a:rPr lang="en-US" sz="1400" dirty="0" smtClean="0">
                <a:solidFill>
                  <a:schemeClr val="bg2"/>
                </a:solidFill>
                <a:latin typeface="+mn-lt"/>
              </a:rPr>
            </a:br>
            <a:r>
              <a:rPr lang="en-US" sz="1400" dirty="0" smtClean="0">
                <a:solidFill>
                  <a:schemeClr val="bg2"/>
                </a:solidFill>
                <a:latin typeface="+mn-lt"/>
              </a:rPr>
              <a:t>will be </a:t>
            </a:r>
            <a:r>
              <a:rPr lang="en-US" sz="1400" dirty="0" smtClean="0">
                <a:solidFill>
                  <a:schemeClr val="bg2"/>
                </a:solidFill>
                <a:latin typeface="+mn-lt"/>
              </a:rPr>
              <a:t>active </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One optio</a:t>
            </a:r>
            <a:r>
              <a:rPr lang="en-US" sz="1400" dirty="0" smtClean="0">
                <a:solidFill>
                  <a:schemeClr val="bg2"/>
                </a:solidFill>
                <a:latin typeface="+mn-lt"/>
              </a:rPr>
              <a:t>n is to insist on trees with RB1</a:t>
            </a:r>
            <a:br>
              <a:rPr lang="en-US" sz="1400" dirty="0" smtClean="0">
                <a:solidFill>
                  <a:schemeClr val="bg2"/>
                </a:solidFill>
                <a:latin typeface="+mn-lt"/>
              </a:rPr>
            </a:br>
            <a:r>
              <a:rPr lang="en-US" sz="1400" dirty="0" smtClean="0">
                <a:solidFill>
                  <a:schemeClr val="bg2"/>
                </a:solidFill>
                <a:latin typeface="+mn-lt"/>
              </a:rPr>
              <a:t>and RB2 as root, but will not scale for </a:t>
            </a:r>
            <a:br>
              <a:rPr lang="en-US" sz="1400" dirty="0" smtClean="0">
                <a:solidFill>
                  <a:schemeClr val="bg2"/>
                </a:solidFill>
                <a:latin typeface="+mn-lt"/>
              </a:rPr>
            </a:br>
            <a:r>
              <a:rPr lang="en-US" sz="1400" dirty="0" smtClean="0">
                <a:solidFill>
                  <a:schemeClr val="bg2"/>
                </a:solidFill>
                <a:latin typeface="+mn-lt"/>
              </a:rPr>
              <a:t>if there are lots of RBv</a:t>
            </a:r>
            <a:endParaRPr lang="en-US" sz="1400" dirty="0" smtClean="0">
              <a:solidFill>
                <a:schemeClr val="bg2"/>
              </a:solidFill>
              <a:latin typeface="+mn-lt"/>
            </a:endParaRPr>
          </a:p>
        </p:txBody>
      </p:sp>
      <p:sp>
        <p:nvSpPr>
          <p:cNvPr id="57" name="TextBox 56"/>
          <p:cNvSpPr txBox="1"/>
          <p:nvPr/>
        </p:nvSpPr>
        <p:spPr>
          <a:xfrm>
            <a:off x="5346678" y="2615184"/>
            <a:ext cx="3797322" cy="1940018"/>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400" b="1" dirty="0" smtClean="0">
                <a:solidFill>
                  <a:schemeClr val="bg2"/>
                </a:solidFill>
              </a:rPr>
              <a:t>       Handling Traffic from Network</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The ingress node would have picked</a:t>
            </a:r>
            <a:br>
              <a:rPr lang="en-US" sz="1400" dirty="0" smtClean="0">
                <a:solidFill>
                  <a:schemeClr val="bg2"/>
                </a:solidFill>
                <a:latin typeface="+mn-lt"/>
              </a:rPr>
            </a:br>
            <a:r>
              <a:rPr lang="en-US" sz="1400" dirty="0" smtClean="0">
                <a:solidFill>
                  <a:schemeClr val="bg2"/>
                </a:solidFill>
                <a:latin typeface="+mn-lt"/>
              </a:rPr>
              <a:t>a distribution tree</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In this distribution tree, either RB1 or</a:t>
            </a:r>
            <a:br>
              <a:rPr lang="en-US" sz="1400" dirty="0" smtClean="0">
                <a:solidFill>
                  <a:schemeClr val="bg2"/>
                </a:solidFill>
                <a:latin typeface="+mn-lt"/>
              </a:rPr>
            </a:br>
            <a:r>
              <a:rPr lang="en-US" sz="1400" dirty="0" smtClean="0">
                <a:solidFill>
                  <a:schemeClr val="bg2"/>
                </a:solidFill>
                <a:latin typeface="+mn-lt"/>
              </a:rPr>
              <a:t>RB2 would have link to RBv</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The other RBridge, should prune the </a:t>
            </a:r>
            <a:br>
              <a:rPr lang="en-US" sz="1400" dirty="0" smtClean="0">
                <a:solidFill>
                  <a:schemeClr val="bg2"/>
                </a:solidFill>
                <a:latin typeface="+mn-lt"/>
              </a:rPr>
            </a:br>
            <a:r>
              <a:rPr lang="en-US" sz="1400" dirty="0" smtClean="0">
                <a:solidFill>
                  <a:schemeClr val="bg2"/>
                </a:solidFill>
                <a:latin typeface="+mn-lt"/>
              </a:rPr>
              <a:t>ports of RBv from this distribution tree</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Hence RBv ports will get this from </a:t>
            </a:r>
            <a:br>
              <a:rPr lang="en-US" sz="1400" dirty="0" smtClean="0">
                <a:solidFill>
                  <a:schemeClr val="bg2"/>
                </a:solidFill>
                <a:latin typeface="+mn-lt"/>
              </a:rPr>
            </a:br>
            <a:r>
              <a:rPr lang="en-US" sz="1400" dirty="0" smtClean="0">
                <a:solidFill>
                  <a:schemeClr val="bg2"/>
                </a:solidFill>
                <a:latin typeface="+mn-lt"/>
              </a:rPr>
              <a:t>packet only once either from RB1 or RB2 </a:t>
            </a:r>
          </a:p>
        </p:txBody>
      </p:sp>
      <p:sp>
        <p:nvSpPr>
          <p:cNvPr id="58" name="TextBox 57"/>
          <p:cNvSpPr txBox="1"/>
          <p:nvPr/>
        </p:nvSpPr>
        <p:spPr>
          <a:xfrm>
            <a:off x="5346678" y="4511040"/>
            <a:ext cx="3941977" cy="1720471"/>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400" b="1" dirty="0" smtClean="0">
                <a:solidFill>
                  <a:schemeClr val="bg2"/>
                </a:solidFill>
              </a:rPr>
              <a:t>       Handling Traffic from SW1 to network</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The packet can reach either RB1 or RB2</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If there is a tree with this RB – RBv as active</a:t>
            </a:r>
            <a:br>
              <a:rPr lang="en-US" sz="1400" dirty="0" smtClean="0">
                <a:solidFill>
                  <a:schemeClr val="bg2"/>
                </a:solidFill>
                <a:latin typeface="+mn-lt"/>
              </a:rPr>
            </a:br>
            <a:r>
              <a:rPr lang="en-US" sz="1400" dirty="0" smtClean="0">
                <a:solidFill>
                  <a:schemeClr val="bg2"/>
                </a:solidFill>
                <a:latin typeface="+mn-lt"/>
              </a:rPr>
              <a:t>link, use that as the distribution tree for </a:t>
            </a:r>
            <a:br>
              <a:rPr lang="en-US" sz="1400" dirty="0" smtClean="0">
                <a:solidFill>
                  <a:schemeClr val="bg2"/>
                </a:solidFill>
                <a:latin typeface="+mn-lt"/>
              </a:rPr>
            </a:br>
            <a:r>
              <a:rPr lang="en-US" sz="1400" dirty="0" smtClean="0">
                <a:solidFill>
                  <a:schemeClr val="bg2"/>
                </a:solidFill>
                <a:latin typeface="+mn-lt"/>
              </a:rPr>
              <a:t>these ports</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If there is no such tree, then tunnel the </a:t>
            </a:r>
            <a:br>
              <a:rPr lang="en-US" sz="1400" dirty="0" smtClean="0">
                <a:solidFill>
                  <a:schemeClr val="bg2"/>
                </a:solidFill>
                <a:latin typeface="+mn-lt"/>
              </a:rPr>
            </a:br>
            <a:r>
              <a:rPr lang="en-US" sz="1400" dirty="0" smtClean="0">
                <a:solidFill>
                  <a:schemeClr val="bg2"/>
                </a:solidFill>
                <a:latin typeface="+mn-lt"/>
              </a:rPr>
              <a:t>packet to  the other RB and have that </a:t>
            </a:r>
            <a:br>
              <a:rPr lang="en-US" sz="1400" dirty="0" smtClean="0">
                <a:solidFill>
                  <a:schemeClr val="bg2"/>
                </a:solidFill>
                <a:latin typeface="+mn-lt"/>
              </a:rPr>
            </a:br>
            <a:r>
              <a:rPr lang="en-US" sz="1400" dirty="0" smtClean="0">
                <a:solidFill>
                  <a:schemeClr val="bg2"/>
                </a:solidFill>
                <a:latin typeface="+mn-lt"/>
              </a:rPr>
              <a:t>forward the packet to the network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par>
                                <p:cTn id="23" presetID="2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ntr" presetSubtype="4"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500"/>
                                        <p:tgtEl>
                                          <p:spTgt spid="15"/>
                                        </p:tgtEl>
                                      </p:cBhvr>
                                    </p:animEffect>
                                  </p:childTnLst>
                                </p:cTn>
                              </p:par>
                              <p:par>
                                <p:cTn id="32" presetID="22" presetClass="entr" presetSubtype="4"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par>
                                <p:cTn id="35" presetID="22" presetClass="entr" presetSubtype="4"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par>
                                <p:cTn id="38" presetID="22" presetClass="entr" presetSubtype="4"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par>
                                <p:cTn id="41" presetID="22" presetClass="entr" presetSubtype="4"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par>
                                <p:cTn id="44" presetID="22" presetClass="entr" presetSubtype="4"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500"/>
                                        <p:tgtEl>
                                          <p:spTgt spid="20"/>
                                        </p:tgtEl>
                                      </p:cBhvr>
                                    </p:animEffect>
                                  </p:childTnLst>
                                </p:cTn>
                              </p:par>
                              <p:par>
                                <p:cTn id="47" presetID="22" presetClass="entr" presetSubtype="4"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down)">
                                      <p:cBhvr>
                                        <p:cTn id="49" dur="500"/>
                                        <p:tgtEl>
                                          <p:spTgt spid="21"/>
                                        </p:tgtEl>
                                      </p:cBhvr>
                                    </p:animEffect>
                                  </p:childTnLst>
                                </p:cTn>
                              </p:par>
                              <p:par>
                                <p:cTn id="50" presetID="22" presetClass="entr" presetSubtype="4"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down)">
                                      <p:cBhvr>
                                        <p:cTn id="52" dur="500"/>
                                        <p:tgtEl>
                                          <p:spTgt spid="22"/>
                                        </p:tgtEl>
                                      </p:cBhvr>
                                    </p:animEffect>
                                  </p:childTnLst>
                                </p:cTn>
                              </p:par>
                              <p:par>
                                <p:cTn id="53" presetID="22" presetClass="entr" presetSubtype="4"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down)">
                                      <p:cBhvr>
                                        <p:cTn id="55" dur="500"/>
                                        <p:tgtEl>
                                          <p:spTgt spid="23"/>
                                        </p:tgtEl>
                                      </p:cBhvr>
                                    </p:animEffect>
                                  </p:childTnLst>
                                </p:cTn>
                              </p:par>
                              <p:par>
                                <p:cTn id="56" presetID="22" presetClass="entr" presetSubtype="4"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down)">
                                      <p:cBhvr>
                                        <p:cTn id="58" dur="500"/>
                                        <p:tgtEl>
                                          <p:spTgt spid="24"/>
                                        </p:tgtEl>
                                      </p:cBhvr>
                                    </p:animEffect>
                                  </p:childTnLst>
                                </p:cTn>
                              </p:par>
                              <p:par>
                                <p:cTn id="59" presetID="22" presetClass="entr" presetSubtype="4" fill="hold"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down)">
                                      <p:cBhvr>
                                        <p:cTn id="61" dur="500"/>
                                        <p:tgtEl>
                                          <p:spTgt spid="2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down)">
                                      <p:cBhvr>
                                        <p:cTn id="64" dur="500"/>
                                        <p:tgtEl>
                                          <p:spTgt spid="26"/>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down)">
                                      <p:cBhvr>
                                        <p:cTn id="67" dur="500"/>
                                        <p:tgtEl>
                                          <p:spTgt spid="27"/>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down)">
                                      <p:cBhvr>
                                        <p:cTn id="70" dur="500"/>
                                        <p:tgtEl>
                                          <p:spTgt spid="28"/>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down)">
                                      <p:cBhvr>
                                        <p:cTn id="73" dur="500"/>
                                        <p:tgtEl>
                                          <p:spTgt spid="29"/>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wipe(down)">
                                      <p:cBhvr>
                                        <p:cTn id="76" dur="500"/>
                                        <p:tgtEl>
                                          <p:spTgt spid="30"/>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down)">
                                      <p:cBhvr>
                                        <p:cTn id="79" dur="500"/>
                                        <p:tgtEl>
                                          <p:spTgt spid="31"/>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down)">
                                      <p:cBhvr>
                                        <p:cTn id="82" dur="500"/>
                                        <p:tgtEl>
                                          <p:spTgt spid="32"/>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wipe(down)">
                                      <p:cBhvr>
                                        <p:cTn id="85" dur="500"/>
                                        <p:tgtEl>
                                          <p:spTgt spid="33"/>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wipe(down)">
                                      <p:cBhvr>
                                        <p:cTn id="88" dur="500"/>
                                        <p:tgtEl>
                                          <p:spTgt spid="34"/>
                                        </p:tgtEl>
                                      </p:cBhvr>
                                    </p:animEffect>
                                  </p:childTnLst>
                                </p:cTn>
                              </p:par>
                              <p:par>
                                <p:cTn id="89" presetID="22" presetClass="entr" presetSubtype="4" fill="hold" nodeType="with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wipe(down)">
                                      <p:cBhvr>
                                        <p:cTn id="91" dur="500"/>
                                        <p:tgtEl>
                                          <p:spTgt spid="35"/>
                                        </p:tgtEl>
                                      </p:cBhvr>
                                    </p:animEffect>
                                  </p:childTnLst>
                                </p:cTn>
                              </p:par>
                              <p:par>
                                <p:cTn id="92" presetID="22" presetClass="entr" presetSubtype="4" fill="hold" nodeType="withEffect">
                                  <p:stCondLst>
                                    <p:cond delay="0"/>
                                  </p:stCondLst>
                                  <p:childTnLst>
                                    <p:set>
                                      <p:cBhvr>
                                        <p:cTn id="93" dur="1" fill="hold">
                                          <p:stCondLst>
                                            <p:cond delay="0"/>
                                          </p:stCondLst>
                                        </p:cTn>
                                        <p:tgtEl>
                                          <p:spTgt spid="36"/>
                                        </p:tgtEl>
                                        <p:attrNameLst>
                                          <p:attrName>style.visibility</p:attrName>
                                        </p:attrNameLst>
                                      </p:cBhvr>
                                      <p:to>
                                        <p:strVal val="visible"/>
                                      </p:to>
                                    </p:set>
                                    <p:animEffect transition="in" filter="wipe(down)">
                                      <p:cBhvr>
                                        <p:cTn id="94" dur="500"/>
                                        <p:tgtEl>
                                          <p:spTgt spid="36"/>
                                        </p:tgtEl>
                                      </p:cBhvr>
                                    </p:animEffect>
                                  </p:childTnLst>
                                </p:cTn>
                              </p:par>
                              <p:par>
                                <p:cTn id="95" presetID="22" presetClass="entr" presetSubtype="4" fill="hold" nodeType="with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wipe(down)">
                                      <p:cBhvr>
                                        <p:cTn id="97" dur="500"/>
                                        <p:tgtEl>
                                          <p:spTgt spid="37"/>
                                        </p:tgtEl>
                                      </p:cBhvr>
                                    </p:animEffect>
                                  </p:childTnLst>
                                </p:cTn>
                              </p:par>
                              <p:par>
                                <p:cTn id="98" presetID="22" presetClass="entr" presetSubtype="4" fill="hold"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down)">
                                      <p:cBhvr>
                                        <p:cTn id="100" dur="500"/>
                                        <p:tgtEl>
                                          <p:spTgt spid="38"/>
                                        </p:tgtEl>
                                      </p:cBhvr>
                                    </p:animEffect>
                                  </p:childTnLst>
                                </p:cTn>
                              </p:par>
                              <p:par>
                                <p:cTn id="101" presetID="22" presetClass="entr" presetSubtype="4" fill="hold" nodeType="with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par>
                                <p:cTn id="104" presetID="22" presetClass="entr" presetSubtype="4" fill="hold" nodeType="with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wipe(down)">
                                      <p:cBhvr>
                                        <p:cTn id="106" dur="500"/>
                                        <p:tgtEl>
                                          <p:spTgt spid="40"/>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41"/>
                                        </p:tgtEl>
                                        <p:attrNameLst>
                                          <p:attrName>style.visibility</p:attrName>
                                        </p:attrNameLst>
                                      </p:cBhvr>
                                      <p:to>
                                        <p:strVal val="visible"/>
                                      </p:to>
                                    </p:set>
                                    <p:animEffect transition="in" filter="wipe(down)">
                                      <p:cBhvr>
                                        <p:cTn id="109" dur="500"/>
                                        <p:tgtEl>
                                          <p:spTgt spid="41"/>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wipe(down)">
                                      <p:cBhvr>
                                        <p:cTn id="112" dur="500"/>
                                        <p:tgtEl>
                                          <p:spTgt spid="42"/>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3"/>
                                        </p:tgtEl>
                                        <p:attrNameLst>
                                          <p:attrName>style.visibility</p:attrName>
                                        </p:attrNameLst>
                                      </p:cBhvr>
                                      <p:to>
                                        <p:strVal val="visible"/>
                                      </p:to>
                                    </p:set>
                                    <p:animEffect transition="in" filter="wipe(down)">
                                      <p:cBhvr>
                                        <p:cTn id="115" dur="500"/>
                                        <p:tgtEl>
                                          <p:spTgt spid="43"/>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44"/>
                                        </p:tgtEl>
                                        <p:attrNameLst>
                                          <p:attrName>style.visibility</p:attrName>
                                        </p:attrNameLst>
                                      </p:cBhvr>
                                      <p:to>
                                        <p:strVal val="visible"/>
                                      </p:to>
                                    </p:set>
                                    <p:animEffect transition="in" filter="wipe(down)">
                                      <p:cBhvr>
                                        <p:cTn id="118" dur="500"/>
                                        <p:tgtEl>
                                          <p:spTgt spid="44"/>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45"/>
                                        </p:tgtEl>
                                        <p:attrNameLst>
                                          <p:attrName>style.visibility</p:attrName>
                                        </p:attrNameLst>
                                      </p:cBhvr>
                                      <p:to>
                                        <p:strVal val="visible"/>
                                      </p:to>
                                    </p:set>
                                    <p:animEffect transition="in" filter="wipe(down)">
                                      <p:cBhvr>
                                        <p:cTn id="121" dur="500"/>
                                        <p:tgtEl>
                                          <p:spTgt spid="45"/>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46"/>
                                        </p:tgtEl>
                                        <p:attrNameLst>
                                          <p:attrName>style.visibility</p:attrName>
                                        </p:attrNameLst>
                                      </p:cBhvr>
                                      <p:to>
                                        <p:strVal val="visible"/>
                                      </p:to>
                                    </p:set>
                                    <p:animEffect transition="in" filter="wipe(down)">
                                      <p:cBhvr>
                                        <p:cTn id="124" dur="500"/>
                                        <p:tgtEl>
                                          <p:spTgt spid="46"/>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wipe(down)">
                                      <p:cBhvr>
                                        <p:cTn id="127" dur="500"/>
                                        <p:tgtEl>
                                          <p:spTgt spid="55"/>
                                        </p:tgtEl>
                                      </p:cBhvr>
                                    </p:animEffect>
                                  </p:childTnLst>
                                </p:cTn>
                              </p:par>
                              <p:par>
                                <p:cTn id="128" presetID="22" presetClass="entr" presetSubtype="4" fill="hold" grpId="0" nodeType="with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wipe(down)">
                                      <p:cBhvr>
                                        <p:cTn id="130" dur="500"/>
                                        <p:tgtEl>
                                          <p:spTgt spid="56"/>
                                        </p:tgtEl>
                                      </p:cBhvr>
                                    </p:animEffect>
                                  </p:childTnLst>
                                </p:cTn>
                              </p:par>
                              <p:par>
                                <p:cTn id="131" presetID="22" presetClass="entr" presetSubtype="4" fill="hold" grpId="0" nodeType="withEffect">
                                  <p:stCondLst>
                                    <p:cond delay="0"/>
                                  </p:stCondLst>
                                  <p:childTnLst>
                                    <p:set>
                                      <p:cBhvr>
                                        <p:cTn id="132" dur="1" fill="hold">
                                          <p:stCondLst>
                                            <p:cond delay="0"/>
                                          </p:stCondLst>
                                        </p:cTn>
                                        <p:tgtEl>
                                          <p:spTgt spid="57"/>
                                        </p:tgtEl>
                                        <p:attrNameLst>
                                          <p:attrName>style.visibility</p:attrName>
                                        </p:attrNameLst>
                                      </p:cBhvr>
                                      <p:to>
                                        <p:strVal val="visible"/>
                                      </p:to>
                                    </p:set>
                                    <p:animEffect transition="in" filter="wipe(down)">
                                      <p:cBhvr>
                                        <p:cTn id="133" dur="500"/>
                                        <p:tgtEl>
                                          <p:spTgt spid="57"/>
                                        </p:tgtEl>
                                      </p:cBhvr>
                                    </p:animEffect>
                                  </p:childTnLst>
                                </p:cTn>
                              </p:par>
                              <p:par>
                                <p:cTn id="134" presetID="22" presetClass="entr" presetSubtype="4" fill="hold" grpId="0" nodeType="withEffect">
                                  <p:stCondLst>
                                    <p:cond delay="0"/>
                                  </p:stCondLst>
                                  <p:childTnLst>
                                    <p:set>
                                      <p:cBhvr>
                                        <p:cTn id="135" dur="1" fill="hold">
                                          <p:stCondLst>
                                            <p:cond delay="0"/>
                                          </p:stCondLst>
                                        </p:cTn>
                                        <p:tgtEl>
                                          <p:spTgt spid="58"/>
                                        </p:tgtEl>
                                        <p:attrNameLst>
                                          <p:attrName>style.visibility</p:attrName>
                                        </p:attrNameLst>
                                      </p:cBhvr>
                                      <p:to>
                                        <p:strVal val="visible"/>
                                      </p:to>
                                    </p:set>
                                    <p:animEffect transition="in" filter="wipe(down)">
                                      <p:cBhvr>
                                        <p:cTn id="13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6" grpId="0"/>
      <p:bldP spid="27" grpId="0"/>
      <p:bldP spid="28" grpId="0"/>
      <p:bldP spid="29" grpId="0"/>
      <p:bldP spid="30" grpId="0"/>
      <p:bldP spid="31" grpId="0"/>
      <p:bldP spid="32" grpId="0"/>
      <p:bldP spid="33" grpId="0"/>
      <p:bldP spid="34" grpId="0"/>
      <p:bldP spid="41" grpId="0" animBg="1"/>
      <p:bldP spid="42" grpId="0"/>
      <p:bldP spid="43" grpId="0" animBg="1"/>
      <p:bldP spid="44" grpId="0"/>
      <p:bldP spid="45" grpId="0"/>
      <p:bldP spid="46" grpId="0"/>
      <p:bldP spid="55" grpId="0"/>
      <p:bldP spid="56" grpId="0"/>
      <p:bldP spid="57" grpId="0"/>
      <p:bldP spid="5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of Multihoming in TRILL – Virtual RBridge, Other options for multicast data</a:t>
            </a:r>
            <a:endParaRPr lang="en-US" dirty="0"/>
          </a:p>
        </p:txBody>
      </p:sp>
      <p:sp>
        <p:nvSpPr>
          <p:cNvPr id="4" name="Footer Placeholder 3"/>
          <p:cNvSpPr>
            <a:spLocks noGrp="1"/>
          </p:cNvSpPr>
          <p:nvPr>
            <p:ph type="ftr" sz="quarter" idx="3"/>
          </p:nvPr>
        </p:nvSpPr>
        <p:spPr/>
        <p:txBody>
          <a:bodyPr/>
          <a:lstStyle/>
          <a:p>
            <a:r>
              <a:rPr lang="en-US" smtClean="0"/>
              <a:t>IETF 82</a:t>
            </a:r>
            <a:endParaRPr lang="en-US" dirty="0" smtClean="0"/>
          </a:p>
        </p:txBody>
      </p:sp>
      <p:sp>
        <p:nvSpPr>
          <p:cNvPr id="5" name="Slide Number Placeholder 4"/>
          <p:cNvSpPr>
            <a:spLocks noGrp="1"/>
          </p:cNvSpPr>
          <p:nvPr>
            <p:ph type="sldNum" sz="quarter" idx="4"/>
          </p:nvPr>
        </p:nvSpPr>
        <p:spPr/>
        <p:txBody>
          <a:bodyPr/>
          <a:lstStyle/>
          <a:p>
            <a:fld id="{DBD5246C-868F-410A-AE52-FE248EDADC46}" type="slidenum">
              <a:rPr lang="en-US" smtClean="0"/>
              <a:pPr/>
              <a:t>14</a:t>
            </a:fld>
            <a:endParaRPr lang="en-US" dirty="0"/>
          </a:p>
        </p:txBody>
      </p:sp>
      <p:sp>
        <p:nvSpPr>
          <p:cNvPr id="6" name="Date Placeholder 5"/>
          <p:cNvSpPr>
            <a:spLocks noGrp="1"/>
          </p:cNvSpPr>
          <p:nvPr>
            <p:ph type="dt" sz="half" idx="2"/>
          </p:nvPr>
        </p:nvSpPr>
        <p:spPr/>
        <p:txBody>
          <a:bodyPr/>
          <a:lstStyle/>
          <a:p>
            <a:fld id="{DA5ED237-BA49-494A-B3B3-DDC72CDA5986}" type="datetime1">
              <a:rPr lang="en-US" smtClean="0"/>
              <a:pPr/>
              <a:t>11/14/2011</a:t>
            </a:fld>
            <a:endParaRPr lang="en-US" dirty="0"/>
          </a:p>
        </p:txBody>
      </p:sp>
      <p:sp>
        <p:nvSpPr>
          <p:cNvPr id="7" name="6-Point Star 6"/>
          <p:cNvSpPr/>
          <p:nvPr/>
        </p:nvSpPr>
        <p:spPr>
          <a:xfrm>
            <a:off x="500742" y="1012371"/>
            <a:ext cx="4386943" cy="3788228"/>
          </a:xfrm>
          <a:prstGeom prst="star6">
            <a:avLst/>
          </a:prstGeom>
          <a:solidFill>
            <a:schemeClr val="tx2"/>
          </a:solidFill>
          <a:ln>
            <a:solidFill>
              <a:schemeClr val="bg2"/>
            </a:solidFill>
          </a:ln>
          <a:effectLst/>
        </p:spPr>
        <p:txBody>
          <a:bodyPr wrap="square" rtlCol="0" anchor="t">
            <a:normAutofit/>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pic>
        <p:nvPicPr>
          <p:cNvPr id="8" name="Picture 24" descr="switch-sm-2"/>
          <p:cNvPicPr>
            <a:picLocks noChangeAspect="1" noChangeArrowheads="1"/>
          </p:cNvPicPr>
          <p:nvPr/>
        </p:nvPicPr>
        <p:blipFill>
          <a:blip r:embed="rId2" cstate="print"/>
          <a:srcRect/>
          <a:stretch>
            <a:fillRect/>
          </a:stretch>
        </p:blipFill>
        <p:spPr bwMode="auto">
          <a:xfrm>
            <a:off x="2168352" y="3512004"/>
            <a:ext cx="434301" cy="352425"/>
          </a:xfrm>
          <a:prstGeom prst="rect">
            <a:avLst/>
          </a:prstGeom>
          <a:noFill/>
          <a:ln w="9525">
            <a:noFill/>
            <a:miter lim="800000"/>
            <a:headEnd/>
            <a:tailEnd/>
          </a:ln>
        </p:spPr>
      </p:pic>
      <p:pic>
        <p:nvPicPr>
          <p:cNvPr id="9" name="Picture 24" descr="switch-sm-2"/>
          <p:cNvPicPr>
            <a:picLocks noChangeAspect="1" noChangeArrowheads="1"/>
          </p:cNvPicPr>
          <p:nvPr/>
        </p:nvPicPr>
        <p:blipFill>
          <a:blip r:embed="rId2" cstate="print"/>
          <a:srcRect/>
          <a:stretch>
            <a:fillRect/>
          </a:stretch>
        </p:blipFill>
        <p:spPr bwMode="auto">
          <a:xfrm>
            <a:off x="3017437" y="3522889"/>
            <a:ext cx="434301" cy="352425"/>
          </a:xfrm>
          <a:prstGeom prst="rect">
            <a:avLst/>
          </a:prstGeom>
          <a:noFill/>
          <a:ln w="9525">
            <a:noFill/>
            <a:miter lim="800000"/>
            <a:headEnd/>
            <a:tailEnd/>
          </a:ln>
        </p:spPr>
      </p:pic>
      <p:pic>
        <p:nvPicPr>
          <p:cNvPr id="10" name="Picture 24" descr="switch-sm-2"/>
          <p:cNvPicPr>
            <a:picLocks noChangeAspect="1" noChangeArrowheads="1"/>
          </p:cNvPicPr>
          <p:nvPr/>
        </p:nvPicPr>
        <p:blipFill>
          <a:blip r:embed="rId2" cstate="print"/>
          <a:srcRect/>
          <a:stretch>
            <a:fillRect/>
          </a:stretch>
        </p:blipFill>
        <p:spPr bwMode="auto">
          <a:xfrm>
            <a:off x="1308381" y="2880633"/>
            <a:ext cx="434301" cy="352425"/>
          </a:xfrm>
          <a:prstGeom prst="rect">
            <a:avLst/>
          </a:prstGeom>
          <a:noFill/>
          <a:ln w="9525">
            <a:noFill/>
            <a:miter lim="800000"/>
            <a:headEnd/>
            <a:tailEnd/>
          </a:ln>
        </p:spPr>
      </p:pic>
      <p:pic>
        <p:nvPicPr>
          <p:cNvPr id="11" name="Picture 24" descr="switch-sm-2"/>
          <p:cNvPicPr>
            <a:picLocks noChangeAspect="1" noChangeArrowheads="1"/>
          </p:cNvPicPr>
          <p:nvPr/>
        </p:nvPicPr>
        <p:blipFill>
          <a:blip r:embed="rId2" cstate="print"/>
          <a:srcRect/>
          <a:stretch>
            <a:fillRect/>
          </a:stretch>
        </p:blipFill>
        <p:spPr bwMode="auto">
          <a:xfrm>
            <a:off x="2777952" y="2369004"/>
            <a:ext cx="434301" cy="352425"/>
          </a:xfrm>
          <a:prstGeom prst="rect">
            <a:avLst/>
          </a:prstGeom>
          <a:noFill/>
          <a:ln w="9525">
            <a:noFill/>
            <a:miter lim="800000"/>
            <a:headEnd/>
            <a:tailEnd/>
          </a:ln>
        </p:spPr>
      </p:pic>
      <p:pic>
        <p:nvPicPr>
          <p:cNvPr id="12" name="Picture 24" descr="switch-sm-2"/>
          <p:cNvPicPr>
            <a:picLocks noChangeAspect="1" noChangeArrowheads="1"/>
          </p:cNvPicPr>
          <p:nvPr/>
        </p:nvPicPr>
        <p:blipFill>
          <a:blip r:embed="rId2" cstate="print"/>
          <a:srcRect/>
          <a:stretch>
            <a:fillRect/>
          </a:stretch>
        </p:blipFill>
        <p:spPr bwMode="auto">
          <a:xfrm>
            <a:off x="3670580" y="3000375"/>
            <a:ext cx="434301" cy="352425"/>
          </a:xfrm>
          <a:prstGeom prst="rect">
            <a:avLst/>
          </a:prstGeom>
          <a:noFill/>
          <a:ln w="9525">
            <a:noFill/>
            <a:miter lim="800000"/>
            <a:headEnd/>
            <a:tailEnd/>
          </a:ln>
        </p:spPr>
      </p:pic>
      <p:pic>
        <p:nvPicPr>
          <p:cNvPr id="13" name="Picture 24" descr="switch-sm-2"/>
          <p:cNvPicPr>
            <a:picLocks noChangeAspect="1" noChangeArrowheads="1"/>
          </p:cNvPicPr>
          <p:nvPr/>
        </p:nvPicPr>
        <p:blipFill>
          <a:blip r:embed="rId2" cstate="print"/>
          <a:srcRect/>
          <a:stretch>
            <a:fillRect/>
          </a:stretch>
        </p:blipFill>
        <p:spPr bwMode="auto">
          <a:xfrm>
            <a:off x="1939752" y="1966232"/>
            <a:ext cx="434301" cy="352425"/>
          </a:xfrm>
          <a:prstGeom prst="rect">
            <a:avLst/>
          </a:prstGeom>
          <a:noFill/>
          <a:ln w="9525">
            <a:noFill/>
            <a:miter lim="800000"/>
            <a:headEnd/>
            <a:tailEnd/>
          </a:ln>
        </p:spPr>
      </p:pic>
      <p:cxnSp>
        <p:nvCxnSpPr>
          <p:cNvPr id="14" name="Straight Connector 13"/>
          <p:cNvCxnSpPr/>
          <p:nvPr/>
        </p:nvCxnSpPr>
        <p:spPr>
          <a:xfrm>
            <a:off x="1643743" y="3189514"/>
            <a:ext cx="59871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8" idx="3"/>
            <a:endCxn id="9" idx="1"/>
          </p:cNvCxnSpPr>
          <p:nvPr/>
        </p:nvCxnSpPr>
        <p:spPr>
          <a:xfrm>
            <a:off x="2602653" y="3688217"/>
            <a:ext cx="414784" cy="10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9" idx="0"/>
            <a:endCxn id="11" idx="2"/>
          </p:cNvCxnSpPr>
          <p:nvPr/>
        </p:nvCxnSpPr>
        <p:spPr>
          <a:xfrm flipH="1" flipV="1">
            <a:off x="2995103" y="2721429"/>
            <a:ext cx="239485" cy="801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8" idx="0"/>
            <a:endCxn id="11" idx="2"/>
          </p:cNvCxnSpPr>
          <p:nvPr/>
        </p:nvCxnSpPr>
        <p:spPr>
          <a:xfrm flipV="1">
            <a:off x="2385503" y="2721429"/>
            <a:ext cx="609600" cy="79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0" idx="3"/>
            <a:endCxn id="11" idx="1"/>
          </p:cNvCxnSpPr>
          <p:nvPr/>
        </p:nvCxnSpPr>
        <p:spPr>
          <a:xfrm flipV="1">
            <a:off x="1742682" y="2545217"/>
            <a:ext cx="1035270" cy="511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11" idx="1"/>
          </p:cNvCxnSpPr>
          <p:nvPr/>
        </p:nvCxnSpPr>
        <p:spPr>
          <a:xfrm>
            <a:off x="2275114" y="2286000"/>
            <a:ext cx="502838" cy="259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2"/>
          </p:cNvCxnSpPr>
          <p:nvPr/>
        </p:nvCxnSpPr>
        <p:spPr>
          <a:xfrm flipH="1">
            <a:off x="1632857" y="2318657"/>
            <a:ext cx="524046" cy="6313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9" idx="3"/>
          </p:cNvCxnSpPr>
          <p:nvPr/>
        </p:nvCxnSpPr>
        <p:spPr>
          <a:xfrm flipH="1">
            <a:off x="3451738" y="3287486"/>
            <a:ext cx="325605" cy="4116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2" idx="0"/>
            <a:endCxn id="11" idx="3"/>
          </p:cNvCxnSpPr>
          <p:nvPr/>
        </p:nvCxnSpPr>
        <p:spPr>
          <a:xfrm flipH="1" flipV="1">
            <a:off x="3212253" y="2545217"/>
            <a:ext cx="675478" cy="455158"/>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24" descr="switch-sm-2"/>
          <p:cNvPicPr>
            <a:picLocks noChangeAspect="1" noChangeArrowheads="1"/>
          </p:cNvPicPr>
          <p:nvPr/>
        </p:nvPicPr>
        <p:blipFill>
          <a:blip r:embed="rId2" cstate="print"/>
          <a:srcRect/>
          <a:stretch>
            <a:fillRect/>
          </a:stretch>
        </p:blipFill>
        <p:spPr bwMode="auto">
          <a:xfrm>
            <a:off x="3050110" y="5710929"/>
            <a:ext cx="434301" cy="352425"/>
          </a:xfrm>
          <a:prstGeom prst="rect">
            <a:avLst/>
          </a:prstGeom>
          <a:noFill/>
          <a:ln w="9525">
            <a:noFill/>
            <a:miter lim="800000"/>
            <a:headEnd/>
            <a:tailEnd/>
          </a:ln>
        </p:spPr>
      </p:pic>
      <p:cxnSp>
        <p:nvCxnSpPr>
          <p:cNvPr id="24" name="Straight Connector 23"/>
          <p:cNvCxnSpPr>
            <a:endCxn id="8" idx="2"/>
          </p:cNvCxnSpPr>
          <p:nvPr/>
        </p:nvCxnSpPr>
        <p:spPr>
          <a:xfrm flipH="1" flipV="1">
            <a:off x="2385503" y="3864429"/>
            <a:ext cx="292382" cy="1175656"/>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9" idx="2"/>
          </p:cNvCxnSpPr>
          <p:nvPr/>
        </p:nvCxnSpPr>
        <p:spPr>
          <a:xfrm flipV="1">
            <a:off x="2775857" y="3875314"/>
            <a:ext cx="458731" cy="1143000"/>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004457" y="2035629"/>
            <a:ext cx="102624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TRILL Campus</a:t>
            </a:r>
          </a:p>
        </p:txBody>
      </p:sp>
      <p:sp>
        <p:nvSpPr>
          <p:cNvPr id="27" name="TextBox 26"/>
          <p:cNvSpPr txBox="1"/>
          <p:nvPr/>
        </p:nvSpPr>
        <p:spPr>
          <a:xfrm>
            <a:off x="3516099" y="5519069"/>
            <a:ext cx="74892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L2 Switch</a:t>
            </a:r>
          </a:p>
        </p:txBody>
      </p:sp>
      <p:sp>
        <p:nvSpPr>
          <p:cNvPr id="28" name="TextBox 27"/>
          <p:cNvSpPr txBox="1"/>
          <p:nvPr/>
        </p:nvSpPr>
        <p:spPr>
          <a:xfrm>
            <a:off x="3418114" y="3657601"/>
            <a:ext cx="447558"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RB1 </a:t>
            </a:r>
          </a:p>
        </p:txBody>
      </p:sp>
      <p:sp>
        <p:nvSpPr>
          <p:cNvPr id="29" name="TextBox 28"/>
          <p:cNvSpPr txBox="1"/>
          <p:nvPr/>
        </p:nvSpPr>
        <p:spPr>
          <a:xfrm>
            <a:off x="1752602" y="3548744"/>
            <a:ext cx="42511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RB2</a:t>
            </a:r>
          </a:p>
        </p:txBody>
      </p:sp>
      <p:sp>
        <p:nvSpPr>
          <p:cNvPr id="30" name="TextBox 29"/>
          <p:cNvSpPr txBox="1"/>
          <p:nvPr/>
        </p:nvSpPr>
        <p:spPr>
          <a:xfrm>
            <a:off x="3929745" y="3298373"/>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RB3 </a:t>
            </a:r>
          </a:p>
        </p:txBody>
      </p:sp>
      <p:sp>
        <p:nvSpPr>
          <p:cNvPr id="31" name="TextBox 30"/>
          <p:cNvSpPr txBox="1"/>
          <p:nvPr/>
        </p:nvSpPr>
        <p:spPr>
          <a:xfrm>
            <a:off x="2743202" y="2133601"/>
            <a:ext cx="46198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RB4 </a:t>
            </a:r>
          </a:p>
        </p:txBody>
      </p:sp>
      <p:sp>
        <p:nvSpPr>
          <p:cNvPr id="32" name="TextBox 31"/>
          <p:cNvSpPr txBox="1"/>
          <p:nvPr/>
        </p:nvSpPr>
        <p:spPr>
          <a:xfrm>
            <a:off x="1469574" y="2013858"/>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RB5 </a:t>
            </a:r>
          </a:p>
        </p:txBody>
      </p:sp>
      <p:sp>
        <p:nvSpPr>
          <p:cNvPr id="33" name="TextBox 32"/>
          <p:cNvSpPr txBox="1"/>
          <p:nvPr/>
        </p:nvSpPr>
        <p:spPr>
          <a:xfrm>
            <a:off x="1230088" y="2623458"/>
            <a:ext cx="45878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RB6 </a:t>
            </a:r>
          </a:p>
        </p:txBody>
      </p:sp>
      <p:sp>
        <p:nvSpPr>
          <p:cNvPr id="34" name="TextBox 33"/>
          <p:cNvSpPr txBox="1"/>
          <p:nvPr/>
        </p:nvSpPr>
        <p:spPr>
          <a:xfrm>
            <a:off x="3505217" y="5802097"/>
            <a:ext cx="44435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SW1</a:t>
            </a:r>
          </a:p>
        </p:txBody>
      </p:sp>
      <p:pic>
        <p:nvPicPr>
          <p:cNvPr id="35" name="Picture 5" descr="pc-2"/>
          <p:cNvPicPr>
            <a:picLocks noChangeAspect="1" noChangeArrowheads="1"/>
          </p:cNvPicPr>
          <p:nvPr/>
        </p:nvPicPr>
        <p:blipFill>
          <a:blip r:embed="rId3" cstate="print"/>
          <a:srcRect/>
          <a:stretch>
            <a:fillRect/>
          </a:stretch>
        </p:blipFill>
        <p:spPr bwMode="auto">
          <a:xfrm>
            <a:off x="2222777" y="5682354"/>
            <a:ext cx="455124" cy="443602"/>
          </a:xfrm>
          <a:prstGeom prst="rect">
            <a:avLst/>
          </a:prstGeom>
          <a:noFill/>
          <a:ln w="9525">
            <a:noFill/>
            <a:miter lim="800000"/>
            <a:headEnd/>
            <a:tailEnd/>
          </a:ln>
        </p:spPr>
      </p:pic>
      <p:pic>
        <p:nvPicPr>
          <p:cNvPr id="36" name="Picture 24" descr="switch-sm-2"/>
          <p:cNvPicPr>
            <a:picLocks noChangeAspect="1" noChangeArrowheads="1"/>
          </p:cNvPicPr>
          <p:nvPr/>
        </p:nvPicPr>
        <p:blipFill>
          <a:blip r:embed="rId2" cstate="print">
            <a:duotone>
              <a:prstClr val="black"/>
              <a:schemeClr val="accent6">
                <a:tint val="45000"/>
                <a:satMod val="400000"/>
              </a:schemeClr>
            </a:duotone>
          </a:blip>
          <a:srcRect/>
          <a:stretch>
            <a:fillRect/>
          </a:stretch>
        </p:blipFill>
        <p:spPr bwMode="auto">
          <a:xfrm>
            <a:off x="1872343" y="4959815"/>
            <a:ext cx="2057399" cy="352425"/>
          </a:xfrm>
          <a:prstGeom prst="rect">
            <a:avLst/>
          </a:prstGeom>
          <a:noFill/>
          <a:ln w="9525">
            <a:noFill/>
            <a:miter lim="800000"/>
            <a:headEnd/>
            <a:tailEnd/>
          </a:ln>
        </p:spPr>
      </p:pic>
      <p:cxnSp>
        <p:nvCxnSpPr>
          <p:cNvPr id="37" name="Straight Connector 36"/>
          <p:cNvCxnSpPr/>
          <p:nvPr/>
        </p:nvCxnSpPr>
        <p:spPr>
          <a:xfrm flipV="1">
            <a:off x="2394856" y="3842657"/>
            <a:ext cx="108858" cy="1926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2569028" y="3810000"/>
            <a:ext cx="566058" cy="1905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9" idx="2"/>
          </p:cNvCxnSpPr>
          <p:nvPr/>
        </p:nvCxnSpPr>
        <p:spPr>
          <a:xfrm flipV="1">
            <a:off x="3233057" y="3875314"/>
            <a:ext cx="1531" cy="1894114"/>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2503714" y="3788229"/>
            <a:ext cx="653142" cy="2002971"/>
          </a:xfrm>
          <a:prstGeom prst="line">
            <a:avLst/>
          </a:prstGeom>
        </p:spPr>
        <p:style>
          <a:lnRef idx="1">
            <a:schemeClr val="accent1"/>
          </a:lnRef>
          <a:fillRef idx="0">
            <a:schemeClr val="accent1"/>
          </a:fillRef>
          <a:effectRef idx="0">
            <a:schemeClr val="accent1"/>
          </a:effectRef>
          <a:fontRef idx="minor">
            <a:schemeClr val="tx1"/>
          </a:fontRef>
        </p:style>
      </p:cxnSp>
      <p:sp>
        <p:nvSpPr>
          <p:cNvPr id="41" name="Oval 40"/>
          <p:cNvSpPr/>
          <p:nvPr/>
        </p:nvSpPr>
        <p:spPr>
          <a:xfrm rot="439027">
            <a:off x="2307771" y="5453743"/>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2" name="TextBox 41"/>
          <p:cNvSpPr txBox="1"/>
          <p:nvPr/>
        </p:nvSpPr>
        <p:spPr>
          <a:xfrm rot="47305">
            <a:off x="2340429" y="5421087"/>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LAG</a:t>
            </a:r>
          </a:p>
        </p:txBody>
      </p:sp>
      <p:sp>
        <p:nvSpPr>
          <p:cNvPr id="43" name="Oval 42"/>
          <p:cNvSpPr/>
          <p:nvPr/>
        </p:nvSpPr>
        <p:spPr>
          <a:xfrm rot="439027">
            <a:off x="2852056" y="5508171"/>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4" name="TextBox 43"/>
          <p:cNvSpPr txBox="1"/>
          <p:nvPr/>
        </p:nvSpPr>
        <p:spPr>
          <a:xfrm rot="47305">
            <a:off x="2884714" y="5475515"/>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smtClean="0">
                <a:solidFill>
                  <a:schemeClr val="bg2"/>
                </a:solidFill>
                <a:latin typeface="+mn-lt"/>
              </a:rPr>
              <a:t>LAG</a:t>
            </a:r>
            <a:endParaRPr lang="en-US" sz="1000" dirty="0" smtClean="0">
              <a:solidFill>
                <a:schemeClr val="bg2"/>
              </a:solidFill>
              <a:latin typeface="+mn-lt"/>
            </a:endParaRPr>
          </a:p>
        </p:txBody>
      </p:sp>
      <p:sp>
        <p:nvSpPr>
          <p:cNvPr id="45" name="TextBox 44"/>
          <p:cNvSpPr txBox="1"/>
          <p:nvPr/>
        </p:nvSpPr>
        <p:spPr>
          <a:xfrm>
            <a:off x="3080657" y="4680859"/>
            <a:ext cx="41870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RBv</a:t>
            </a:r>
          </a:p>
        </p:txBody>
      </p:sp>
      <p:sp>
        <p:nvSpPr>
          <p:cNvPr id="46" name="TextBox 45"/>
          <p:cNvSpPr txBox="1"/>
          <p:nvPr/>
        </p:nvSpPr>
        <p:spPr>
          <a:xfrm>
            <a:off x="5754189" y="1207444"/>
            <a:ext cx="2705164" cy="2862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400" b="1" dirty="0" smtClean="0">
                <a:solidFill>
                  <a:schemeClr val="bg2"/>
                </a:solidFill>
                <a:latin typeface="+mn-lt"/>
              </a:rPr>
              <a:t>Handling Flooding data traffic</a:t>
            </a:r>
          </a:p>
        </p:txBody>
      </p:sp>
      <p:sp>
        <p:nvSpPr>
          <p:cNvPr id="47" name="TextBox 46"/>
          <p:cNvSpPr txBox="1"/>
          <p:nvPr/>
        </p:nvSpPr>
        <p:spPr>
          <a:xfrm>
            <a:off x="1850589" y="5823869"/>
            <a:ext cx="34817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H1</a:t>
            </a:r>
          </a:p>
        </p:txBody>
      </p:sp>
      <p:sp>
        <p:nvSpPr>
          <p:cNvPr id="48" name="TextBox 47"/>
          <p:cNvSpPr txBox="1"/>
          <p:nvPr/>
        </p:nvSpPr>
        <p:spPr>
          <a:xfrm>
            <a:off x="5522976" y="1560576"/>
            <a:ext cx="3323089" cy="674031"/>
          </a:xfrm>
          <a:prstGeom prst="rect">
            <a:avLst/>
          </a:prstGeom>
          <a:noFill/>
        </p:spPr>
        <p:txBody>
          <a:bodyPr wrap="none" rtlCol="0">
            <a:spAutoFit/>
          </a:bodyPr>
          <a:lstStyle/>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In every tree of the network, either </a:t>
            </a:r>
            <a:br>
              <a:rPr lang="en-US" sz="1400" dirty="0" smtClean="0">
                <a:solidFill>
                  <a:schemeClr val="bg2"/>
                </a:solidFill>
                <a:latin typeface="+mn-lt"/>
              </a:rPr>
            </a:br>
            <a:r>
              <a:rPr lang="en-US" sz="1400" dirty="0" smtClean="0">
                <a:solidFill>
                  <a:schemeClr val="bg2"/>
                </a:solidFill>
                <a:latin typeface="+mn-lt"/>
              </a:rPr>
              <a:t>RB2 – RBv will be active or RB1-RBv</a:t>
            </a:r>
            <a:br>
              <a:rPr lang="en-US" sz="1400" dirty="0" smtClean="0">
                <a:solidFill>
                  <a:schemeClr val="bg2"/>
                </a:solidFill>
                <a:latin typeface="+mn-lt"/>
              </a:rPr>
            </a:br>
            <a:r>
              <a:rPr lang="en-US" sz="1400" dirty="0" smtClean="0">
                <a:solidFill>
                  <a:schemeClr val="bg2"/>
                </a:solidFill>
                <a:latin typeface="+mn-lt"/>
              </a:rPr>
              <a:t>will be active</a:t>
            </a:r>
          </a:p>
        </p:txBody>
      </p:sp>
      <p:sp>
        <p:nvSpPr>
          <p:cNvPr id="49" name="TextBox 48"/>
          <p:cNvSpPr txBox="1"/>
          <p:nvPr/>
        </p:nvSpPr>
        <p:spPr>
          <a:xfrm>
            <a:off x="5346678" y="2432304"/>
            <a:ext cx="3797322" cy="1940018"/>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400" b="1" dirty="0" smtClean="0">
                <a:solidFill>
                  <a:schemeClr val="bg2"/>
                </a:solidFill>
              </a:rPr>
              <a:t>       Handling Traffic from Network</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The ingress node would have picked</a:t>
            </a:r>
            <a:br>
              <a:rPr lang="en-US" sz="1400" dirty="0" smtClean="0">
                <a:solidFill>
                  <a:schemeClr val="bg2"/>
                </a:solidFill>
                <a:latin typeface="+mn-lt"/>
              </a:rPr>
            </a:br>
            <a:r>
              <a:rPr lang="en-US" sz="1400" dirty="0" smtClean="0">
                <a:solidFill>
                  <a:schemeClr val="bg2"/>
                </a:solidFill>
                <a:latin typeface="+mn-lt"/>
              </a:rPr>
              <a:t>a distribution tree</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In this distribution tree, either RB1 or</a:t>
            </a:r>
            <a:br>
              <a:rPr lang="en-US" sz="1400" dirty="0" smtClean="0">
                <a:solidFill>
                  <a:schemeClr val="bg2"/>
                </a:solidFill>
                <a:latin typeface="+mn-lt"/>
              </a:rPr>
            </a:br>
            <a:r>
              <a:rPr lang="en-US" sz="1400" dirty="0" smtClean="0">
                <a:solidFill>
                  <a:schemeClr val="bg2"/>
                </a:solidFill>
                <a:latin typeface="+mn-lt"/>
              </a:rPr>
              <a:t>RB2 would have link to RBv</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The other RBridge, should prune the </a:t>
            </a:r>
            <a:br>
              <a:rPr lang="en-US" sz="1400" dirty="0" smtClean="0">
                <a:solidFill>
                  <a:schemeClr val="bg2"/>
                </a:solidFill>
                <a:latin typeface="+mn-lt"/>
              </a:rPr>
            </a:br>
            <a:r>
              <a:rPr lang="en-US" sz="1400" dirty="0" smtClean="0">
                <a:solidFill>
                  <a:schemeClr val="bg2"/>
                </a:solidFill>
                <a:latin typeface="+mn-lt"/>
              </a:rPr>
              <a:t>ports of RBv from this distribution tree</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Hence RBv ports will get this from </a:t>
            </a:r>
            <a:br>
              <a:rPr lang="en-US" sz="1400" dirty="0" smtClean="0">
                <a:solidFill>
                  <a:schemeClr val="bg2"/>
                </a:solidFill>
                <a:latin typeface="+mn-lt"/>
              </a:rPr>
            </a:br>
            <a:r>
              <a:rPr lang="en-US" sz="1400" dirty="0" smtClean="0">
                <a:solidFill>
                  <a:schemeClr val="bg2"/>
                </a:solidFill>
                <a:latin typeface="+mn-lt"/>
              </a:rPr>
              <a:t>packet only once either from RB1 or RB2 </a:t>
            </a:r>
          </a:p>
        </p:txBody>
      </p:sp>
      <p:sp>
        <p:nvSpPr>
          <p:cNvPr id="50" name="TextBox 49"/>
          <p:cNvSpPr txBox="1"/>
          <p:nvPr/>
        </p:nvSpPr>
        <p:spPr>
          <a:xfrm>
            <a:off x="5297910" y="4474464"/>
            <a:ext cx="3941977" cy="1720471"/>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400" b="1" dirty="0" smtClean="0">
                <a:solidFill>
                  <a:schemeClr val="bg2"/>
                </a:solidFill>
              </a:rPr>
              <a:t>       Handling Traffic from SW1 to network</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The packet can reach either RB1 or RB2</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If there is a tree with this RB – RBv as active</a:t>
            </a:r>
            <a:br>
              <a:rPr lang="en-US" sz="1400" dirty="0" smtClean="0">
                <a:solidFill>
                  <a:schemeClr val="bg2"/>
                </a:solidFill>
                <a:latin typeface="+mn-lt"/>
              </a:rPr>
            </a:br>
            <a:r>
              <a:rPr lang="en-US" sz="1400" dirty="0" smtClean="0">
                <a:solidFill>
                  <a:schemeClr val="bg2"/>
                </a:solidFill>
                <a:latin typeface="+mn-lt"/>
              </a:rPr>
              <a:t>link, use that as the distribution tree for </a:t>
            </a:r>
            <a:br>
              <a:rPr lang="en-US" sz="1400" dirty="0" smtClean="0">
                <a:solidFill>
                  <a:schemeClr val="bg2"/>
                </a:solidFill>
                <a:latin typeface="+mn-lt"/>
              </a:rPr>
            </a:br>
            <a:r>
              <a:rPr lang="en-US" sz="1400" dirty="0" smtClean="0">
                <a:solidFill>
                  <a:schemeClr val="bg2"/>
                </a:solidFill>
                <a:latin typeface="+mn-lt"/>
              </a:rPr>
              <a:t>these ports</a:t>
            </a: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Send the packet with Ingress RBridge as</a:t>
            </a:r>
            <a:br>
              <a:rPr lang="en-US" sz="1400" dirty="0" smtClean="0">
                <a:solidFill>
                  <a:schemeClr val="bg2"/>
                </a:solidFill>
                <a:latin typeface="+mn-lt"/>
              </a:rPr>
            </a:br>
            <a:r>
              <a:rPr lang="en-US" sz="1400" dirty="0" smtClean="0">
                <a:solidFill>
                  <a:schemeClr val="bg2"/>
                </a:solidFill>
                <a:latin typeface="+mn-lt"/>
              </a:rPr>
              <a:t>RBv, but need to relax the RPF check</a:t>
            </a:r>
            <a:br>
              <a:rPr lang="en-US" sz="1400" dirty="0" smtClean="0">
                <a:solidFill>
                  <a:schemeClr val="bg2"/>
                </a:solidFill>
                <a:latin typeface="+mn-lt"/>
              </a:rPr>
            </a:br>
            <a:r>
              <a:rPr lang="en-US" sz="1400" dirty="0" smtClean="0">
                <a:solidFill>
                  <a:schemeClr val="bg2"/>
                </a:solidFill>
                <a:latin typeface="+mn-lt"/>
              </a:rPr>
              <a:t>Could be costly in case of temporary loops</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par>
                                <p:cTn id="23" presetID="2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ntr" presetSubtype="4"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500"/>
                                        <p:tgtEl>
                                          <p:spTgt spid="15"/>
                                        </p:tgtEl>
                                      </p:cBhvr>
                                    </p:animEffect>
                                  </p:childTnLst>
                                </p:cTn>
                              </p:par>
                              <p:par>
                                <p:cTn id="32" presetID="22" presetClass="entr" presetSubtype="4"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par>
                                <p:cTn id="35" presetID="22" presetClass="entr" presetSubtype="4"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par>
                                <p:cTn id="38" presetID="22" presetClass="entr" presetSubtype="4"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par>
                                <p:cTn id="41" presetID="22" presetClass="entr" presetSubtype="4"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par>
                                <p:cTn id="44" presetID="22" presetClass="entr" presetSubtype="4"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500"/>
                                        <p:tgtEl>
                                          <p:spTgt spid="20"/>
                                        </p:tgtEl>
                                      </p:cBhvr>
                                    </p:animEffect>
                                  </p:childTnLst>
                                </p:cTn>
                              </p:par>
                              <p:par>
                                <p:cTn id="47" presetID="22" presetClass="entr" presetSubtype="4"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down)">
                                      <p:cBhvr>
                                        <p:cTn id="49" dur="500"/>
                                        <p:tgtEl>
                                          <p:spTgt spid="21"/>
                                        </p:tgtEl>
                                      </p:cBhvr>
                                    </p:animEffect>
                                  </p:childTnLst>
                                </p:cTn>
                              </p:par>
                              <p:par>
                                <p:cTn id="50" presetID="22" presetClass="entr" presetSubtype="4"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down)">
                                      <p:cBhvr>
                                        <p:cTn id="52" dur="500"/>
                                        <p:tgtEl>
                                          <p:spTgt spid="22"/>
                                        </p:tgtEl>
                                      </p:cBhvr>
                                    </p:animEffect>
                                  </p:childTnLst>
                                </p:cTn>
                              </p:par>
                              <p:par>
                                <p:cTn id="53" presetID="22" presetClass="entr" presetSubtype="4"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down)">
                                      <p:cBhvr>
                                        <p:cTn id="55" dur="500"/>
                                        <p:tgtEl>
                                          <p:spTgt spid="23"/>
                                        </p:tgtEl>
                                      </p:cBhvr>
                                    </p:animEffect>
                                  </p:childTnLst>
                                </p:cTn>
                              </p:par>
                              <p:par>
                                <p:cTn id="56" presetID="22" presetClass="entr" presetSubtype="4"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down)">
                                      <p:cBhvr>
                                        <p:cTn id="58" dur="500"/>
                                        <p:tgtEl>
                                          <p:spTgt spid="24"/>
                                        </p:tgtEl>
                                      </p:cBhvr>
                                    </p:animEffect>
                                  </p:childTnLst>
                                </p:cTn>
                              </p:par>
                              <p:par>
                                <p:cTn id="59" presetID="22" presetClass="entr" presetSubtype="4" fill="hold"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down)">
                                      <p:cBhvr>
                                        <p:cTn id="61" dur="500"/>
                                        <p:tgtEl>
                                          <p:spTgt spid="2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down)">
                                      <p:cBhvr>
                                        <p:cTn id="64" dur="500"/>
                                        <p:tgtEl>
                                          <p:spTgt spid="26"/>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down)">
                                      <p:cBhvr>
                                        <p:cTn id="67" dur="500"/>
                                        <p:tgtEl>
                                          <p:spTgt spid="27"/>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down)">
                                      <p:cBhvr>
                                        <p:cTn id="70" dur="500"/>
                                        <p:tgtEl>
                                          <p:spTgt spid="28"/>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down)">
                                      <p:cBhvr>
                                        <p:cTn id="73" dur="500"/>
                                        <p:tgtEl>
                                          <p:spTgt spid="29"/>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wipe(down)">
                                      <p:cBhvr>
                                        <p:cTn id="76" dur="500"/>
                                        <p:tgtEl>
                                          <p:spTgt spid="30"/>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down)">
                                      <p:cBhvr>
                                        <p:cTn id="79" dur="500"/>
                                        <p:tgtEl>
                                          <p:spTgt spid="31"/>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down)">
                                      <p:cBhvr>
                                        <p:cTn id="82" dur="500"/>
                                        <p:tgtEl>
                                          <p:spTgt spid="32"/>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wipe(down)">
                                      <p:cBhvr>
                                        <p:cTn id="85" dur="500"/>
                                        <p:tgtEl>
                                          <p:spTgt spid="33"/>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wipe(down)">
                                      <p:cBhvr>
                                        <p:cTn id="88" dur="500"/>
                                        <p:tgtEl>
                                          <p:spTgt spid="34"/>
                                        </p:tgtEl>
                                      </p:cBhvr>
                                    </p:animEffect>
                                  </p:childTnLst>
                                </p:cTn>
                              </p:par>
                              <p:par>
                                <p:cTn id="89" presetID="22" presetClass="entr" presetSubtype="4" fill="hold" nodeType="with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wipe(down)">
                                      <p:cBhvr>
                                        <p:cTn id="91" dur="500"/>
                                        <p:tgtEl>
                                          <p:spTgt spid="35"/>
                                        </p:tgtEl>
                                      </p:cBhvr>
                                    </p:animEffect>
                                  </p:childTnLst>
                                </p:cTn>
                              </p:par>
                              <p:par>
                                <p:cTn id="92" presetID="22" presetClass="entr" presetSubtype="4" fill="hold" nodeType="withEffect">
                                  <p:stCondLst>
                                    <p:cond delay="0"/>
                                  </p:stCondLst>
                                  <p:childTnLst>
                                    <p:set>
                                      <p:cBhvr>
                                        <p:cTn id="93" dur="1" fill="hold">
                                          <p:stCondLst>
                                            <p:cond delay="0"/>
                                          </p:stCondLst>
                                        </p:cTn>
                                        <p:tgtEl>
                                          <p:spTgt spid="36"/>
                                        </p:tgtEl>
                                        <p:attrNameLst>
                                          <p:attrName>style.visibility</p:attrName>
                                        </p:attrNameLst>
                                      </p:cBhvr>
                                      <p:to>
                                        <p:strVal val="visible"/>
                                      </p:to>
                                    </p:set>
                                    <p:animEffect transition="in" filter="wipe(down)">
                                      <p:cBhvr>
                                        <p:cTn id="94" dur="500"/>
                                        <p:tgtEl>
                                          <p:spTgt spid="36"/>
                                        </p:tgtEl>
                                      </p:cBhvr>
                                    </p:animEffect>
                                  </p:childTnLst>
                                </p:cTn>
                              </p:par>
                              <p:par>
                                <p:cTn id="95" presetID="22" presetClass="entr" presetSubtype="4" fill="hold" nodeType="with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wipe(down)">
                                      <p:cBhvr>
                                        <p:cTn id="97" dur="500"/>
                                        <p:tgtEl>
                                          <p:spTgt spid="37"/>
                                        </p:tgtEl>
                                      </p:cBhvr>
                                    </p:animEffect>
                                  </p:childTnLst>
                                </p:cTn>
                              </p:par>
                              <p:par>
                                <p:cTn id="98" presetID="22" presetClass="entr" presetSubtype="4" fill="hold"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down)">
                                      <p:cBhvr>
                                        <p:cTn id="100" dur="500"/>
                                        <p:tgtEl>
                                          <p:spTgt spid="38"/>
                                        </p:tgtEl>
                                      </p:cBhvr>
                                    </p:animEffect>
                                  </p:childTnLst>
                                </p:cTn>
                              </p:par>
                              <p:par>
                                <p:cTn id="101" presetID="22" presetClass="entr" presetSubtype="4" fill="hold" nodeType="with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par>
                                <p:cTn id="104" presetID="22" presetClass="entr" presetSubtype="4" fill="hold" nodeType="with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wipe(down)">
                                      <p:cBhvr>
                                        <p:cTn id="106" dur="500"/>
                                        <p:tgtEl>
                                          <p:spTgt spid="40"/>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41"/>
                                        </p:tgtEl>
                                        <p:attrNameLst>
                                          <p:attrName>style.visibility</p:attrName>
                                        </p:attrNameLst>
                                      </p:cBhvr>
                                      <p:to>
                                        <p:strVal val="visible"/>
                                      </p:to>
                                    </p:set>
                                    <p:animEffect transition="in" filter="wipe(down)">
                                      <p:cBhvr>
                                        <p:cTn id="109" dur="500"/>
                                        <p:tgtEl>
                                          <p:spTgt spid="41"/>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wipe(down)">
                                      <p:cBhvr>
                                        <p:cTn id="112" dur="500"/>
                                        <p:tgtEl>
                                          <p:spTgt spid="42"/>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3"/>
                                        </p:tgtEl>
                                        <p:attrNameLst>
                                          <p:attrName>style.visibility</p:attrName>
                                        </p:attrNameLst>
                                      </p:cBhvr>
                                      <p:to>
                                        <p:strVal val="visible"/>
                                      </p:to>
                                    </p:set>
                                    <p:animEffect transition="in" filter="wipe(down)">
                                      <p:cBhvr>
                                        <p:cTn id="115" dur="500"/>
                                        <p:tgtEl>
                                          <p:spTgt spid="43"/>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44"/>
                                        </p:tgtEl>
                                        <p:attrNameLst>
                                          <p:attrName>style.visibility</p:attrName>
                                        </p:attrNameLst>
                                      </p:cBhvr>
                                      <p:to>
                                        <p:strVal val="visible"/>
                                      </p:to>
                                    </p:set>
                                    <p:animEffect transition="in" filter="wipe(down)">
                                      <p:cBhvr>
                                        <p:cTn id="118" dur="500"/>
                                        <p:tgtEl>
                                          <p:spTgt spid="44"/>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45"/>
                                        </p:tgtEl>
                                        <p:attrNameLst>
                                          <p:attrName>style.visibility</p:attrName>
                                        </p:attrNameLst>
                                      </p:cBhvr>
                                      <p:to>
                                        <p:strVal val="visible"/>
                                      </p:to>
                                    </p:set>
                                    <p:animEffect transition="in" filter="wipe(down)">
                                      <p:cBhvr>
                                        <p:cTn id="121" dur="500"/>
                                        <p:tgtEl>
                                          <p:spTgt spid="45"/>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46"/>
                                        </p:tgtEl>
                                        <p:attrNameLst>
                                          <p:attrName>style.visibility</p:attrName>
                                        </p:attrNameLst>
                                      </p:cBhvr>
                                      <p:to>
                                        <p:strVal val="visible"/>
                                      </p:to>
                                    </p:set>
                                    <p:animEffect transition="in" filter="wipe(down)">
                                      <p:cBhvr>
                                        <p:cTn id="124" dur="500"/>
                                        <p:tgtEl>
                                          <p:spTgt spid="46"/>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47"/>
                                        </p:tgtEl>
                                        <p:attrNameLst>
                                          <p:attrName>style.visibility</p:attrName>
                                        </p:attrNameLst>
                                      </p:cBhvr>
                                      <p:to>
                                        <p:strVal val="visible"/>
                                      </p:to>
                                    </p:set>
                                    <p:animEffect transition="in" filter="wipe(down)">
                                      <p:cBhvr>
                                        <p:cTn id="127" dur="500"/>
                                        <p:tgtEl>
                                          <p:spTgt spid="47"/>
                                        </p:tgtEl>
                                      </p:cBhvr>
                                    </p:animEffect>
                                  </p:childTnLst>
                                </p:cTn>
                              </p:par>
                              <p:par>
                                <p:cTn id="128" presetID="22" presetClass="entr" presetSubtype="4" fill="hold" grpId="0" nodeType="withEffect">
                                  <p:stCondLst>
                                    <p:cond delay="0"/>
                                  </p:stCondLst>
                                  <p:childTnLst>
                                    <p:set>
                                      <p:cBhvr>
                                        <p:cTn id="129" dur="1" fill="hold">
                                          <p:stCondLst>
                                            <p:cond delay="0"/>
                                          </p:stCondLst>
                                        </p:cTn>
                                        <p:tgtEl>
                                          <p:spTgt spid="48"/>
                                        </p:tgtEl>
                                        <p:attrNameLst>
                                          <p:attrName>style.visibility</p:attrName>
                                        </p:attrNameLst>
                                      </p:cBhvr>
                                      <p:to>
                                        <p:strVal val="visible"/>
                                      </p:to>
                                    </p:set>
                                    <p:animEffect transition="in" filter="wipe(down)">
                                      <p:cBhvr>
                                        <p:cTn id="130" dur="500"/>
                                        <p:tgtEl>
                                          <p:spTgt spid="48"/>
                                        </p:tgtEl>
                                      </p:cBhvr>
                                    </p:animEffect>
                                  </p:childTnLst>
                                </p:cTn>
                              </p:par>
                              <p:par>
                                <p:cTn id="131" presetID="22" presetClass="entr" presetSubtype="4" fill="hold" grpId="0" nodeType="withEffect">
                                  <p:stCondLst>
                                    <p:cond delay="0"/>
                                  </p:stCondLst>
                                  <p:childTnLst>
                                    <p:set>
                                      <p:cBhvr>
                                        <p:cTn id="132" dur="1" fill="hold">
                                          <p:stCondLst>
                                            <p:cond delay="0"/>
                                          </p:stCondLst>
                                        </p:cTn>
                                        <p:tgtEl>
                                          <p:spTgt spid="49"/>
                                        </p:tgtEl>
                                        <p:attrNameLst>
                                          <p:attrName>style.visibility</p:attrName>
                                        </p:attrNameLst>
                                      </p:cBhvr>
                                      <p:to>
                                        <p:strVal val="visible"/>
                                      </p:to>
                                    </p:set>
                                    <p:animEffect transition="in" filter="wipe(down)">
                                      <p:cBhvr>
                                        <p:cTn id="133" dur="500"/>
                                        <p:tgtEl>
                                          <p:spTgt spid="49"/>
                                        </p:tgtEl>
                                      </p:cBhvr>
                                    </p:animEffect>
                                  </p:childTnLst>
                                </p:cTn>
                              </p:par>
                              <p:par>
                                <p:cTn id="134" presetID="22" presetClass="entr" presetSubtype="4" fill="hold" grpId="0" nodeType="with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wipe(down)">
                                      <p:cBhvr>
                                        <p:cTn id="13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6" grpId="0"/>
      <p:bldP spid="27" grpId="0"/>
      <p:bldP spid="28" grpId="0"/>
      <p:bldP spid="29" grpId="0"/>
      <p:bldP spid="30" grpId="0"/>
      <p:bldP spid="31" grpId="0"/>
      <p:bldP spid="32" grpId="0"/>
      <p:bldP spid="33" grpId="0"/>
      <p:bldP spid="34" grpId="0"/>
      <p:bldP spid="41" grpId="0" animBg="1"/>
      <p:bldP spid="42" grpId="0"/>
      <p:bldP spid="43" grpId="0" animBg="1"/>
      <p:bldP spid="44" grpId="0"/>
      <p:bldP spid="45" grpId="0"/>
      <p:bldP spid="46" grpId="0"/>
      <p:bldP spid="47" grpId="0"/>
      <p:bldP spid="48" grpId="0"/>
      <p:bldP spid="49" grpId="0"/>
      <p:bldP spid="5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of Multihoming in TRILL</a:t>
            </a:r>
            <a:endParaRPr lang="en-US" dirty="0"/>
          </a:p>
        </p:txBody>
      </p:sp>
      <p:sp>
        <p:nvSpPr>
          <p:cNvPr id="4" name="Footer Placeholder 3"/>
          <p:cNvSpPr>
            <a:spLocks noGrp="1"/>
          </p:cNvSpPr>
          <p:nvPr>
            <p:ph type="ftr" sz="quarter" idx="3"/>
          </p:nvPr>
        </p:nvSpPr>
        <p:spPr/>
        <p:txBody>
          <a:bodyPr/>
          <a:lstStyle/>
          <a:p>
            <a:r>
              <a:rPr lang="en-US" dirty="0" smtClean="0"/>
              <a:t>IETF 82</a:t>
            </a:r>
          </a:p>
        </p:txBody>
      </p:sp>
      <p:sp>
        <p:nvSpPr>
          <p:cNvPr id="5" name="Slide Number Placeholder 4"/>
          <p:cNvSpPr>
            <a:spLocks noGrp="1"/>
          </p:cNvSpPr>
          <p:nvPr>
            <p:ph type="sldNum" sz="quarter" idx="4"/>
          </p:nvPr>
        </p:nvSpPr>
        <p:spPr/>
        <p:txBody>
          <a:bodyPr/>
          <a:lstStyle/>
          <a:p>
            <a:fld id="{DBD5246C-868F-410A-AE52-FE248EDADC46}" type="slidenum">
              <a:rPr lang="en-US" smtClean="0"/>
              <a:pPr/>
              <a:t>2</a:t>
            </a:fld>
            <a:endParaRPr lang="en-US" dirty="0"/>
          </a:p>
        </p:txBody>
      </p:sp>
      <p:sp>
        <p:nvSpPr>
          <p:cNvPr id="6" name="Date Placeholder 5"/>
          <p:cNvSpPr>
            <a:spLocks noGrp="1"/>
          </p:cNvSpPr>
          <p:nvPr>
            <p:ph type="dt" sz="half" idx="2"/>
          </p:nvPr>
        </p:nvSpPr>
        <p:spPr/>
        <p:txBody>
          <a:bodyPr/>
          <a:lstStyle/>
          <a:p>
            <a:fld id="{DA5ED237-BA49-494A-B3B3-DDC72CDA5986}" type="datetime1">
              <a:rPr lang="en-US" smtClean="0"/>
              <a:pPr/>
              <a:t>11/14/2011</a:t>
            </a:fld>
            <a:endParaRPr lang="en-US" dirty="0"/>
          </a:p>
        </p:txBody>
      </p:sp>
      <p:sp>
        <p:nvSpPr>
          <p:cNvPr id="33" name="6-Point Star 32"/>
          <p:cNvSpPr/>
          <p:nvPr/>
        </p:nvSpPr>
        <p:spPr>
          <a:xfrm>
            <a:off x="511628" y="990600"/>
            <a:ext cx="4386943" cy="3788228"/>
          </a:xfrm>
          <a:prstGeom prst="star6">
            <a:avLst/>
          </a:prstGeom>
          <a:solidFill>
            <a:schemeClr val="tx2"/>
          </a:solidFill>
          <a:ln>
            <a:solidFill>
              <a:schemeClr val="bg2"/>
            </a:solidFill>
          </a:ln>
          <a:effectLst/>
        </p:spPr>
        <p:txBody>
          <a:bodyPr wrap="square" rtlCol="0" anchor="t">
            <a:normAutofit/>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pic>
        <p:nvPicPr>
          <p:cNvPr id="34" name="Picture 24" descr="switch-sm-2"/>
          <p:cNvPicPr>
            <a:picLocks noChangeAspect="1" noChangeArrowheads="1"/>
          </p:cNvPicPr>
          <p:nvPr/>
        </p:nvPicPr>
        <p:blipFill>
          <a:blip r:embed="rId2" cstate="print"/>
          <a:srcRect/>
          <a:stretch>
            <a:fillRect/>
          </a:stretch>
        </p:blipFill>
        <p:spPr bwMode="auto">
          <a:xfrm>
            <a:off x="2179238" y="3490233"/>
            <a:ext cx="434301" cy="352425"/>
          </a:xfrm>
          <a:prstGeom prst="rect">
            <a:avLst/>
          </a:prstGeom>
          <a:noFill/>
          <a:ln w="9525">
            <a:noFill/>
            <a:miter lim="800000"/>
            <a:headEnd/>
            <a:tailEnd/>
          </a:ln>
        </p:spPr>
      </p:pic>
      <p:pic>
        <p:nvPicPr>
          <p:cNvPr id="35" name="Picture 24" descr="switch-sm-2"/>
          <p:cNvPicPr>
            <a:picLocks noChangeAspect="1" noChangeArrowheads="1"/>
          </p:cNvPicPr>
          <p:nvPr/>
        </p:nvPicPr>
        <p:blipFill>
          <a:blip r:embed="rId2" cstate="print"/>
          <a:srcRect/>
          <a:stretch>
            <a:fillRect/>
          </a:stretch>
        </p:blipFill>
        <p:spPr bwMode="auto">
          <a:xfrm>
            <a:off x="3028323" y="3501118"/>
            <a:ext cx="434301" cy="352425"/>
          </a:xfrm>
          <a:prstGeom prst="rect">
            <a:avLst/>
          </a:prstGeom>
          <a:noFill/>
          <a:ln w="9525">
            <a:noFill/>
            <a:miter lim="800000"/>
            <a:headEnd/>
            <a:tailEnd/>
          </a:ln>
        </p:spPr>
      </p:pic>
      <p:pic>
        <p:nvPicPr>
          <p:cNvPr id="36" name="Picture 24" descr="switch-sm-2"/>
          <p:cNvPicPr>
            <a:picLocks noChangeAspect="1" noChangeArrowheads="1"/>
          </p:cNvPicPr>
          <p:nvPr/>
        </p:nvPicPr>
        <p:blipFill>
          <a:blip r:embed="rId2" cstate="print"/>
          <a:srcRect/>
          <a:stretch>
            <a:fillRect/>
          </a:stretch>
        </p:blipFill>
        <p:spPr bwMode="auto">
          <a:xfrm>
            <a:off x="1319267" y="2858862"/>
            <a:ext cx="434301" cy="352425"/>
          </a:xfrm>
          <a:prstGeom prst="rect">
            <a:avLst/>
          </a:prstGeom>
          <a:noFill/>
          <a:ln w="9525">
            <a:noFill/>
            <a:miter lim="800000"/>
            <a:headEnd/>
            <a:tailEnd/>
          </a:ln>
        </p:spPr>
      </p:pic>
      <p:pic>
        <p:nvPicPr>
          <p:cNvPr id="37" name="Picture 24" descr="switch-sm-2"/>
          <p:cNvPicPr>
            <a:picLocks noChangeAspect="1" noChangeArrowheads="1"/>
          </p:cNvPicPr>
          <p:nvPr/>
        </p:nvPicPr>
        <p:blipFill>
          <a:blip r:embed="rId2" cstate="print"/>
          <a:srcRect/>
          <a:stretch>
            <a:fillRect/>
          </a:stretch>
        </p:blipFill>
        <p:spPr bwMode="auto">
          <a:xfrm>
            <a:off x="2788838" y="2347233"/>
            <a:ext cx="434301" cy="352425"/>
          </a:xfrm>
          <a:prstGeom prst="rect">
            <a:avLst/>
          </a:prstGeom>
          <a:noFill/>
          <a:ln w="9525">
            <a:noFill/>
            <a:miter lim="800000"/>
            <a:headEnd/>
            <a:tailEnd/>
          </a:ln>
        </p:spPr>
      </p:pic>
      <p:pic>
        <p:nvPicPr>
          <p:cNvPr id="38" name="Picture 24" descr="switch-sm-2"/>
          <p:cNvPicPr>
            <a:picLocks noChangeAspect="1" noChangeArrowheads="1"/>
          </p:cNvPicPr>
          <p:nvPr/>
        </p:nvPicPr>
        <p:blipFill>
          <a:blip r:embed="rId2" cstate="print"/>
          <a:srcRect/>
          <a:stretch>
            <a:fillRect/>
          </a:stretch>
        </p:blipFill>
        <p:spPr bwMode="auto">
          <a:xfrm>
            <a:off x="3681466" y="2978604"/>
            <a:ext cx="434301" cy="352425"/>
          </a:xfrm>
          <a:prstGeom prst="rect">
            <a:avLst/>
          </a:prstGeom>
          <a:noFill/>
          <a:ln w="9525">
            <a:noFill/>
            <a:miter lim="800000"/>
            <a:headEnd/>
            <a:tailEnd/>
          </a:ln>
        </p:spPr>
      </p:pic>
      <p:pic>
        <p:nvPicPr>
          <p:cNvPr id="39" name="Picture 24" descr="switch-sm-2"/>
          <p:cNvPicPr>
            <a:picLocks noChangeAspect="1" noChangeArrowheads="1"/>
          </p:cNvPicPr>
          <p:nvPr/>
        </p:nvPicPr>
        <p:blipFill>
          <a:blip r:embed="rId2" cstate="print"/>
          <a:srcRect/>
          <a:stretch>
            <a:fillRect/>
          </a:stretch>
        </p:blipFill>
        <p:spPr bwMode="auto">
          <a:xfrm>
            <a:off x="1950638" y="1944461"/>
            <a:ext cx="434301" cy="352425"/>
          </a:xfrm>
          <a:prstGeom prst="rect">
            <a:avLst/>
          </a:prstGeom>
          <a:noFill/>
          <a:ln w="9525">
            <a:noFill/>
            <a:miter lim="800000"/>
            <a:headEnd/>
            <a:tailEnd/>
          </a:ln>
        </p:spPr>
      </p:pic>
      <p:cxnSp>
        <p:nvCxnSpPr>
          <p:cNvPr id="41" name="Straight Connector 40"/>
          <p:cNvCxnSpPr/>
          <p:nvPr/>
        </p:nvCxnSpPr>
        <p:spPr>
          <a:xfrm>
            <a:off x="1654629" y="3167743"/>
            <a:ext cx="59871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34" idx="3"/>
            <a:endCxn id="35" idx="1"/>
          </p:cNvCxnSpPr>
          <p:nvPr/>
        </p:nvCxnSpPr>
        <p:spPr>
          <a:xfrm>
            <a:off x="2613539" y="3666446"/>
            <a:ext cx="414784" cy="10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35" idx="0"/>
            <a:endCxn id="37" idx="2"/>
          </p:cNvCxnSpPr>
          <p:nvPr/>
        </p:nvCxnSpPr>
        <p:spPr>
          <a:xfrm flipH="1" flipV="1">
            <a:off x="3005989" y="2699658"/>
            <a:ext cx="239485" cy="801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34" idx="0"/>
            <a:endCxn id="37" idx="2"/>
          </p:cNvCxnSpPr>
          <p:nvPr/>
        </p:nvCxnSpPr>
        <p:spPr>
          <a:xfrm flipV="1">
            <a:off x="2396389" y="2699658"/>
            <a:ext cx="609600" cy="79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36" idx="3"/>
            <a:endCxn id="37" idx="1"/>
          </p:cNvCxnSpPr>
          <p:nvPr/>
        </p:nvCxnSpPr>
        <p:spPr>
          <a:xfrm flipV="1">
            <a:off x="1753568" y="2523446"/>
            <a:ext cx="1035270" cy="511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a:endCxn id="37" idx="1"/>
          </p:cNvCxnSpPr>
          <p:nvPr/>
        </p:nvCxnSpPr>
        <p:spPr>
          <a:xfrm>
            <a:off x="2286000" y="2264229"/>
            <a:ext cx="502838" cy="259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39" idx="2"/>
          </p:cNvCxnSpPr>
          <p:nvPr/>
        </p:nvCxnSpPr>
        <p:spPr>
          <a:xfrm flipH="1">
            <a:off x="1643743" y="2296886"/>
            <a:ext cx="524046" cy="631371"/>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a:endCxn id="35" idx="3"/>
          </p:cNvCxnSpPr>
          <p:nvPr/>
        </p:nvCxnSpPr>
        <p:spPr>
          <a:xfrm flipH="1">
            <a:off x="3462624" y="3265715"/>
            <a:ext cx="325605" cy="411616"/>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38" idx="0"/>
            <a:endCxn id="37" idx="3"/>
          </p:cNvCxnSpPr>
          <p:nvPr/>
        </p:nvCxnSpPr>
        <p:spPr>
          <a:xfrm flipH="1" flipV="1">
            <a:off x="3223139" y="2523446"/>
            <a:ext cx="675478" cy="455158"/>
          </a:xfrm>
          <a:prstGeom prst="line">
            <a:avLst/>
          </a:prstGeom>
        </p:spPr>
        <p:style>
          <a:lnRef idx="1">
            <a:schemeClr val="accent1"/>
          </a:lnRef>
          <a:fillRef idx="0">
            <a:schemeClr val="accent1"/>
          </a:fillRef>
          <a:effectRef idx="0">
            <a:schemeClr val="accent1"/>
          </a:effectRef>
          <a:fontRef idx="minor">
            <a:schemeClr val="tx1"/>
          </a:fontRef>
        </p:style>
      </p:cxnSp>
      <p:pic>
        <p:nvPicPr>
          <p:cNvPr id="64" name="Picture 24" descr="switch-sm-2"/>
          <p:cNvPicPr>
            <a:picLocks noChangeAspect="1" noChangeArrowheads="1"/>
          </p:cNvPicPr>
          <p:nvPr/>
        </p:nvPicPr>
        <p:blipFill>
          <a:blip r:embed="rId2" cstate="print"/>
          <a:srcRect/>
          <a:stretch>
            <a:fillRect/>
          </a:stretch>
        </p:blipFill>
        <p:spPr bwMode="auto">
          <a:xfrm>
            <a:off x="2494924" y="5221061"/>
            <a:ext cx="434301" cy="352425"/>
          </a:xfrm>
          <a:prstGeom prst="rect">
            <a:avLst/>
          </a:prstGeom>
          <a:noFill/>
          <a:ln w="9525">
            <a:noFill/>
            <a:miter lim="800000"/>
            <a:headEnd/>
            <a:tailEnd/>
          </a:ln>
        </p:spPr>
      </p:pic>
      <p:cxnSp>
        <p:nvCxnSpPr>
          <p:cNvPr id="66" name="Straight Connector 65"/>
          <p:cNvCxnSpPr>
            <a:stCxn id="64" idx="0"/>
            <a:endCxn id="34" idx="2"/>
          </p:cNvCxnSpPr>
          <p:nvPr/>
        </p:nvCxnSpPr>
        <p:spPr>
          <a:xfrm flipH="1" flipV="1">
            <a:off x="2396389" y="3842658"/>
            <a:ext cx="315686" cy="1378403"/>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64" idx="0"/>
            <a:endCxn id="35" idx="2"/>
          </p:cNvCxnSpPr>
          <p:nvPr/>
        </p:nvCxnSpPr>
        <p:spPr>
          <a:xfrm flipV="1">
            <a:off x="2712075" y="3853543"/>
            <a:ext cx="533399" cy="1367518"/>
          </a:xfrm>
          <a:prstGeom prst="line">
            <a:avLst/>
          </a:prstGeom>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3015343" y="2013858"/>
            <a:ext cx="102624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TRILL Campus</a:t>
            </a:r>
          </a:p>
        </p:txBody>
      </p:sp>
      <p:sp>
        <p:nvSpPr>
          <p:cNvPr id="70" name="TextBox 69"/>
          <p:cNvSpPr txBox="1"/>
          <p:nvPr/>
        </p:nvSpPr>
        <p:spPr>
          <a:xfrm>
            <a:off x="2950027" y="5083630"/>
            <a:ext cx="74892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L2 Switch</a:t>
            </a:r>
          </a:p>
        </p:txBody>
      </p:sp>
      <p:sp>
        <p:nvSpPr>
          <p:cNvPr id="71" name="TextBox 70"/>
          <p:cNvSpPr txBox="1"/>
          <p:nvPr/>
        </p:nvSpPr>
        <p:spPr>
          <a:xfrm>
            <a:off x="3429000" y="3635830"/>
            <a:ext cx="447558"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RB1 </a:t>
            </a:r>
          </a:p>
        </p:txBody>
      </p:sp>
      <p:sp>
        <p:nvSpPr>
          <p:cNvPr id="72" name="TextBox 71"/>
          <p:cNvSpPr txBox="1"/>
          <p:nvPr/>
        </p:nvSpPr>
        <p:spPr>
          <a:xfrm>
            <a:off x="1763488" y="3526973"/>
            <a:ext cx="42511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RB2</a:t>
            </a:r>
          </a:p>
        </p:txBody>
      </p:sp>
      <p:sp>
        <p:nvSpPr>
          <p:cNvPr id="73" name="TextBox 72"/>
          <p:cNvSpPr txBox="1"/>
          <p:nvPr/>
        </p:nvSpPr>
        <p:spPr>
          <a:xfrm>
            <a:off x="3940631" y="3276602"/>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RB3 </a:t>
            </a:r>
          </a:p>
        </p:txBody>
      </p:sp>
      <p:sp>
        <p:nvSpPr>
          <p:cNvPr id="74" name="TextBox 73"/>
          <p:cNvSpPr txBox="1"/>
          <p:nvPr/>
        </p:nvSpPr>
        <p:spPr>
          <a:xfrm>
            <a:off x="2754088" y="2111830"/>
            <a:ext cx="46198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RB4 </a:t>
            </a:r>
          </a:p>
        </p:txBody>
      </p:sp>
      <p:sp>
        <p:nvSpPr>
          <p:cNvPr id="75" name="TextBox 74"/>
          <p:cNvSpPr txBox="1"/>
          <p:nvPr/>
        </p:nvSpPr>
        <p:spPr>
          <a:xfrm>
            <a:off x="1480460" y="1992087"/>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RB5 </a:t>
            </a:r>
          </a:p>
        </p:txBody>
      </p:sp>
      <p:sp>
        <p:nvSpPr>
          <p:cNvPr id="76" name="TextBox 75"/>
          <p:cNvSpPr txBox="1"/>
          <p:nvPr/>
        </p:nvSpPr>
        <p:spPr>
          <a:xfrm>
            <a:off x="1240974" y="2601687"/>
            <a:ext cx="45878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RB6 </a:t>
            </a:r>
          </a:p>
        </p:txBody>
      </p:sp>
      <p:sp>
        <p:nvSpPr>
          <p:cNvPr id="77" name="TextBox 76"/>
          <p:cNvSpPr txBox="1"/>
          <p:nvPr/>
        </p:nvSpPr>
        <p:spPr>
          <a:xfrm>
            <a:off x="5018314" y="1132114"/>
            <a:ext cx="4171655" cy="3294748"/>
          </a:xfrm>
          <a:prstGeom prst="rect">
            <a:avLst/>
          </a:prstGeom>
          <a:noFill/>
        </p:spPr>
        <p:txBody>
          <a:bodyPr wrap="none" rtlCol="0">
            <a:spAutoFit/>
          </a:bodyPr>
          <a:lstStyle/>
          <a:p>
            <a:pPr marL="233363" indent="-233363">
              <a:lnSpc>
                <a:spcPct val="90000"/>
              </a:lnSpc>
              <a:spcBef>
                <a:spcPts val="100"/>
              </a:spcBef>
              <a:spcAft>
                <a:spcPts val="100"/>
              </a:spcAft>
              <a:buClr>
                <a:schemeClr val="bg1"/>
              </a:buClr>
              <a:buFont typeface="Arial" pitchFamily="34" charset="0"/>
              <a:buChar char="•"/>
            </a:pPr>
            <a:r>
              <a:rPr lang="en-US" sz="1100" b="1" dirty="0" smtClean="0">
                <a:solidFill>
                  <a:schemeClr val="bg2"/>
                </a:solidFill>
                <a:latin typeface="+mn-lt"/>
              </a:rPr>
              <a:t>Switch Multi-homing to TRILL Campus (SW1)</a:t>
            </a:r>
          </a:p>
          <a:p>
            <a:pPr marL="690563" lvl="1" indent="-233363">
              <a:lnSpc>
                <a:spcPct val="90000"/>
              </a:lnSpc>
              <a:spcBef>
                <a:spcPts val="100"/>
              </a:spcBef>
              <a:spcAft>
                <a:spcPts val="100"/>
              </a:spcAft>
              <a:buClr>
                <a:schemeClr val="bg1"/>
              </a:buClr>
              <a:buFont typeface="Arial" pitchFamily="34" charset="0"/>
              <a:buChar char="•"/>
            </a:pPr>
            <a:r>
              <a:rPr lang="en-US" sz="1100" dirty="0" smtClean="0">
                <a:solidFill>
                  <a:schemeClr val="bg2"/>
                </a:solidFill>
                <a:latin typeface="+mn-lt"/>
              </a:rPr>
              <a:t>RB1, RB2 will elect a DRB and AF for VLANs on </a:t>
            </a:r>
            <a:br>
              <a:rPr lang="en-US" sz="1100" dirty="0" smtClean="0">
                <a:solidFill>
                  <a:schemeClr val="bg2"/>
                </a:solidFill>
                <a:latin typeface="+mn-lt"/>
              </a:rPr>
            </a:br>
            <a:r>
              <a:rPr lang="en-US" sz="1100" dirty="0" smtClean="0">
                <a:solidFill>
                  <a:schemeClr val="bg2"/>
                </a:solidFill>
                <a:latin typeface="+mn-lt"/>
              </a:rPr>
              <a:t>that link</a:t>
            </a:r>
          </a:p>
          <a:p>
            <a:pPr marL="690563" lvl="1" indent="-233363">
              <a:lnSpc>
                <a:spcPct val="90000"/>
              </a:lnSpc>
              <a:spcBef>
                <a:spcPts val="100"/>
              </a:spcBef>
              <a:spcAft>
                <a:spcPts val="100"/>
              </a:spcAft>
              <a:buClr>
                <a:schemeClr val="bg1"/>
              </a:buClr>
              <a:buFont typeface="Arial" pitchFamily="34" charset="0"/>
              <a:buChar char="•"/>
            </a:pPr>
            <a:r>
              <a:rPr lang="en-US" sz="1100" dirty="0" smtClean="0">
                <a:solidFill>
                  <a:schemeClr val="bg2"/>
                </a:solidFill>
                <a:latin typeface="+mn-lt"/>
              </a:rPr>
              <a:t>RB1 gets selected as the AF for the link</a:t>
            </a:r>
          </a:p>
          <a:p>
            <a:pPr marL="690563" lvl="1" indent="-233363">
              <a:lnSpc>
                <a:spcPct val="90000"/>
              </a:lnSpc>
              <a:spcBef>
                <a:spcPts val="100"/>
              </a:spcBef>
              <a:spcAft>
                <a:spcPts val="100"/>
              </a:spcAft>
              <a:buClr>
                <a:schemeClr val="bg1"/>
              </a:buClr>
              <a:buFont typeface="Arial" pitchFamily="34" charset="0"/>
              <a:buChar char="•"/>
            </a:pPr>
            <a:r>
              <a:rPr lang="en-US" sz="1100" dirty="0" smtClean="0">
                <a:solidFill>
                  <a:schemeClr val="bg2"/>
                </a:solidFill>
                <a:latin typeface="+mn-lt"/>
              </a:rPr>
              <a:t>RB1 – SW1 link will be used for traffic in and out </a:t>
            </a:r>
            <a:br>
              <a:rPr lang="en-US" sz="1100" dirty="0" smtClean="0">
                <a:solidFill>
                  <a:schemeClr val="bg2"/>
                </a:solidFill>
                <a:latin typeface="+mn-lt"/>
              </a:rPr>
            </a:br>
            <a:r>
              <a:rPr lang="en-US" sz="1100" dirty="0" smtClean="0">
                <a:solidFill>
                  <a:schemeClr val="bg2"/>
                </a:solidFill>
                <a:latin typeface="+mn-lt"/>
              </a:rPr>
              <a:t>of the TRILL Campus and SW1 on that set of VLANs</a:t>
            </a:r>
          </a:p>
          <a:p>
            <a:pPr marL="690563" lvl="1" indent="-233363">
              <a:lnSpc>
                <a:spcPct val="90000"/>
              </a:lnSpc>
              <a:spcBef>
                <a:spcPts val="100"/>
              </a:spcBef>
              <a:spcAft>
                <a:spcPts val="100"/>
              </a:spcAft>
              <a:buClr>
                <a:schemeClr val="bg1"/>
              </a:buClr>
              <a:buFont typeface="Arial" pitchFamily="34" charset="0"/>
              <a:buChar char="•"/>
            </a:pPr>
            <a:endParaRPr lang="en-US" sz="1100" dirty="0" smtClean="0">
              <a:solidFill>
                <a:schemeClr val="bg2"/>
              </a:solidFill>
              <a:latin typeface="+mn-lt"/>
            </a:endParaRPr>
          </a:p>
          <a:p>
            <a:pPr marL="233363" indent="-233363">
              <a:lnSpc>
                <a:spcPct val="90000"/>
              </a:lnSpc>
              <a:spcBef>
                <a:spcPts val="100"/>
              </a:spcBef>
              <a:spcAft>
                <a:spcPts val="100"/>
              </a:spcAft>
              <a:buClr>
                <a:schemeClr val="bg1"/>
              </a:buClr>
              <a:buFont typeface="Arial" pitchFamily="34" charset="0"/>
              <a:buChar char="•"/>
            </a:pPr>
            <a:endParaRPr lang="en-US" sz="1100" dirty="0" smtClean="0">
              <a:solidFill>
                <a:schemeClr val="bg2"/>
              </a:solidFill>
              <a:latin typeface="+mn-lt"/>
            </a:endParaRPr>
          </a:p>
          <a:p>
            <a:pPr marL="233363" indent="-233363">
              <a:lnSpc>
                <a:spcPct val="90000"/>
              </a:lnSpc>
              <a:spcBef>
                <a:spcPts val="100"/>
              </a:spcBef>
              <a:spcAft>
                <a:spcPts val="100"/>
              </a:spcAft>
              <a:buClr>
                <a:schemeClr val="bg1"/>
              </a:buClr>
              <a:buFont typeface="Arial" pitchFamily="34" charset="0"/>
              <a:buChar char="•"/>
            </a:pPr>
            <a:r>
              <a:rPr lang="en-US" sz="1100" b="1" dirty="0" smtClean="0">
                <a:solidFill>
                  <a:schemeClr val="bg2"/>
                </a:solidFill>
                <a:latin typeface="+mn-lt"/>
              </a:rPr>
              <a:t>End host multi-homing to TRILL campus</a:t>
            </a:r>
          </a:p>
          <a:p>
            <a:pPr marL="690563" lvl="1" indent="-233363">
              <a:lnSpc>
                <a:spcPct val="90000"/>
              </a:lnSpc>
              <a:spcBef>
                <a:spcPts val="100"/>
              </a:spcBef>
              <a:spcAft>
                <a:spcPts val="100"/>
              </a:spcAft>
              <a:buClr>
                <a:schemeClr val="bg1"/>
              </a:buClr>
              <a:buFont typeface="Arial" pitchFamily="34" charset="0"/>
              <a:buChar char="•"/>
            </a:pPr>
            <a:r>
              <a:rPr lang="en-US" sz="1100" dirty="0" smtClean="0">
                <a:solidFill>
                  <a:schemeClr val="bg2"/>
                </a:solidFill>
                <a:latin typeface="+mn-lt"/>
              </a:rPr>
              <a:t>RB1 and RB2 will not see each other through the</a:t>
            </a:r>
            <a:br>
              <a:rPr lang="en-US" sz="1100" dirty="0" smtClean="0">
                <a:solidFill>
                  <a:schemeClr val="bg2"/>
                </a:solidFill>
                <a:latin typeface="+mn-lt"/>
              </a:rPr>
            </a:br>
            <a:r>
              <a:rPr lang="en-US" sz="1100" dirty="0" smtClean="0">
                <a:solidFill>
                  <a:schemeClr val="bg2"/>
                </a:solidFill>
                <a:latin typeface="+mn-lt"/>
              </a:rPr>
              <a:t>host</a:t>
            </a:r>
          </a:p>
          <a:p>
            <a:pPr marL="690563" lvl="1" indent="-233363">
              <a:lnSpc>
                <a:spcPct val="90000"/>
              </a:lnSpc>
              <a:spcBef>
                <a:spcPts val="100"/>
              </a:spcBef>
              <a:spcAft>
                <a:spcPts val="100"/>
              </a:spcAft>
              <a:buClr>
                <a:schemeClr val="bg1"/>
              </a:buClr>
              <a:buFont typeface="Arial" pitchFamily="34" charset="0"/>
              <a:buChar char="•"/>
            </a:pPr>
            <a:r>
              <a:rPr lang="en-US" sz="1100" dirty="0" smtClean="0">
                <a:solidFill>
                  <a:schemeClr val="bg2"/>
                </a:solidFill>
                <a:latin typeface="+mn-lt"/>
              </a:rPr>
              <a:t>In this configuration, the host should operate in</a:t>
            </a:r>
            <a:br>
              <a:rPr lang="en-US" sz="1100" dirty="0" smtClean="0">
                <a:solidFill>
                  <a:schemeClr val="bg2"/>
                </a:solidFill>
                <a:latin typeface="+mn-lt"/>
              </a:rPr>
            </a:br>
            <a:r>
              <a:rPr lang="en-US" sz="1100" dirty="0" smtClean="0">
                <a:solidFill>
                  <a:schemeClr val="bg2"/>
                </a:solidFill>
                <a:latin typeface="+mn-lt"/>
              </a:rPr>
              <a:t>Active-Passive mode, i.e. it should send and</a:t>
            </a:r>
            <a:br>
              <a:rPr lang="en-US" sz="1100" dirty="0" smtClean="0">
                <a:solidFill>
                  <a:schemeClr val="bg2"/>
                </a:solidFill>
                <a:latin typeface="+mn-lt"/>
              </a:rPr>
            </a:br>
            <a:r>
              <a:rPr lang="en-US" sz="1100" dirty="0" smtClean="0">
                <a:solidFill>
                  <a:schemeClr val="bg2"/>
                </a:solidFill>
                <a:latin typeface="+mn-lt"/>
              </a:rPr>
              <a:t>accept the data from only one link</a:t>
            </a:r>
          </a:p>
          <a:p>
            <a:pPr marL="690563" lvl="1" indent="-233363">
              <a:lnSpc>
                <a:spcPct val="90000"/>
              </a:lnSpc>
              <a:spcBef>
                <a:spcPts val="100"/>
              </a:spcBef>
              <a:spcAft>
                <a:spcPts val="100"/>
              </a:spcAft>
              <a:buClr>
                <a:schemeClr val="bg1"/>
              </a:buClr>
              <a:buFont typeface="Arial" pitchFamily="34" charset="0"/>
              <a:buChar char="•"/>
            </a:pPr>
            <a:r>
              <a:rPr lang="en-US" sz="1100" dirty="0" smtClean="0">
                <a:solidFill>
                  <a:schemeClr val="bg2"/>
                </a:solidFill>
                <a:latin typeface="+mn-lt"/>
              </a:rPr>
              <a:t>This link can be RB1 – H1 link</a:t>
            </a:r>
          </a:p>
          <a:p>
            <a:pPr marL="690563" lvl="1" indent="-233363">
              <a:lnSpc>
                <a:spcPct val="90000"/>
              </a:lnSpc>
              <a:spcBef>
                <a:spcPts val="100"/>
              </a:spcBef>
              <a:spcAft>
                <a:spcPts val="100"/>
              </a:spcAft>
              <a:buClr>
                <a:schemeClr val="bg1"/>
              </a:buClr>
              <a:buFont typeface="Arial" pitchFamily="34" charset="0"/>
              <a:buChar char="•"/>
            </a:pPr>
            <a:r>
              <a:rPr lang="en-US" sz="1100" dirty="0" smtClean="0">
                <a:solidFill>
                  <a:schemeClr val="bg2"/>
                </a:solidFill>
                <a:latin typeface="+mn-lt"/>
              </a:rPr>
              <a:t>If this link fails, than H1 will switch to the other </a:t>
            </a:r>
            <a:br>
              <a:rPr lang="en-US" sz="1100" dirty="0" smtClean="0">
                <a:solidFill>
                  <a:schemeClr val="bg2"/>
                </a:solidFill>
                <a:latin typeface="+mn-lt"/>
              </a:rPr>
            </a:br>
            <a:r>
              <a:rPr lang="en-US" sz="1100" dirty="0" smtClean="0">
                <a:solidFill>
                  <a:schemeClr val="bg2"/>
                </a:solidFill>
                <a:latin typeface="+mn-lt"/>
              </a:rPr>
              <a:t>link, which is H1-RB2 link</a:t>
            </a:r>
          </a:p>
          <a:p>
            <a:pPr marL="690563" lvl="1" indent="-233363">
              <a:lnSpc>
                <a:spcPct val="90000"/>
              </a:lnSpc>
              <a:spcBef>
                <a:spcPts val="100"/>
              </a:spcBef>
              <a:spcAft>
                <a:spcPts val="100"/>
              </a:spcAft>
              <a:buClr>
                <a:schemeClr val="bg1"/>
              </a:buClr>
              <a:buFont typeface="Arial" pitchFamily="34" charset="0"/>
              <a:buChar char="•"/>
            </a:pPr>
            <a:endParaRPr lang="en-US" sz="1100" dirty="0" smtClean="0">
              <a:solidFill>
                <a:schemeClr val="bg2"/>
              </a:solidFill>
              <a:latin typeface="+mn-lt"/>
            </a:endParaRPr>
          </a:p>
          <a:p>
            <a:pPr marL="233363" indent="-233363">
              <a:lnSpc>
                <a:spcPct val="90000"/>
              </a:lnSpc>
              <a:spcBef>
                <a:spcPts val="100"/>
              </a:spcBef>
              <a:spcAft>
                <a:spcPts val="100"/>
              </a:spcAft>
              <a:buClr>
                <a:schemeClr val="bg1"/>
              </a:buClr>
              <a:buFont typeface="Arial" pitchFamily="34" charset="0"/>
              <a:buChar char="•"/>
            </a:pPr>
            <a:endParaRPr lang="en-US" sz="1100" dirty="0" smtClean="0">
              <a:solidFill>
                <a:schemeClr val="bg2"/>
              </a:solidFill>
              <a:latin typeface="+mn-lt"/>
            </a:endParaRPr>
          </a:p>
        </p:txBody>
      </p:sp>
      <p:sp>
        <p:nvSpPr>
          <p:cNvPr id="78" name="TextBox 77"/>
          <p:cNvSpPr txBox="1"/>
          <p:nvPr/>
        </p:nvSpPr>
        <p:spPr>
          <a:xfrm>
            <a:off x="3211297" y="3385446"/>
            <a:ext cx="33374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AF</a:t>
            </a:r>
          </a:p>
        </p:txBody>
      </p:sp>
      <p:sp>
        <p:nvSpPr>
          <p:cNvPr id="79" name="TextBox 78"/>
          <p:cNvSpPr txBox="1"/>
          <p:nvPr/>
        </p:nvSpPr>
        <p:spPr>
          <a:xfrm>
            <a:off x="2536374" y="5606144"/>
            <a:ext cx="44435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SW1</a:t>
            </a:r>
          </a:p>
        </p:txBody>
      </p:sp>
      <p:pic>
        <p:nvPicPr>
          <p:cNvPr id="80" name="Picture 5" descr="pc-2"/>
          <p:cNvPicPr>
            <a:picLocks noChangeAspect="1" noChangeArrowheads="1"/>
          </p:cNvPicPr>
          <p:nvPr/>
        </p:nvPicPr>
        <p:blipFill>
          <a:blip r:embed="rId3" cstate="print"/>
          <a:srcRect/>
          <a:stretch>
            <a:fillRect/>
          </a:stretch>
        </p:blipFill>
        <p:spPr bwMode="auto">
          <a:xfrm>
            <a:off x="1656705" y="5246915"/>
            <a:ext cx="455124" cy="443602"/>
          </a:xfrm>
          <a:prstGeom prst="rect">
            <a:avLst/>
          </a:prstGeom>
          <a:noFill/>
          <a:ln w="9525">
            <a:noFill/>
            <a:miter lim="800000"/>
            <a:headEnd/>
            <a:tailEnd/>
          </a:ln>
        </p:spPr>
      </p:pic>
      <p:cxnSp>
        <p:nvCxnSpPr>
          <p:cNvPr id="81" name="Straight Connector 80"/>
          <p:cNvCxnSpPr>
            <a:endCxn id="35" idx="2"/>
          </p:cNvCxnSpPr>
          <p:nvPr/>
        </p:nvCxnSpPr>
        <p:spPr>
          <a:xfrm flipV="1">
            <a:off x="1928303" y="3853543"/>
            <a:ext cx="1317171" cy="1509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p:cNvCxnSpPr>
            <a:endCxn id="34" idx="2"/>
          </p:cNvCxnSpPr>
          <p:nvPr/>
        </p:nvCxnSpPr>
        <p:spPr>
          <a:xfrm flipV="1">
            <a:off x="1982732" y="3842658"/>
            <a:ext cx="413657" cy="1465488"/>
          </a:xfrm>
          <a:prstGeom prst="line">
            <a:avLst/>
          </a:prstGeom>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1665517" y="5736773"/>
            <a:ext cx="34817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H1</a:t>
            </a:r>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Handling of Multihoming in TRILL </a:t>
            </a:r>
            <a:endParaRPr lang="en-US" dirty="0"/>
          </a:p>
        </p:txBody>
      </p:sp>
      <p:sp>
        <p:nvSpPr>
          <p:cNvPr id="4" name="Footer Placeholder 3"/>
          <p:cNvSpPr>
            <a:spLocks noGrp="1"/>
          </p:cNvSpPr>
          <p:nvPr>
            <p:ph type="ftr" sz="quarter" idx="3"/>
          </p:nvPr>
        </p:nvSpPr>
        <p:spPr/>
        <p:txBody>
          <a:bodyPr/>
          <a:lstStyle/>
          <a:p>
            <a:r>
              <a:rPr lang="en-US" smtClean="0"/>
              <a:t>IETF 82</a:t>
            </a:r>
            <a:endParaRPr lang="en-US" dirty="0" smtClean="0"/>
          </a:p>
        </p:txBody>
      </p:sp>
      <p:sp>
        <p:nvSpPr>
          <p:cNvPr id="5" name="Slide Number Placeholder 4"/>
          <p:cNvSpPr>
            <a:spLocks noGrp="1"/>
          </p:cNvSpPr>
          <p:nvPr>
            <p:ph type="sldNum" sz="quarter" idx="4"/>
          </p:nvPr>
        </p:nvSpPr>
        <p:spPr/>
        <p:txBody>
          <a:bodyPr/>
          <a:lstStyle/>
          <a:p>
            <a:fld id="{DBD5246C-868F-410A-AE52-FE248EDADC46}" type="slidenum">
              <a:rPr lang="en-US" smtClean="0"/>
              <a:pPr/>
              <a:t>3</a:t>
            </a:fld>
            <a:endParaRPr lang="en-US" dirty="0"/>
          </a:p>
        </p:txBody>
      </p:sp>
      <p:sp>
        <p:nvSpPr>
          <p:cNvPr id="6" name="Date Placeholder 5"/>
          <p:cNvSpPr>
            <a:spLocks noGrp="1"/>
          </p:cNvSpPr>
          <p:nvPr>
            <p:ph type="dt" sz="half" idx="2"/>
          </p:nvPr>
        </p:nvSpPr>
        <p:spPr/>
        <p:txBody>
          <a:bodyPr/>
          <a:lstStyle/>
          <a:p>
            <a:fld id="{DA5ED237-BA49-494A-B3B3-DDC72CDA5986}" type="datetime1">
              <a:rPr lang="en-US" smtClean="0"/>
              <a:pPr/>
              <a:t>11/14/2011</a:t>
            </a:fld>
            <a:endParaRPr lang="en-US" dirty="0"/>
          </a:p>
        </p:txBody>
      </p:sp>
      <p:sp>
        <p:nvSpPr>
          <p:cNvPr id="30" name="6-Point Star 29"/>
          <p:cNvSpPr/>
          <p:nvPr/>
        </p:nvSpPr>
        <p:spPr>
          <a:xfrm>
            <a:off x="511628" y="990600"/>
            <a:ext cx="4386943" cy="3788228"/>
          </a:xfrm>
          <a:prstGeom prst="star6">
            <a:avLst/>
          </a:prstGeom>
          <a:solidFill>
            <a:schemeClr val="tx2"/>
          </a:solidFill>
          <a:ln>
            <a:solidFill>
              <a:schemeClr val="bg2"/>
            </a:solidFill>
          </a:ln>
          <a:effectLst/>
        </p:spPr>
        <p:txBody>
          <a:bodyPr wrap="square" rtlCol="0" anchor="t">
            <a:normAutofit/>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pic>
        <p:nvPicPr>
          <p:cNvPr id="31" name="Picture 24" descr="switch-sm-2"/>
          <p:cNvPicPr>
            <a:picLocks noChangeAspect="1" noChangeArrowheads="1"/>
          </p:cNvPicPr>
          <p:nvPr/>
        </p:nvPicPr>
        <p:blipFill>
          <a:blip r:embed="rId2" cstate="print"/>
          <a:srcRect/>
          <a:stretch>
            <a:fillRect/>
          </a:stretch>
        </p:blipFill>
        <p:spPr bwMode="auto">
          <a:xfrm>
            <a:off x="2179238" y="3490233"/>
            <a:ext cx="434301" cy="352425"/>
          </a:xfrm>
          <a:prstGeom prst="rect">
            <a:avLst/>
          </a:prstGeom>
          <a:noFill/>
          <a:ln w="9525">
            <a:noFill/>
            <a:miter lim="800000"/>
            <a:headEnd/>
            <a:tailEnd/>
          </a:ln>
        </p:spPr>
      </p:pic>
      <p:pic>
        <p:nvPicPr>
          <p:cNvPr id="32" name="Picture 24" descr="switch-sm-2"/>
          <p:cNvPicPr>
            <a:picLocks noChangeAspect="1" noChangeArrowheads="1"/>
          </p:cNvPicPr>
          <p:nvPr/>
        </p:nvPicPr>
        <p:blipFill>
          <a:blip r:embed="rId2" cstate="print"/>
          <a:srcRect/>
          <a:stretch>
            <a:fillRect/>
          </a:stretch>
        </p:blipFill>
        <p:spPr bwMode="auto">
          <a:xfrm>
            <a:off x="3028323" y="3501118"/>
            <a:ext cx="434301" cy="352425"/>
          </a:xfrm>
          <a:prstGeom prst="rect">
            <a:avLst/>
          </a:prstGeom>
          <a:noFill/>
          <a:ln w="9525">
            <a:noFill/>
            <a:miter lim="800000"/>
            <a:headEnd/>
            <a:tailEnd/>
          </a:ln>
        </p:spPr>
      </p:pic>
      <p:pic>
        <p:nvPicPr>
          <p:cNvPr id="33" name="Picture 24" descr="switch-sm-2"/>
          <p:cNvPicPr>
            <a:picLocks noChangeAspect="1" noChangeArrowheads="1"/>
          </p:cNvPicPr>
          <p:nvPr/>
        </p:nvPicPr>
        <p:blipFill>
          <a:blip r:embed="rId2" cstate="print"/>
          <a:srcRect/>
          <a:stretch>
            <a:fillRect/>
          </a:stretch>
        </p:blipFill>
        <p:spPr bwMode="auto">
          <a:xfrm>
            <a:off x="1319267" y="2858862"/>
            <a:ext cx="434301" cy="352425"/>
          </a:xfrm>
          <a:prstGeom prst="rect">
            <a:avLst/>
          </a:prstGeom>
          <a:noFill/>
          <a:ln w="9525">
            <a:noFill/>
            <a:miter lim="800000"/>
            <a:headEnd/>
            <a:tailEnd/>
          </a:ln>
        </p:spPr>
      </p:pic>
      <p:pic>
        <p:nvPicPr>
          <p:cNvPr id="34" name="Picture 24" descr="switch-sm-2"/>
          <p:cNvPicPr>
            <a:picLocks noChangeAspect="1" noChangeArrowheads="1"/>
          </p:cNvPicPr>
          <p:nvPr/>
        </p:nvPicPr>
        <p:blipFill>
          <a:blip r:embed="rId2" cstate="print"/>
          <a:srcRect/>
          <a:stretch>
            <a:fillRect/>
          </a:stretch>
        </p:blipFill>
        <p:spPr bwMode="auto">
          <a:xfrm>
            <a:off x="2788838" y="2347233"/>
            <a:ext cx="434301" cy="352425"/>
          </a:xfrm>
          <a:prstGeom prst="rect">
            <a:avLst/>
          </a:prstGeom>
          <a:noFill/>
          <a:ln w="9525">
            <a:noFill/>
            <a:miter lim="800000"/>
            <a:headEnd/>
            <a:tailEnd/>
          </a:ln>
        </p:spPr>
      </p:pic>
      <p:pic>
        <p:nvPicPr>
          <p:cNvPr id="35" name="Picture 24" descr="switch-sm-2"/>
          <p:cNvPicPr>
            <a:picLocks noChangeAspect="1" noChangeArrowheads="1"/>
          </p:cNvPicPr>
          <p:nvPr/>
        </p:nvPicPr>
        <p:blipFill>
          <a:blip r:embed="rId2" cstate="print"/>
          <a:srcRect/>
          <a:stretch>
            <a:fillRect/>
          </a:stretch>
        </p:blipFill>
        <p:spPr bwMode="auto">
          <a:xfrm>
            <a:off x="3681466" y="2978604"/>
            <a:ext cx="434301" cy="352425"/>
          </a:xfrm>
          <a:prstGeom prst="rect">
            <a:avLst/>
          </a:prstGeom>
          <a:noFill/>
          <a:ln w="9525">
            <a:noFill/>
            <a:miter lim="800000"/>
            <a:headEnd/>
            <a:tailEnd/>
          </a:ln>
        </p:spPr>
      </p:pic>
      <p:pic>
        <p:nvPicPr>
          <p:cNvPr id="36" name="Picture 24" descr="switch-sm-2"/>
          <p:cNvPicPr>
            <a:picLocks noChangeAspect="1" noChangeArrowheads="1"/>
          </p:cNvPicPr>
          <p:nvPr/>
        </p:nvPicPr>
        <p:blipFill>
          <a:blip r:embed="rId2" cstate="print"/>
          <a:srcRect/>
          <a:stretch>
            <a:fillRect/>
          </a:stretch>
        </p:blipFill>
        <p:spPr bwMode="auto">
          <a:xfrm>
            <a:off x="1950638" y="1944461"/>
            <a:ext cx="434301" cy="352425"/>
          </a:xfrm>
          <a:prstGeom prst="rect">
            <a:avLst/>
          </a:prstGeom>
          <a:noFill/>
          <a:ln w="9525">
            <a:noFill/>
            <a:miter lim="800000"/>
            <a:headEnd/>
            <a:tailEnd/>
          </a:ln>
        </p:spPr>
      </p:pic>
      <p:cxnSp>
        <p:nvCxnSpPr>
          <p:cNvPr id="37" name="Straight Connector 36"/>
          <p:cNvCxnSpPr/>
          <p:nvPr/>
        </p:nvCxnSpPr>
        <p:spPr>
          <a:xfrm>
            <a:off x="1654629" y="3167743"/>
            <a:ext cx="59871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31" idx="3"/>
            <a:endCxn id="32" idx="1"/>
          </p:cNvCxnSpPr>
          <p:nvPr/>
        </p:nvCxnSpPr>
        <p:spPr>
          <a:xfrm>
            <a:off x="2613539" y="3666446"/>
            <a:ext cx="414784" cy="10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32" idx="0"/>
            <a:endCxn id="34" idx="2"/>
          </p:cNvCxnSpPr>
          <p:nvPr/>
        </p:nvCxnSpPr>
        <p:spPr>
          <a:xfrm flipH="1" flipV="1">
            <a:off x="3005989" y="2699658"/>
            <a:ext cx="239485" cy="801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1" idx="0"/>
            <a:endCxn id="34" idx="2"/>
          </p:cNvCxnSpPr>
          <p:nvPr/>
        </p:nvCxnSpPr>
        <p:spPr>
          <a:xfrm flipV="1">
            <a:off x="2396389" y="2699658"/>
            <a:ext cx="609600" cy="79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3" idx="3"/>
            <a:endCxn id="34" idx="1"/>
          </p:cNvCxnSpPr>
          <p:nvPr/>
        </p:nvCxnSpPr>
        <p:spPr>
          <a:xfrm flipV="1">
            <a:off x="1753568" y="2523446"/>
            <a:ext cx="1035270" cy="511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a:endCxn id="34" idx="1"/>
          </p:cNvCxnSpPr>
          <p:nvPr/>
        </p:nvCxnSpPr>
        <p:spPr>
          <a:xfrm>
            <a:off x="2286000" y="2264229"/>
            <a:ext cx="502838" cy="259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36" idx="2"/>
          </p:cNvCxnSpPr>
          <p:nvPr/>
        </p:nvCxnSpPr>
        <p:spPr>
          <a:xfrm flipH="1">
            <a:off x="1643743" y="2296886"/>
            <a:ext cx="524046" cy="6313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endCxn id="32" idx="3"/>
          </p:cNvCxnSpPr>
          <p:nvPr/>
        </p:nvCxnSpPr>
        <p:spPr>
          <a:xfrm flipH="1">
            <a:off x="3462624" y="3265715"/>
            <a:ext cx="325605" cy="411616"/>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35" idx="0"/>
            <a:endCxn id="34" idx="3"/>
          </p:cNvCxnSpPr>
          <p:nvPr/>
        </p:nvCxnSpPr>
        <p:spPr>
          <a:xfrm flipH="1" flipV="1">
            <a:off x="3223139" y="2523446"/>
            <a:ext cx="675478" cy="455158"/>
          </a:xfrm>
          <a:prstGeom prst="line">
            <a:avLst/>
          </a:prstGeom>
        </p:spPr>
        <p:style>
          <a:lnRef idx="1">
            <a:schemeClr val="accent1"/>
          </a:lnRef>
          <a:fillRef idx="0">
            <a:schemeClr val="accent1"/>
          </a:fillRef>
          <a:effectRef idx="0">
            <a:schemeClr val="accent1"/>
          </a:effectRef>
          <a:fontRef idx="minor">
            <a:schemeClr val="tx1"/>
          </a:fontRef>
        </p:style>
      </p:cxnSp>
      <p:pic>
        <p:nvPicPr>
          <p:cNvPr id="46" name="Picture 24" descr="switch-sm-2"/>
          <p:cNvPicPr>
            <a:picLocks noChangeAspect="1" noChangeArrowheads="1"/>
          </p:cNvPicPr>
          <p:nvPr/>
        </p:nvPicPr>
        <p:blipFill>
          <a:blip r:embed="rId2" cstate="print"/>
          <a:srcRect/>
          <a:stretch>
            <a:fillRect/>
          </a:stretch>
        </p:blipFill>
        <p:spPr bwMode="auto">
          <a:xfrm>
            <a:off x="2494924" y="5221061"/>
            <a:ext cx="434301" cy="352425"/>
          </a:xfrm>
          <a:prstGeom prst="rect">
            <a:avLst/>
          </a:prstGeom>
          <a:noFill/>
          <a:ln w="9525">
            <a:noFill/>
            <a:miter lim="800000"/>
            <a:headEnd/>
            <a:tailEnd/>
          </a:ln>
        </p:spPr>
      </p:pic>
      <p:cxnSp>
        <p:nvCxnSpPr>
          <p:cNvPr id="47" name="Straight Connector 46"/>
          <p:cNvCxnSpPr>
            <a:stCxn id="46" idx="0"/>
            <a:endCxn id="31" idx="2"/>
          </p:cNvCxnSpPr>
          <p:nvPr/>
        </p:nvCxnSpPr>
        <p:spPr>
          <a:xfrm flipH="1" flipV="1">
            <a:off x="2396389" y="3842658"/>
            <a:ext cx="315686" cy="137840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46" idx="0"/>
            <a:endCxn id="32" idx="2"/>
          </p:cNvCxnSpPr>
          <p:nvPr/>
        </p:nvCxnSpPr>
        <p:spPr>
          <a:xfrm flipV="1">
            <a:off x="2712075" y="3853543"/>
            <a:ext cx="533399" cy="1367518"/>
          </a:xfrm>
          <a:prstGeom prst="line">
            <a:avLst/>
          </a:prstGeom>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3015343" y="2013858"/>
            <a:ext cx="102624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TRILL Campus</a:t>
            </a:r>
          </a:p>
        </p:txBody>
      </p:sp>
      <p:sp>
        <p:nvSpPr>
          <p:cNvPr id="50" name="TextBox 49"/>
          <p:cNvSpPr txBox="1"/>
          <p:nvPr/>
        </p:nvSpPr>
        <p:spPr>
          <a:xfrm>
            <a:off x="2950027" y="5083630"/>
            <a:ext cx="74892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L2 Switch</a:t>
            </a:r>
          </a:p>
        </p:txBody>
      </p:sp>
      <p:sp>
        <p:nvSpPr>
          <p:cNvPr id="51" name="TextBox 50"/>
          <p:cNvSpPr txBox="1"/>
          <p:nvPr/>
        </p:nvSpPr>
        <p:spPr>
          <a:xfrm>
            <a:off x="3429000" y="3635830"/>
            <a:ext cx="447558"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RB1 </a:t>
            </a:r>
          </a:p>
        </p:txBody>
      </p:sp>
      <p:sp>
        <p:nvSpPr>
          <p:cNvPr id="52" name="TextBox 51"/>
          <p:cNvSpPr txBox="1"/>
          <p:nvPr/>
        </p:nvSpPr>
        <p:spPr>
          <a:xfrm>
            <a:off x="1763488" y="3526973"/>
            <a:ext cx="42511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RB2</a:t>
            </a:r>
          </a:p>
        </p:txBody>
      </p:sp>
      <p:sp>
        <p:nvSpPr>
          <p:cNvPr id="53" name="TextBox 52"/>
          <p:cNvSpPr txBox="1"/>
          <p:nvPr/>
        </p:nvSpPr>
        <p:spPr>
          <a:xfrm>
            <a:off x="3940631" y="3276602"/>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RB3 </a:t>
            </a:r>
          </a:p>
        </p:txBody>
      </p:sp>
      <p:sp>
        <p:nvSpPr>
          <p:cNvPr id="54" name="TextBox 53"/>
          <p:cNvSpPr txBox="1"/>
          <p:nvPr/>
        </p:nvSpPr>
        <p:spPr>
          <a:xfrm>
            <a:off x="2754088" y="2111830"/>
            <a:ext cx="46198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RB4 </a:t>
            </a:r>
          </a:p>
        </p:txBody>
      </p:sp>
      <p:sp>
        <p:nvSpPr>
          <p:cNvPr id="55" name="TextBox 54"/>
          <p:cNvSpPr txBox="1"/>
          <p:nvPr/>
        </p:nvSpPr>
        <p:spPr>
          <a:xfrm>
            <a:off x="1480460" y="1992087"/>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RB5 </a:t>
            </a:r>
          </a:p>
        </p:txBody>
      </p:sp>
      <p:sp>
        <p:nvSpPr>
          <p:cNvPr id="56" name="TextBox 55"/>
          <p:cNvSpPr txBox="1"/>
          <p:nvPr/>
        </p:nvSpPr>
        <p:spPr>
          <a:xfrm>
            <a:off x="1240974" y="2601687"/>
            <a:ext cx="45878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RB6 </a:t>
            </a:r>
          </a:p>
        </p:txBody>
      </p:sp>
      <p:sp>
        <p:nvSpPr>
          <p:cNvPr id="58" name="TextBox 57"/>
          <p:cNvSpPr txBox="1"/>
          <p:nvPr/>
        </p:nvSpPr>
        <p:spPr>
          <a:xfrm>
            <a:off x="2536374" y="5606144"/>
            <a:ext cx="44435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SW1</a:t>
            </a:r>
          </a:p>
        </p:txBody>
      </p:sp>
      <p:pic>
        <p:nvPicPr>
          <p:cNvPr id="59" name="Picture 5" descr="pc-2"/>
          <p:cNvPicPr>
            <a:picLocks noChangeAspect="1" noChangeArrowheads="1"/>
          </p:cNvPicPr>
          <p:nvPr/>
        </p:nvPicPr>
        <p:blipFill>
          <a:blip r:embed="rId3" cstate="print"/>
          <a:srcRect/>
          <a:stretch>
            <a:fillRect/>
          </a:stretch>
        </p:blipFill>
        <p:spPr bwMode="auto">
          <a:xfrm>
            <a:off x="1656705" y="5246915"/>
            <a:ext cx="455124" cy="443602"/>
          </a:xfrm>
          <a:prstGeom prst="rect">
            <a:avLst/>
          </a:prstGeom>
          <a:noFill/>
          <a:ln w="9525">
            <a:noFill/>
            <a:miter lim="800000"/>
            <a:headEnd/>
            <a:tailEnd/>
          </a:ln>
        </p:spPr>
      </p:pic>
      <p:cxnSp>
        <p:nvCxnSpPr>
          <p:cNvPr id="60" name="Straight Connector 59"/>
          <p:cNvCxnSpPr>
            <a:endCxn id="32" idx="2"/>
          </p:cNvCxnSpPr>
          <p:nvPr/>
        </p:nvCxnSpPr>
        <p:spPr>
          <a:xfrm flipV="1">
            <a:off x="1928303" y="3853543"/>
            <a:ext cx="1317171" cy="1509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a:endCxn id="31" idx="2"/>
          </p:cNvCxnSpPr>
          <p:nvPr/>
        </p:nvCxnSpPr>
        <p:spPr>
          <a:xfrm flipV="1">
            <a:off x="1982732" y="3842658"/>
            <a:ext cx="413657" cy="1465488"/>
          </a:xfrm>
          <a:prstGeom prst="line">
            <a:avLst/>
          </a:prstGeom>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665517" y="5736773"/>
            <a:ext cx="34817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H1</a:t>
            </a:r>
          </a:p>
        </p:txBody>
      </p:sp>
      <p:sp>
        <p:nvSpPr>
          <p:cNvPr id="63" name="Oval 62"/>
          <p:cNvSpPr/>
          <p:nvPr/>
        </p:nvSpPr>
        <p:spPr>
          <a:xfrm rot="1790268">
            <a:off x="1872344" y="4942115"/>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64" name="Oval 63"/>
          <p:cNvSpPr/>
          <p:nvPr/>
        </p:nvSpPr>
        <p:spPr>
          <a:xfrm rot="467256">
            <a:off x="2503715" y="4887686"/>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66" name="TextBox 65"/>
          <p:cNvSpPr txBox="1"/>
          <p:nvPr/>
        </p:nvSpPr>
        <p:spPr>
          <a:xfrm rot="552611">
            <a:off x="2536372" y="4865916"/>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smtClean="0">
                <a:solidFill>
                  <a:schemeClr val="bg2"/>
                </a:solidFill>
                <a:latin typeface="+mn-lt"/>
              </a:rPr>
              <a:t>LAG</a:t>
            </a:r>
            <a:endParaRPr lang="en-US" sz="1000" dirty="0" smtClean="0">
              <a:solidFill>
                <a:schemeClr val="bg2"/>
              </a:solidFill>
              <a:latin typeface="+mn-lt"/>
            </a:endParaRPr>
          </a:p>
        </p:txBody>
      </p:sp>
      <p:sp>
        <p:nvSpPr>
          <p:cNvPr id="67" name="TextBox 66"/>
          <p:cNvSpPr txBox="1"/>
          <p:nvPr/>
        </p:nvSpPr>
        <p:spPr>
          <a:xfrm rot="1398546">
            <a:off x="1905002" y="4909459"/>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smtClean="0">
                <a:solidFill>
                  <a:schemeClr val="bg2"/>
                </a:solidFill>
                <a:latin typeface="+mn-lt"/>
              </a:rPr>
              <a:t>LAG</a:t>
            </a:r>
            <a:endParaRPr lang="en-US" sz="1000" dirty="0" smtClean="0">
              <a:solidFill>
                <a:schemeClr val="bg2"/>
              </a:solidFill>
              <a:latin typeface="+mn-lt"/>
            </a:endParaRPr>
          </a:p>
        </p:txBody>
      </p:sp>
      <p:sp>
        <p:nvSpPr>
          <p:cNvPr id="68" name="TextBox 67"/>
          <p:cNvSpPr txBox="1"/>
          <p:nvPr/>
        </p:nvSpPr>
        <p:spPr>
          <a:xfrm>
            <a:off x="5029201" y="1945496"/>
            <a:ext cx="3831770" cy="834074"/>
          </a:xfrm>
          <a:prstGeom prst="rect">
            <a:avLst/>
          </a:prstGeom>
          <a:noFill/>
        </p:spPr>
        <p:txBody>
          <a:bodyPr wrap="square" rtlCol="0">
            <a:spAutoFit/>
          </a:bodyPr>
          <a:lstStyle/>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If the external node treats the </a:t>
            </a:r>
            <a:r>
              <a:rPr lang="en-US" sz="1200" b="1" dirty="0" smtClean="0">
                <a:solidFill>
                  <a:schemeClr val="bg2"/>
                </a:solidFill>
                <a:latin typeface="+mn-lt"/>
              </a:rPr>
              <a:t>two links as a LAG</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No AF formed between RB1 and RB2</a:t>
            </a:r>
          </a:p>
          <a:p>
            <a:pPr marL="233363" indent="-233363">
              <a:lnSpc>
                <a:spcPct val="90000"/>
              </a:lnSpc>
              <a:spcBef>
                <a:spcPts val="100"/>
              </a:spcBef>
              <a:spcAft>
                <a:spcPts val="100"/>
              </a:spcAft>
              <a:buClr>
                <a:schemeClr val="bg1"/>
              </a:buClr>
              <a:buFont typeface="Arial" pitchFamily="34" charset="0"/>
              <a:buChar char="•"/>
            </a:pPr>
            <a:endParaRPr lang="en-US" sz="1200" dirty="0" smtClean="0">
              <a:solidFill>
                <a:schemeClr val="bg2"/>
              </a:solidFill>
              <a:latin typeface="+mn-lt"/>
            </a:endParaRPr>
          </a:p>
          <a:p>
            <a:pPr marL="233363" indent="-233363" algn="ctr">
              <a:lnSpc>
                <a:spcPct val="90000"/>
              </a:lnSpc>
              <a:spcBef>
                <a:spcPts val="100"/>
              </a:spcBef>
              <a:spcAft>
                <a:spcPts val="100"/>
              </a:spcAft>
              <a:buClr>
                <a:schemeClr val="bg1"/>
              </a:buClr>
              <a:buFont typeface="Arial" pitchFamily="34" charset="0"/>
              <a:buChar char="•"/>
            </a:pPr>
            <a:r>
              <a:rPr lang="en-US" sz="1200" b="1" dirty="0" smtClean="0">
                <a:solidFill>
                  <a:schemeClr val="bg2"/>
                </a:solidFill>
                <a:latin typeface="+mn-lt"/>
              </a:rPr>
              <a:t>Unicast Data Handling</a:t>
            </a:r>
          </a:p>
        </p:txBody>
      </p:sp>
      <p:cxnSp>
        <p:nvCxnSpPr>
          <p:cNvPr id="70" name="Straight Arrow Connector 69"/>
          <p:cNvCxnSpPr/>
          <p:nvPr/>
        </p:nvCxnSpPr>
        <p:spPr>
          <a:xfrm flipV="1">
            <a:off x="3069772" y="4191000"/>
            <a:ext cx="239486" cy="653142"/>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flipV="1">
            <a:off x="3113314" y="2754086"/>
            <a:ext cx="141516" cy="555170"/>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V="1">
            <a:off x="3048000" y="1382486"/>
            <a:ext cx="272143" cy="1045028"/>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3374571" y="1524000"/>
            <a:ext cx="219483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RB4 learns the MAC as behind RB1</a:t>
            </a:r>
          </a:p>
        </p:txBody>
      </p:sp>
      <p:cxnSp>
        <p:nvCxnSpPr>
          <p:cNvPr id="76" name="Straight Arrow Connector 75"/>
          <p:cNvCxnSpPr/>
          <p:nvPr/>
        </p:nvCxnSpPr>
        <p:spPr>
          <a:xfrm flipH="1" flipV="1">
            <a:off x="2394857" y="4114800"/>
            <a:ext cx="130629" cy="674914"/>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V="1">
            <a:off x="2329543" y="2764971"/>
            <a:ext cx="511628" cy="631371"/>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V="1">
            <a:off x="2917372" y="1349829"/>
            <a:ext cx="261257" cy="1088570"/>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3004457" y="1088571"/>
            <a:ext cx="2207656" cy="394980"/>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RB4 learns the MAC as behind RB2</a:t>
            </a:r>
          </a:p>
          <a:p>
            <a:pPr marL="233363" indent="-233363">
              <a:lnSpc>
                <a:spcPct val="90000"/>
              </a:lnSpc>
              <a:spcBef>
                <a:spcPts val="100"/>
              </a:spcBef>
              <a:spcAft>
                <a:spcPts val="100"/>
              </a:spcAft>
              <a:buClr>
                <a:schemeClr val="bg1"/>
              </a:buClr>
            </a:pPr>
            <a:r>
              <a:rPr lang="en-US" sz="1000" dirty="0" smtClean="0">
                <a:solidFill>
                  <a:schemeClr val="bg2"/>
                </a:solidFill>
                <a:latin typeface="+mn-lt"/>
              </a:rPr>
              <a:t>i.e. looks like  a MAC Move</a:t>
            </a:r>
          </a:p>
        </p:txBody>
      </p:sp>
      <p:cxnSp>
        <p:nvCxnSpPr>
          <p:cNvPr id="83" name="Straight Arrow Connector 82"/>
          <p:cNvCxnSpPr/>
          <p:nvPr/>
        </p:nvCxnSpPr>
        <p:spPr>
          <a:xfrm>
            <a:off x="2471057" y="1077686"/>
            <a:ext cx="381000" cy="1328057"/>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H="1">
            <a:off x="2590800" y="2884715"/>
            <a:ext cx="348343" cy="500742"/>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a:off x="2492828" y="3864429"/>
            <a:ext cx="119744" cy="631371"/>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1045028" y="816428"/>
            <a:ext cx="1604927"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Node sends data to SW1</a:t>
            </a:r>
          </a:p>
        </p:txBody>
      </p:sp>
      <p:sp>
        <p:nvSpPr>
          <p:cNvPr id="91" name="TextBox 90"/>
          <p:cNvSpPr txBox="1"/>
          <p:nvPr/>
        </p:nvSpPr>
        <p:spPr>
          <a:xfrm>
            <a:off x="5050969" y="3061088"/>
            <a:ext cx="3831770" cy="2048766"/>
          </a:xfrm>
          <a:prstGeom prst="rect">
            <a:avLst/>
          </a:prstGeom>
          <a:noFill/>
        </p:spPr>
        <p:txBody>
          <a:bodyPr wrap="square" rtlCol="0">
            <a:spAutoFit/>
          </a:bodyPr>
          <a:lstStyle/>
          <a:p>
            <a:pPr marL="233363" indent="-233363">
              <a:lnSpc>
                <a:spcPct val="90000"/>
              </a:lnSpc>
              <a:spcBef>
                <a:spcPts val="100"/>
              </a:spcBef>
              <a:spcAft>
                <a:spcPts val="100"/>
              </a:spcAft>
              <a:buClr>
                <a:schemeClr val="bg1"/>
              </a:buClr>
              <a:buFont typeface="Arial" pitchFamily="34" charset="0"/>
              <a:buChar char="•"/>
            </a:pPr>
            <a:r>
              <a:rPr lang="en-US" sz="1200" b="1" dirty="0" smtClean="0">
                <a:solidFill>
                  <a:schemeClr val="bg2"/>
                </a:solidFill>
                <a:latin typeface="+mn-lt"/>
              </a:rPr>
              <a:t>From SW1 to the network</a:t>
            </a:r>
          </a:p>
          <a:p>
            <a:pPr marL="690563" lvl="1"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If packet is sent through RB1, RB4 learns the MAC as belonging to RB1</a:t>
            </a:r>
          </a:p>
          <a:p>
            <a:pPr marL="690563" lvl="1"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Later when due to hashing another flow is sent through RB2, RB4 sees this as a MAC move</a:t>
            </a:r>
          </a:p>
          <a:p>
            <a:pPr marL="690563" lvl="1"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Results in constant MAC Move and also </a:t>
            </a:r>
            <a:br>
              <a:rPr lang="en-US" sz="1200" dirty="0" smtClean="0">
                <a:solidFill>
                  <a:schemeClr val="bg2"/>
                </a:solidFill>
                <a:latin typeface="+mn-lt"/>
              </a:rPr>
            </a:br>
            <a:r>
              <a:rPr lang="en-US" sz="1200" dirty="0" smtClean="0">
                <a:solidFill>
                  <a:schemeClr val="bg2"/>
                </a:solidFill>
                <a:latin typeface="+mn-lt"/>
              </a:rPr>
              <a:t>potential packet re-ordering</a:t>
            </a:r>
          </a:p>
          <a:p>
            <a:pPr marL="690563" lvl="1"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Can be avoided if SW1 uses MAC based or </a:t>
            </a:r>
            <a:br>
              <a:rPr lang="en-US" sz="1200" dirty="0" smtClean="0">
                <a:solidFill>
                  <a:schemeClr val="bg2"/>
                </a:solidFill>
                <a:latin typeface="+mn-lt"/>
              </a:rPr>
            </a:br>
            <a:r>
              <a:rPr lang="en-US" sz="1200" dirty="0" smtClean="0">
                <a:solidFill>
                  <a:schemeClr val="bg2"/>
                </a:solidFill>
                <a:latin typeface="+mn-lt"/>
              </a:rPr>
              <a:t>VLAN based hash distribution</a:t>
            </a:r>
          </a:p>
          <a:p>
            <a:pPr marL="690563" lvl="1" indent="-233363">
              <a:lnSpc>
                <a:spcPct val="90000"/>
              </a:lnSpc>
              <a:spcBef>
                <a:spcPts val="100"/>
              </a:spcBef>
              <a:spcAft>
                <a:spcPts val="100"/>
              </a:spcAft>
              <a:buClr>
                <a:schemeClr val="bg1"/>
              </a:buClr>
              <a:buFont typeface="Arial" pitchFamily="34" charset="0"/>
              <a:buChar char="•"/>
            </a:pPr>
            <a:endParaRPr lang="en-US" sz="1200" b="1" dirty="0" smtClean="0">
              <a:solidFill>
                <a:schemeClr val="bg2"/>
              </a:solidFill>
              <a:latin typeface="+mn-lt"/>
            </a:endParaRPr>
          </a:p>
        </p:txBody>
      </p:sp>
      <p:sp>
        <p:nvSpPr>
          <p:cNvPr id="92" name="TextBox 91"/>
          <p:cNvSpPr txBox="1"/>
          <p:nvPr/>
        </p:nvSpPr>
        <p:spPr>
          <a:xfrm>
            <a:off x="5083626" y="5046210"/>
            <a:ext cx="3831770" cy="1166473"/>
          </a:xfrm>
          <a:prstGeom prst="rect">
            <a:avLst/>
          </a:prstGeom>
          <a:noFill/>
        </p:spPr>
        <p:txBody>
          <a:bodyPr wrap="square" rtlCol="0">
            <a:spAutoFit/>
          </a:bodyPr>
          <a:lstStyle/>
          <a:p>
            <a:pPr marL="233363" indent="-233363">
              <a:lnSpc>
                <a:spcPct val="90000"/>
              </a:lnSpc>
              <a:spcBef>
                <a:spcPts val="100"/>
              </a:spcBef>
              <a:spcAft>
                <a:spcPts val="100"/>
              </a:spcAft>
              <a:buClr>
                <a:schemeClr val="bg1"/>
              </a:buClr>
              <a:buFont typeface="Arial" pitchFamily="34" charset="0"/>
              <a:buChar char="•"/>
            </a:pPr>
            <a:r>
              <a:rPr lang="en-US" sz="1200" b="1" dirty="0" smtClean="0">
                <a:solidFill>
                  <a:schemeClr val="bg2"/>
                </a:solidFill>
                <a:latin typeface="+mn-lt"/>
              </a:rPr>
              <a:t>From network to SW1</a:t>
            </a:r>
          </a:p>
          <a:p>
            <a:pPr marL="690563" lvl="1"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If RB2 is the last seen RBridge for this MAC, packet is sent to RB2</a:t>
            </a:r>
          </a:p>
          <a:p>
            <a:pPr marL="690563" lvl="1"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No Multipathing between RB1 and RB2 from the network</a:t>
            </a:r>
          </a:p>
          <a:p>
            <a:pPr marL="690563" lvl="1" indent="-233363">
              <a:lnSpc>
                <a:spcPct val="90000"/>
              </a:lnSpc>
              <a:spcBef>
                <a:spcPts val="100"/>
              </a:spcBef>
              <a:spcAft>
                <a:spcPts val="100"/>
              </a:spcAft>
              <a:buClr>
                <a:schemeClr val="bg1"/>
              </a:buClr>
              <a:buFont typeface="Arial" pitchFamily="34" charset="0"/>
              <a:buChar char="•"/>
            </a:pPr>
            <a:endParaRPr lang="en-US" sz="1200" b="1" dirty="0" smtClean="0">
              <a:solidFill>
                <a:schemeClr val="bg2"/>
              </a:solidFill>
              <a:latin typeface="+mn-lt"/>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par>
                                <p:cTn id="8" presetID="22" presetClass="entr" presetSubtype="4"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wipe(down)">
                                      <p:cBhvr>
                                        <p:cTn id="10" dur="500"/>
                                        <p:tgtEl>
                                          <p:spTgt spid="31"/>
                                        </p:tgtEl>
                                      </p:cBhvr>
                                    </p:animEffect>
                                  </p:childTnLst>
                                </p:cTn>
                              </p:par>
                              <p:par>
                                <p:cTn id="11" presetID="22" presetClass="entr" presetSubtype="4"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down)">
                                      <p:cBhvr>
                                        <p:cTn id="13" dur="500"/>
                                        <p:tgtEl>
                                          <p:spTgt spid="32"/>
                                        </p:tgtEl>
                                      </p:cBhvr>
                                    </p:animEffect>
                                  </p:childTnLst>
                                </p:cTn>
                              </p:par>
                              <p:par>
                                <p:cTn id="14" presetID="22" presetClass="entr" presetSubtype="4"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par>
                                <p:cTn id="17" presetID="22" presetClass="entr" presetSubtype="4"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down)">
                                      <p:cBhvr>
                                        <p:cTn id="19" dur="500"/>
                                        <p:tgtEl>
                                          <p:spTgt spid="34"/>
                                        </p:tgtEl>
                                      </p:cBhvr>
                                    </p:animEffect>
                                  </p:childTnLst>
                                </p:cTn>
                              </p:par>
                              <p:par>
                                <p:cTn id="20" presetID="22" presetClass="entr" presetSubtype="4"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down)">
                                      <p:cBhvr>
                                        <p:cTn id="22" dur="500"/>
                                        <p:tgtEl>
                                          <p:spTgt spid="35"/>
                                        </p:tgtEl>
                                      </p:cBhvr>
                                    </p:animEffect>
                                  </p:childTnLst>
                                </p:cTn>
                              </p:par>
                              <p:par>
                                <p:cTn id="23" presetID="22" presetClass="entr" presetSubtype="4"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down)">
                                      <p:cBhvr>
                                        <p:cTn id="25" dur="500"/>
                                        <p:tgtEl>
                                          <p:spTgt spid="36"/>
                                        </p:tgtEl>
                                      </p:cBhvr>
                                    </p:animEffect>
                                  </p:childTnLst>
                                </p:cTn>
                              </p:par>
                              <p:par>
                                <p:cTn id="26" presetID="22" presetClass="entr" presetSubtype="4" fill="hold"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ipe(down)">
                                      <p:cBhvr>
                                        <p:cTn id="28" dur="500"/>
                                        <p:tgtEl>
                                          <p:spTgt spid="37"/>
                                        </p:tgtEl>
                                      </p:cBhvr>
                                    </p:animEffect>
                                  </p:childTnLst>
                                </p:cTn>
                              </p:par>
                              <p:par>
                                <p:cTn id="29" presetID="22" presetClass="entr" presetSubtype="4"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500"/>
                                        <p:tgtEl>
                                          <p:spTgt spid="38"/>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down)">
                                      <p:cBhvr>
                                        <p:cTn id="37" dur="500"/>
                                        <p:tgtEl>
                                          <p:spTgt spid="40"/>
                                        </p:tgtEl>
                                      </p:cBhvr>
                                    </p:animEffect>
                                  </p:childTnLst>
                                </p:cTn>
                              </p:par>
                              <p:par>
                                <p:cTn id="38" presetID="22" presetClass="entr" presetSubtype="4" fill="hold"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down)">
                                      <p:cBhvr>
                                        <p:cTn id="40" dur="500"/>
                                        <p:tgtEl>
                                          <p:spTgt spid="41"/>
                                        </p:tgtEl>
                                      </p:cBhvr>
                                    </p:animEffect>
                                  </p:childTnLst>
                                </p:cTn>
                              </p:par>
                              <p:par>
                                <p:cTn id="41" presetID="22" presetClass="entr" presetSubtype="4" fill="hold" nodeType="with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down)">
                                      <p:cBhvr>
                                        <p:cTn id="43" dur="500"/>
                                        <p:tgtEl>
                                          <p:spTgt spid="42"/>
                                        </p:tgtEl>
                                      </p:cBhvr>
                                    </p:animEffect>
                                  </p:childTnLst>
                                </p:cTn>
                              </p:par>
                              <p:par>
                                <p:cTn id="44" presetID="22" presetClass="entr" presetSubtype="4" fill="hold" nodeType="with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wipe(down)">
                                      <p:cBhvr>
                                        <p:cTn id="46" dur="500"/>
                                        <p:tgtEl>
                                          <p:spTgt spid="43"/>
                                        </p:tgtEl>
                                      </p:cBhvr>
                                    </p:animEffect>
                                  </p:childTnLst>
                                </p:cTn>
                              </p:par>
                              <p:par>
                                <p:cTn id="47" presetID="22" presetClass="entr" presetSubtype="4"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wipe(down)">
                                      <p:cBhvr>
                                        <p:cTn id="49" dur="500"/>
                                        <p:tgtEl>
                                          <p:spTgt spid="44"/>
                                        </p:tgtEl>
                                      </p:cBhvr>
                                    </p:animEffect>
                                  </p:childTnLst>
                                </p:cTn>
                              </p:par>
                              <p:par>
                                <p:cTn id="50" presetID="22" presetClass="entr" presetSubtype="4" fill="hold" nodeType="with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wipe(down)">
                                      <p:cBhvr>
                                        <p:cTn id="52" dur="500"/>
                                        <p:tgtEl>
                                          <p:spTgt spid="45"/>
                                        </p:tgtEl>
                                      </p:cBhvr>
                                    </p:animEffect>
                                  </p:childTnLst>
                                </p:cTn>
                              </p:par>
                              <p:par>
                                <p:cTn id="53" presetID="22" presetClass="entr" presetSubtype="4" fill="hold"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down)">
                                      <p:cBhvr>
                                        <p:cTn id="55" dur="500"/>
                                        <p:tgtEl>
                                          <p:spTgt spid="46"/>
                                        </p:tgtEl>
                                      </p:cBhvr>
                                    </p:animEffect>
                                  </p:childTnLst>
                                </p:cTn>
                              </p:par>
                              <p:par>
                                <p:cTn id="56" presetID="22" presetClass="entr" presetSubtype="4" fill="hold" nodeType="with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wipe(down)">
                                      <p:cBhvr>
                                        <p:cTn id="58" dur="500"/>
                                        <p:tgtEl>
                                          <p:spTgt spid="47"/>
                                        </p:tgtEl>
                                      </p:cBhvr>
                                    </p:animEffect>
                                  </p:childTnLst>
                                </p:cTn>
                              </p:par>
                              <p:par>
                                <p:cTn id="59" presetID="22" presetClass="entr" presetSubtype="4" fill="hold"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down)">
                                      <p:cBhvr>
                                        <p:cTn id="61" dur="500"/>
                                        <p:tgtEl>
                                          <p:spTgt spid="48"/>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down)">
                                      <p:cBhvr>
                                        <p:cTn id="64" dur="500"/>
                                        <p:tgtEl>
                                          <p:spTgt spid="49"/>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down)">
                                      <p:cBhvr>
                                        <p:cTn id="67" dur="500"/>
                                        <p:tgtEl>
                                          <p:spTgt spid="50"/>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wipe(down)">
                                      <p:cBhvr>
                                        <p:cTn id="70" dur="500"/>
                                        <p:tgtEl>
                                          <p:spTgt spid="51"/>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wipe(down)">
                                      <p:cBhvr>
                                        <p:cTn id="73" dur="500"/>
                                        <p:tgtEl>
                                          <p:spTgt spid="52"/>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wipe(down)">
                                      <p:cBhvr>
                                        <p:cTn id="79" dur="500"/>
                                        <p:tgtEl>
                                          <p:spTgt spid="54"/>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wipe(down)">
                                      <p:cBhvr>
                                        <p:cTn id="82" dur="500"/>
                                        <p:tgtEl>
                                          <p:spTgt spid="55"/>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wipe(down)">
                                      <p:cBhvr>
                                        <p:cTn id="85" dur="500"/>
                                        <p:tgtEl>
                                          <p:spTgt spid="56"/>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wipe(down)">
                                      <p:cBhvr>
                                        <p:cTn id="88" dur="500"/>
                                        <p:tgtEl>
                                          <p:spTgt spid="58"/>
                                        </p:tgtEl>
                                      </p:cBhvr>
                                    </p:animEffect>
                                  </p:childTnLst>
                                </p:cTn>
                              </p:par>
                              <p:par>
                                <p:cTn id="89" presetID="22" presetClass="entr" presetSubtype="4" fill="hold" nodeType="with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down)">
                                      <p:cBhvr>
                                        <p:cTn id="91" dur="500"/>
                                        <p:tgtEl>
                                          <p:spTgt spid="59"/>
                                        </p:tgtEl>
                                      </p:cBhvr>
                                    </p:animEffect>
                                  </p:childTnLst>
                                </p:cTn>
                              </p:par>
                              <p:par>
                                <p:cTn id="92" presetID="22" presetClass="entr" presetSubtype="4" fill="hold" nodeType="withEffect">
                                  <p:stCondLst>
                                    <p:cond delay="0"/>
                                  </p:stCondLst>
                                  <p:childTnLst>
                                    <p:set>
                                      <p:cBhvr>
                                        <p:cTn id="93" dur="1" fill="hold">
                                          <p:stCondLst>
                                            <p:cond delay="0"/>
                                          </p:stCondLst>
                                        </p:cTn>
                                        <p:tgtEl>
                                          <p:spTgt spid="60"/>
                                        </p:tgtEl>
                                        <p:attrNameLst>
                                          <p:attrName>style.visibility</p:attrName>
                                        </p:attrNameLst>
                                      </p:cBhvr>
                                      <p:to>
                                        <p:strVal val="visible"/>
                                      </p:to>
                                    </p:set>
                                    <p:animEffect transition="in" filter="wipe(down)">
                                      <p:cBhvr>
                                        <p:cTn id="94" dur="500"/>
                                        <p:tgtEl>
                                          <p:spTgt spid="60"/>
                                        </p:tgtEl>
                                      </p:cBhvr>
                                    </p:animEffect>
                                  </p:childTnLst>
                                </p:cTn>
                              </p:par>
                              <p:par>
                                <p:cTn id="95" presetID="22" presetClass="entr" presetSubtype="4" fill="hold" nodeType="withEffect">
                                  <p:stCondLst>
                                    <p:cond delay="0"/>
                                  </p:stCondLst>
                                  <p:childTnLst>
                                    <p:set>
                                      <p:cBhvr>
                                        <p:cTn id="96" dur="1" fill="hold">
                                          <p:stCondLst>
                                            <p:cond delay="0"/>
                                          </p:stCondLst>
                                        </p:cTn>
                                        <p:tgtEl>
                                          <p:spTgt spid="61"/>
                                        </p:tgtEl>
                                        <p:attrNameLst>
                                          <p:attrName>style.visibility</p:attrName>
                                        </p:attrNameLst>
                                      </p:cBhvr>
                                      <p:to>
                                        <p:strVal val="visible"/>
                                      </p:to>
                                    </p:set>
                                    <p:animEffect transition="in" filter="wipe(down)">
                                      <p:cBhvr>
                                        <p:cTn id="97" dur="500"/>
                                        <p:tgtEl>
                                          <p:spTgt spid="61"/>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62"/>
                                        </p:tgtEl>
                                        <p:attrNameLst>
                                          <p:attrName>style.visibility</p:attrName>
                                        </p:attrNameLst>
                                      </p:cBhvr>
                                      <p:to>
                                        <p:strVal val="visible"/>
                                      </p:to>
                                    </p:set>
                                    <p:animEffect transition="in" filter="wipe(down)">
                                      <p:cBhvr>
                                        <p:cTn id="100" dur="500"/>
                                        <p:tgtEl>
                                          <p:spTgt spid="62"/>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63"/>
                                        </p:tgtEl>
                                        <p:attrNameLst>
                                          <p:attrName>style.visibility</p:attrName>
                                        </p:attrNameLst>
                                      </p:cBhvr>
                                      <p:to>
                                        <p:strVal val="visible"/>
                                      </p:to>
                                    </p:set>
                                    <p:animEffect transition="in" filter="wipe(down)">
                                      <p:cBhvr>
                                        <p:cTn id="103" dur="500"/>
                                        <p:tgtEl>
                                          <p:spTgt spid="63"/>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64"/>
                                        </p:tgtEl>
                                        <p:attrNameLst>
                                          <p:attrName>style.visibility</p:attrName>
                                        </p:attrNameLst>
                                      </p:cBhvr>
                                      <p:to>
                                        <p:strVal val="visible"/>
                                      </p:to>
                                    </p:set>
                                    <p:animEffect transition="in" filter="wipe(down)">
                                      <p:cBhvr>
                                        <p:cTn id="106" dur="500"/>
                                        <p:tgtEl>
                                          <p:spTgt spid="64"/>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66"/>
                                        </p:tgtEl>
                                        <p:attrNameLst>
                                          <p:attrName>style.visibility</p:attrName>
                                        </p:attrNameLst>
                                      </p:cBhvr>
                                      <p:to>
                                        <p:strVal val="visible"/>
                                      </p:to>
                                    </p:set>
                                    <p:animEffect transition="in" filter="wipe(down)">
                                      <p:cBhvr>
                                        <p:cTn id="109" dur="500"/>
                                        <p:tgtEl>
                                          <p:spTgt spid="6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67"/>
                                        </p:tgtEl>
                                        <p:attrNameLst>
                                          <p:attrName>style.visibility</p:attrName>
                                        </p:attrNameLst>
                                      </p:cBhvr>
                                      <p:to>
                                        <p:strVal val="visible"/>
                                      </p:to>
                                    </p:set>
                                    <p:animEffect transition="in" filter="wipe(down)">
                                      <p:cBhvr>
                                        <p:cTn id="112" dur="500"/>
                                        <p:tgtEl>
                                          <p:spTgt spid="67"/>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68"/>
                                        </p:tgtEl>
                                        <p:attrNameLst>
                                          <p:attrName>style.visibility</p:attrName>
                                        </p:attrNameLst>
                                      </p:cBhvr>
                                      <p:to>
                                        <p:strVal val="visible"/>
                                      </p:to>
                                    </p:set>
                                    <p:animEffect transition="in" filter="wipe(down)">
                                      <p:cBhvr>
                                        <p:cTn id="115" dur="500"/>
                                        <p:tgtEl>
                                          <p:spTgt spid="68"/>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4" fill="hold" nodeType="clickEffect">
                                  <p:stCondLst>
                                    <p:cond delay="0"/>
                                  </p:stCondLst>
                                  <p:childTnLst>
                                    <p:set>
                                      <p:cBhvr>
                                        <p:cTn id="119" dur="1" fill="hold">
                                          <p:stCondLst>
                                            <p:cond delay="0"/>
                                          </p:stCondLst>
                                        </p:cTn>
                                        <p:tgtEl>
                                          <p:spTgt spid="70"/>
                                        </p:tgtEl>
                                        <p:attrNameLst>
                                          <p:attrName>style.visibility</p:attrName>
                                        </p:attrNameLst>
                                      </p:cBhvr>
                                      <p:to>
                                        <p:strVal val="visible"/>
                                      </p:to>
                                    </p:set>
                                    <p:animEffect transition="in" filter="wipe(down)">
                                      <p:cBhvr>
                                        <p:cTn id="120" dur="500"/>
                                        <p:tgtEl>
                                          <p:spTgt spid="70"/>
                                        </p:tgtEl>
                                      </p:cBhvr>
                                    </p:animEffect>
                                  </p:childTnLst>
                                </p:cTn>
                              </p:par>
                              <p:par>
                                <p:cTn id="121" presetID="22" presetClass="entr" presetSubtype="4" fill="hold" nodeType="with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wipe(down)">
                                      <p:cBhvr>
                                        <p:cTn id="123" dur="500"/>
                                        <p:tgtEl>
                                          <p:spTgt spid="71"/>
                                        </p:tgtEl>
                                      </p:cBhvr>
                                    </p:animEffect>
                                  </p:childTnLst>
                                </p:cTn>
                              </p:par>
                              <p:par>
                                <p:cTn id="124" presetID="22" presetClass="entr" presetSubtype="4" fill="hold" nodeType="withEffect">
                                  <p:stCondLst>
                                    <p:cond delay="0"/>
                                  </p:stCondLst>
                                  <p:childTnLst>
                                    <p:set>
                                      <p:cBhvr>
                                        <p:cTn id="125" dur="1" fill="hold">
                                          <p:stCondLst>
                                            <p:cond delay="0"/>
                                          </p:stCondLst>
                                        </p:cTn>
                                        <p:tgtEl>
                                          <p:spTgt spid="73"/>
                                        </p:tgtEl>
                                        <p:attrNameLst>
                                          <p:attrName>style.visibility</p:attrName>
                                        </p:attrNameLst>
                                      </p:cBhvr>
                                      <p:to>
                                        <p:strVal val="visible"/>
                                      </p:to>
                                    </p:set>
                                    <p:animEffect transition="in" filter="wipe(down)">
                                      <p:cBhvr>
                                        <p:cTn id="126" dur="500"/>
                                        <p:tgtEl>
                                          <p:spTgt spid="73"/>
                                        </p:tgtEl>
                                      </p:cBhvr>
                                    </p:animEffect>
                                  </p:childTnLst>
                                </p:cTn>
                              </p:par>
                              <p:par>
                                <p:cTn id="127" presetID="22" presetClass="entr" presetSubtype="4" fill="hold" grpId="0" nodeType="withEffect">
                                  <p:stCondLst>
                                    <p:cond delay="0"/>
                                  </p:stCondLst>
                                  <p:childTnLst>
                                    <p:set>
                                      <p:cBhvr>
                                        <p:cTn id="128" dur="1" fill="hold">
                                          <p:stCondLst>
                                            <p:cond delay="0"/>
                                          </p:stCondLst>
                                        </p:cTn>
                                        <p:tgtEl>
                                          <p:spTgt spid="75"/>
                                        </p:tgtEl>
                                        <p:attrNameLst>
                                          <p:attrName>style.visibility</p:attrName>
                                        </p:attrNameLst>
                                      </p:cBhvr>
                                      <p:to>
                                        <p:strVal val="visible"/>
                                      </p:to>
                                    </p:set>
                                    <p:animEffect transition="in" filter="wipe(down)">
                                      <p:cBhvr>
                                        <p:cTn id="129" dur="500"/>
                                        <p:tgtEl>
                                          <p:spTgt spid="75"/>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4" fill="hold" nodeType="clickEffect">
                                  <p:stCondLst>
                                    <p:cond delay="0"/>
                                  </p:stCondLst>
                                  <p:childTnLst>
                                    <p:set>
                                      <p:cBhvr>
                                        <p:cTn id="133" dur="1" fill="hold">
                                          <p:stCondLst>
                                            <p:cond delay="0"/>
                                          </p:stCondLst>
                                        </p:cTn>
                                        <p:tgtEl>
                                          <p:spTgt spid="80"/>
                                        </p:tgtEl>
                                        <p:attrNameLst>
                                          <p:attrName>style.visibility</p:attrName>
                                        </p:attrNameLst>
                                      </p:cBhvr>
                                      <p:to>
                                        <p:strVal val="visible"/>
                                      </p:to>
                                    </p:set>
                                    <p:animEffect transition="in" filter="wipe(down)">
                                      <p:cBhvr>
                                        <p:cTn id="134" dur="500"/>
                                        <p:tgtEl>
                                          <p:spTgt spid="80"/>
                                        </p:tgtEl>
                                      </p:cBhvr>
                                    </p:animEffect>
                                  </p:childTnLst>
                                </p:cTn>
                              </p:par>
                              <p:par>
                                <p:cTn id="135" presetID="22" presetClass="entr" presetSubtype="4" fill="hold" nodeType="withEffect">
                                  <p:stCondLst>
                                    <p:cond delay="0"/>
                                  </p:stCondLst>
                                  <p:childTnLst>
                                    <p:set>
                                      <p:cBhvr>
                                        <p:cTn id="136" dur="1" fill="hold">
                                          <p:stCondLst>
                                            <p:cond delay="0"/>
                                          </p:stCondLst>
                                        </p:cTn>
                                        <p:tgtEl>
                                          <p:spTgt spid="78"/>
                                        </p:tgtEl>
                                        <p:attrNameLst>
                                          <p:attrName>style.visibility</p:attrName>
                                        </p:attrNameLst>
                                      </p:cBhvr>
                                      <p:to>
                                        <p:strVal val="visible"/>
                                      </p:to>
                                    </p:set>
                                    <p:animEffect transition="in" filter="wipe(down)">
                                      <p:cBhvr>
                                        <p:cTn id="137" dur="500"/>
                                        <p:tgtEl>
                                          <p:spTgt spid="78"/>
                                        </p:tgtEl>
                                      </p:cBhvr>
                                    </p:animEffect>
                                  </p:childTnLst>
                                </p:cTn>
                              </p:par>
                              <p:par>
                                <p:cTn id="138" presetID="22" presetClass="entr" presetSubtype="4" fill="hold" nodeType="withEffect">
                                  <p:stCondLst>
                                    <p:cond delay="0"/>
                                  </p:stCondLst>
                                  <p:childTnLst>
                                    <p:set>
                                      <p:cBhvr>
                                        <p:cTn id="139" dur="1" fill="hold">
                                          <p:stCondLst>
                                            <p:cond delay="0"/>
                                          </p:stCondLst>
                                        </p:cTn>
                                        <p:tgtEl>
                                          <p:spTgt spid="76"/>
                                        </p:tgtEl>
                                        <p:attrNameLst>
                                          <p:attrName>style.visibility</p:attrName>
                                        </p:attrNameLst>
                                      </p:cBhvr>
                                      <p:to>
                                        <p:strVal val="visible"/>
                                      </p:to>
                                    </p:set>
                                    <p:animEffect transition="in" filter="wipe(down)">
                                      <p:cBhvr>
                                        <p:cTn id="140" dur="500"/>
                                        <p:tgtEl>
                                          <p:spTgt spid="76"/>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82"/>
                                        </p:tgtEl>
                                        <p:attrNameLst>
                                          <p:attrName>style.visibility</p:attrName>
                                        </p:attrNameLst>
                                      </p:cBhvr>
                                      <p:to>
                                        <p:strVal val="visible"/>
                                      </p:to>
                                    </p:set>
                                    <p:animEffect transition="in" filter="wipe(down)">
                                      <p:cBhvr>
                                        <p:cTn id="143" dur="500"/>
                                        <p:tgtEl>
                                          <p:spTgt spid="82"/>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91"/>
                                        </p:tgtEl>
                                        <p:attrNameLst>
                                          <p:attrName>style.visibility</p:attrName>
                                        </p:attrNameLst>
                                      </p:cBhvr>
                                      <p:to>
                                        <p:strVal val="visible"/>
                                      </p:to>
                                    </p:set>
                                    <p:animEffect transition="in" filter="wipe(down)">
                                      <p:cBhvr>
                                        <p:cTn id="146" dur="500"/>
                                        <p:tgtEl>
                                          <p:spTgt spid="91"/>
                                        </p:tgtEl>
                                      </p:cBhvr>
                                    </p:animEffect>
                                  </p:childTnLst>
                                </p:cTn>
                              </p:par>
                            </p:childTnLst>
                          </p:cTn>
                        </p:par>
                      </p:childTnLst>
                    </p:cTn>
                  </p:par>
                  <p:par>
                    <p:cTn id="147" fill="hold">
                      <p:stCondLst>
                        <p:cond delay="indefinite"/>
                      </p:stCondLst>
                      <p:childTnLst>
                        <p:par>
                          <p:cTn id="148" fill="hold">
                            <p:stCondLst>
                              <p:cond delay="0"/>
                            </p:stCondLst>
                            <p:childTnLst>
                              <p:par>
                                <p:cTn id="149" presetID="22" presetClass="entr" presetSubtype="4" fill="hold" nodeType="clickEffect">
                                  <p:stCondLst>
                                    <p:cond delay="0"/>
                                  </p:stCondLst>
                                  <p:childTnLst>
                                    <p:set>
                                      <p:cBhvr>
                                        <p:cTn id="150" dur="1" fill="hold">
                                          <p:stCondLst>
                                            <p:cond delay="0"/>
                                          </p:stCondLst>
                                        </p:cTn>
                                        <p:tgtEl>
                                          <p:spTgt spid="88"/>
                                        </p:tgtEl>
                                        <p:attrNameLst>
                                          <p:attrName>style.visibility</p:attrName>
                                        </p:attrNameLst>
                                      </p:cBhvr>
                                      <p:to>
                                        <p:strVal val="visible"/>
                                      </p:to>
                                    </p:set>
                                    <p:animEffect transition="in" filter="wipe(down)">
                                      <p:cBhvr>
                                        <p:cTn id="151" dur="500"/>
                                        <p:tgtEl>
                                          <p:spTgt spid="88"/>
                                        </p:tgtEl>
                                      </p:cBhvr>
                                    </p:animEffect>
                                  </p:childTnLst>
                                </p:cTn>
                              </p:par>
                              <p:par>
                                <p:cTn id="152" presetID="22" presetClass="entr" presetSubtype="4" fill="hold" nodeType="withEffect">
                                  <p:stCondLst>
                                    <p:cond delay="0"/>
                                  </p:stCondLst>
                                  <p:childTnLst>
                                    <p:set>
                                      <p:cBhvr>
                                        <p:cTn id="153" dur="1" fill="hold">
                                          <p:stCondLst>
                                            <p:cond delay="0"/>
                                          </p:stCondLst>
                                        </p:cTn>
                                        <p:tgtEl>
                                          <p:spTgt spid="86"/>
                                        </p:tgtEl>
                                        <p:attrNameLst>
                                          <p:attrName>style.visibility</p:attrName>
                                        </p:attrNameLst>
                                      </p:cBhvr>
                                      <p:to>
                                        <p:strVal val="visible"/>
                                      </p:to>
                                    </p:set>
                                    <p:animEffect transition="in" filter="wipe(down)">
                                      <p:cBhvr>
                                        <p:cTn id="154" dur="500"/>
                                        <p:tgtEl>
                                          <p:spTgt spid="86"/>
                                        </p:tgtEl>
                                      </p:cBhvr>
                                    </p:animEffect>
                                  </p:childTnLst>
                                </p:cTn>
                              </p:par>
                              <p:par>
                                <p:cTn id="155" presetID="22" presetClass="entr" presetSubtype="4" fill="hold" nodeType="withEffect">
                                  <p:stCondLst>
                                    <p:cond delay="0"/>
                                  </p:stCondLst>
                                  <p:childTnLst>
                                    <p:set>
                                      <p:cBhvr>
                                        <p:cTn id="156" dur="1" fill="hold">
                                          <p:stCondLst>
                                            <p:cond delay="0"/>
                                          </p:stCondLst>
                                        </p:cTn>
                                        <p:tgtEl>
                                          <p:spTgt spid="83"/>
                                        </p:tgtEl>
                                        <p:attrNameLst>
                                          <p:attrName>style.visibility</p:attrName>
                                        </p:attrNameLst>
                                      </p:cBhvr>
                                      <p:to>
                                        <p:strVal val="visible"/>
                                      </p:to>
                                    </p:set>
                                    <p:animEffect transition="in" filter="wipe(down)">
                                      <p:cBhvr>
                                        <p:cTn id="157" dur="500"/>
                                        <p:tgtEl>
                                          <p:spTgt spid="83"/>
                                        </p:tgtEl>
                                      </p:cBhvr>
                                    </p:animEffect>
                                  </p:childTnLst>
                                </p:cTn>
                              </p:par>
                              <p:par>
                                <p:cTn id="158" presetID="22" presetClass="entr" presetSubtype="4" fill="hold" grpId="0" nodeType="withEffect">
                                  <p:stCondLst>
                                    <p:cond delay="0"/>
                                  </p:stCondLst>
                                  <p:childTnLst>
                                    <p:set>
                                      <p:cBhvr>
                                        <p:cTn id="159" dur="1" fill="hold">
                                          <p:stCondLst>
                                            <p:cond delay="0"/>
                                          </p:stCondLst>
                                        </p:cTn>
                                        <p:tgtEl>
                                          <p:spTgt spid="90"/>
                                        </p:tgtEl>
                                        <p:attrNameLst>
                                          <p:attrName>style.visibility</p:attrName>
                                        </p:attrNameLst>
                                      </p:cBhvr>
                                      <p:to>
                                        <p:strVal val="visible"/>
                                      </p:to>
                                    </p:set>
                                    <p:animEffect transition="in" filter="wipe(down)">
                                      <p:cBhvr>
                                        <p:cTn id="160" dur="500"/>
                                        <p:tgtEl>
                                          <p:spTgt spid="90"/>
                                        </p:tgtEl>
                                      </p:cBhvr>
                                    </p:animEffect>
                                  </p:childTnLst>
                                </p:cTn>
                              </p:par>
                            </p:childTnLst>
                          </p:cTn>
                        </p:par>
                      </p:childTnLst>
                    </p:cTn>
                  </p:par>
                  <p:par>
                    <p:cTn id="161" fill="hold">
                      <p:stCondLst>
                        <p:cond delay="indefinite"/>
                      </p:stCondLst>
                      <p:childTnLst>
                        <p:par>
                          <p:cTn id="162" fill="hold">
                            <p:stCondLst>
                              <p:cond delay="0"/>
                            </p:stCondLst>
                            <p:childTnLst>
                              <p:par>
                                <p:cTn id="163" presetID="22" presetClass="entr" presetSubtype="4" fill="hold" grpId="0" nodeType="clickEffect">
                                  <p:stCondLst>
                                    <p:cond delay="0"/>
                                  </p:stCondLst>
                                  <p:childTnLst>
                                    <p:set>
                                      <p:cBhvr>
                                        <p:cTn id="164" dur="1" fill="hold">
                                          <p:stCondLst>
                                            <p:cond delay="0"/>
                                          </p:stCondLst>
                                        </p:cTn>
                                        <p:tgtEl>
                                          <p:spTgt spid="92">
                                            <p:txEl>
                                              <p:pRg st="0" end="0"/>
                                            </p:txEl>
                                          </p:spTgt>
                                        </p:tgtEl>
                                        <p:attrNameLst>
                                          <p:attrName>style.visibility</p:attrName>
                                        </p:attrNameLst>
                                      </p:cBhvr>
                                      <p:to>
                                        <p:strVal val="visible"/>
                                      </p:to>
                                    </p:set>
                                    <p:animEffect transition="in" filter="wipe(down)">
                                      <p:cBhvr>
                                        <p:cTn id="165" dur="500"/>
                                        <p:tgtEl>
                                          <p:spTgt spid="92">
                                            <p:txEl>
                                              <p:pRg st="0" end="0"/>
                                            </p:txEl>
                                          </p:spTgt>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92">
                                            <p:txEl>
                                              <p:pRg st="1" end="1"/>
                                            </p:txEl>
                                          </p:spTgt>
                                        </p:tgtEl>
                                        <p:attrNameLst>
                                          <p:attrName>style.visibility</p:attrName>
                                        </p:attrNameLst>
                                      </p:cBhvr>
                                      <p:to>
                                        <p:strVal val="visible"/>
                                      </p:to>
                                    </p:set>
                                    <p:animEffect transition="in" filter="wipe(down)">
                                      <p:cBhvr>
                                        <p:cTn id="168" dur="500"/>
                                        <p:tgtEl>
                                          <p:spTgt spid="92">
                                            <p:txEl>
                                              <p:pRg st="1" end="1"/>
                                            </p:txEl>
                                          </p:spTgt>
                                        </p:tgtEl>
                                      </p:cBhvr>
                                    </p:animEffect>
                                  </p:childTnLst>
                                </p:cTn>
                              </p:par>
                              <p:par>
                                <p:cTn id="169" presetID="22" presetClass="entr" presetSubtype="4" fill="hold" grpId="0" nodeType="withEffect">
                                  <p:stCondLst>
                                    <p:cond delay="0"/>
                                  </p:stCondLst>
                                  <p:childTnLst>
                                    <p:set>
                                      <p:cBhvr>
                                        <p:cTn id="170" dur="1" fill="hold">
                                          <p:stCondLst>
                                            <p:cond delay="0"/>
                                          </p:stCondLst>
                                        </p:cTn>
                                        <p:tgtEl>
                                          <p:spTgt spid="92">
                                            <p:txEl>
                                              <p:pRg st="2" end="2"/>
                                            </p:txEl>
                                          </p:spTgt>
                                        </p:tgtEl>
                                        <p:attrNameLst>
                                          <p:attrName>style.visibility</p:attrName>
                                        </p:attrNameLst>
                                      </p:cBhvr>
                                      <p:to>
                                        <p:strVal val="visible"/>
                                      </p:to>
                                    </p:set>
                                    <p:animEffect transition="in" filter="wipe(down)">
                                      <p:cBhvr>
                                        <p:cTn id="171" dur="500"/>
                                        <p:tgtEl>
                                          <p:spTgt spid="9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9" grpId="0"/>
      <p:bldP spid="50" grpId="0"/>
      <p:bldP spid="51" grpId="0"/>
      <p:bldP spid="52" grpId="0"/>
      <p:bldP spid="53" grpId="0"/>
      <p:bldP spid="54" grpId="0"/>
      <p:bldP spid="55" grpId="0"/>
      <p:bldP spid="56" grpId="0"/>
      <p:bldP spid="58" grpId="0"/>
      <p:bldP spid="62" grpId="0"/>
      <p:bldP spid="63" grpId="0" animBg="1"/>
      <p:bldP spid="64" grpId="0" animBg="1"/>
      <p:bldP spid="66" grpId="0"/>
      <p:bldP spid="67" grpId="0"/>
      <p:bldP spid="68" grpId="0"/>
      <p:bldP spid="75" grpId="0"/>
      <p:bldP spid="82" grpId="0"/>
      <p:bldP spid="90" grpId="0"/>
      <p:bldP spid="91" grpId="0"/>
      <p:bldP spid="92"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of Multihoming in TRILL</a:t>
            </a:r>
            <a:endParaRPr lang="en-US" dirty="0"/>
          </a:p>
        </p:txBody>
      </p:sp>
      <p:sp>
        <p:nvSpPr>
          <p:cNvPr id="4" name="Footer Placeholder 3"/>
          <p:cNvSpPr>
            <a:spLocks noGrp="1"/>
          </p:cNvSpPr>
          <p:nvPr>
            <p:ph type="ftr" sz="quarter" idx="3"/>
          </p:nvPr>
        </p:nvSpPr>
        <p:spPr/>
        <p:txBody>
          <a:bodyPr/>
          <a:lstStyle/>
          <a:p>
            <a:r>
              <a:rPr lang="en-US" smtClean="0"/>
              <a:t>IETF 82</a:t>
            </a:r>
            <a:endParaRPr lang="en-US" dirty="0" smtClean="0"/>
          </a:p>
        </p:txBody>
      </p:sp>
      <p:sp>
        <p:nvSpPr>
          <p:cNvPr id="5" name="Slide Number Placeholder 4"/>
          <p:cNvSpPr>
            <a:spLocks noGrp="1"/>
          </p:cNvSpPr>
          <p:nvPr>
            <p:ph type="sldNum" sz="quarter" idx="4"/>
          </p:nvPr>
        </p:nvSpPr>
        <p:spPr/>
        <p:txBody>
          <a:bodyPr/>
          <a:lstStyle/>
          <a:p>
            <a:fld id="{DBD5246C-868F-410A-AE52-FE248EDADC46}" type="slidenum">
              <a:rPr lang="en-US" smtClean="0"/>
              <a:pPr/>
              <a:t>4</a:t>
            </a:fld>
            <a:endParaRPr lang="en-US" dirty="0"/>
          </a:p>
        </p:txBody>
      </p:sp>
      <p:sp>
        <p:nvSpPr>
          <p:cNvPr id="6" name="Date Placeholder 5"/>
          <p:cNvSpPr>
            <a:spLocks noGrp="1"/>
          </p:cNvSpPr>
          <p:nvPr>
            <p:ph type="dt" sz="half" idx="2"/>
          </p:nvPr>
        </p:nvSpPr>
        <p:spPr/>
        <p:txBody>
          <a:bodyPr/>
          <a:lstStyle/>
          <a:p>
            <a:fld id="{DA5ED237-BA49-494A-B3B3-DDC72CDA5986}" type="datetime1">
              <a:rPr lang="en-US" smtClean="0"/>
              <a:pPr/>
              <a:t>11/14/2011</a:t>
            </a:fld>
            <a:endParaRPr lang="en-US" dirty="0"/>
          </a:p>
        </p:txBody>
      </p:sp>
      <p:sp>
        <p:nvSpPr>
          <p:cNvPr id="7" name="6-Point Star 6"/>
          <p:cNvSpPr/>
          <p:nvPr/>
        </p:nvSpPr>
        <p:spPr>
          <a:xfrm>
            <a:off x="511628" y="990600"/>
            <a:ext cx="4386943" cy="3788228"/>
          </a:xfrm>
          <a:prstGeom prst="star6">
            <a:avLst/>
          </a:prstGeom>
          <a:solidFill>
            <a:schemeClr val="tx2"/>
          </a:solidFill>
          <a:ln>
            <a:solidFill>
              <a:schemeClr val="bg2"/>
            </a:solidFill>
          </a:ln>
          <a:effectLst/>
        </p:spPr>
        <p:txBody>
          <a:bodyPr wrap="square" rtlCol="0" anchor="t">
            <a:normAutofit/>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pic>
        <p:nvPicPr>
          <p:cNvPr id="8" name="Picture 24" descr="switch-sm-2"/>
          <p:cNvPicPr>
            <a:picLocks noChangeAspect="1" noChangeArrowheads="1"/>
          </p:cNvPicPr>
          <p:nvPr/>
        </p:nvPicPr>
        <p:blipFill>
          <a:blip r:embed="rId2" cstate="print"/>
          <a:srcRect/>
          <a:stretch>
            <a:fillRect/>
          </a:stretch>
        </p:blipFill>
        <p:spPr bwMode="auto">
          <a:xfrm>
            <a:off x="2179238" y="3490233"/>
            <a:ext cx="434301" cy="352425"/>
          </a:xfrm>
          <a:prstGeom prst="rect">
            <a:avLst/>
          </a:prstGeom>
          <a:noFill/>
          <a:ln w="9525">
            <a:noFill/>
            <a:miter lim="800000"/>
            <a:headEnd/>
            <a:tailEnd/>
          </a:ln>
        </p:spPr>
      </p:pic>
      <p:pic>
        <p:nvPicPr>
          <p:cNvPr id="9" name="Picture 24" descr="switch-sm-2"/>
          <p:cNvPicPr>
            <a:picLocks noChangeAspect="1" noChangeArrowheads="1"/>
          </p:cNvPicPr>
          <p:nvPr/>
        </p:nvPicPr>
        <p:blipFill>
          <a:blip r:embed="rId2" cstate="print"/>
          <a:srcRect/>
          <a:stretch>
            <a:fillRect/>
          </a:stretch>
        </p:blipFill>
        <p:spPr bwMode="auto">
          <a:xfrm>
            <a:off x="3028323" y="3501118"/>
            <a:ext cx="434301" cy="352425"/>
          </a:xfrm>
          <a:prstGeom prst="rect">
            <a:avLst/>
          </a:prstGeom>
          <a:noFill/>
          <a:ln w="9525">
            <a:noFill/>
            <a:miter lim="800000"/>
            <a:headEnd/>
            <a:tailEnd/>
          </a:ln>
        </p:spPr>
      </p:pic>
      <p:pic>
        <p:nvPicPr>
          <p:cNvPr id="10" name="Picture 24" descr="switch-sm-2"/>
          <p:cNvPicPr>
            <a:picLocks noChangeAspect="1" noChangeArrowheads="1"/>
          </p:cNvPicPr>
          <p:nvPr/>
        </p:nvPicPr>
        <p:blipFill>
          <a:blip r:embed="rId2" cstate="print"/>
          <a:srcRect/>
          <a:stretch>
            <a:fillRect/>
          </a:stretch>
        </p:blipFill>
        <p:spPr bwMode="auto">
          <a:xfrm>
            <a:off x="1319267" y="2858862"/>
            <a:ext cx="434301" cy="352425"/>
          </a:xfrm>
          <a:prstGeom prst="rect">
            <a:avLst/>
          </a:prstGeom>
          <a:noFill/>
          <a:ln w="9525">
            <a:noFill/>
            <a:miter lim="800000"/>
            <a:headEnd/>
            <a:tailEnd/>
          </a:ln>
        </p:spPr>
      </p:pic>
      <p:pic>
        <p:nvPicPr>
          <p:cNvPr id="11" name="Picture 24" descr="switch-sm-2"/>
          <p:cNvPicPr>
            <a:picLocks noChangeAspect="1" noChangeArrowheads="1"/>
          </p:cNvPicPr>
          <p:nvPr/>
        </p:nvPicPr>
        <p:blipFill>
          <a:blip r:embed="rId2" cstate="print"/>
          <a:srcRect/>
          <a:stretch>
            <a:fillRect/>
          </a:stretch>
        </p:blipFill>
        <p:spPr bwMode="auto">
          <a:xfrm>
            <a:off x="2788838" y="2347233"/>
            <a:ext cx="434301" cy="352425"/>
          </a:xfrm>
          <a:prstGeom prst="rect">
            <a:avLst/>
          </a:prstGeom>
          <a:noFill/>
          <a:ln w="9525">
            <a:noFill/>
            <a:miter lim="800000"/>
            <a:headEnd/>
            <a:tailEnd/>
          </a:ln>
        </p:spPr>
      </p:pic>
      <p:pic>
        <p:nvPicPr>
          <p:cNvPr id="12" name="Picture 24" descr="switch-sm-2"/>
          <p:cNvPicPr>
            <a:picLocks noChangeAspect="1" noChangeArrowheads="1"/>
          </p:cNvPicPr>
          <p:nvPr/>
        </p:nvPicPr>
        <p:blipFill>
          <a:blip r:embed="rId2" cstate="print"/>
          <a:srcRect/>
          <a:stretch>
            <a:fillRect/>
          </a:stretch>
        </p:blipFill>
        <p:spPr bwMode="auto">
          <a:xfrm>
            <a:off x="3681466" y="2978604"/>
            <a:ext cx="434301" cy="352425"/>
          </a:xfrm>
          <a:prstGeom prst="rect">
            <a:avLst/>
          </a:prstGeom>
          <a:noFill/>
          <a:ln w="9525">
            <a:noFill/>
            <a:miter lim="800000"/>
            <a:headEnd/>
            <a:tailEnd/>
          </a:ln>
        </p:spPr>
      </p:pic>
      <p:pic>
        <p:nvPicPr>
          <p:cNvPr id="13" name="Picture 24" descr="switch-sm-2"/>
          <p:cNvPicPr>
            <a:picLocks noChangeAspect="1" noChangeArrowheads="1"/>
          </p:cNvPicPr>
          <p:nvPr/>
        </p:nvPicPr>
        <p:blipFill>
          <a:blip r:embed="rId2" cstate="print"/>
          <a:srcRect/>
          <a:stretch>
            <a:fillRect/>
          </a:stretch>
        </p:blipFill>
        <p:spPr bwMode="auto">
          <a:xfrm>
            <a:off x="1950638" y="1944461"/>
            <a:ext cx="434301" cy="352425"/>
          </a:xfrm>
          <a:prstGeom prst="rect">
            <a:avLst/>
          </a:prstGeom>
          <a:noFill/>
          <a:ln w="9525">
            <a:noFill/>
            <a:miter lim="800000"/>
            <a:headEnd/>
            <a:tailEnd/>
          </a:ln>
        </p:spPr>
      </p:pic>
      <p:cxnSp>
        <p:nvCxnSpPr>
          <p:cNvPr id="14" name="Straight Connector 13"/>
          <p:cNvCxnSpPr/>
          <p:nvPr/>
        </p:nvCxnSpPr>
        <p:spPr>
          <a:xfrm>
            <a:off x="1654629" y="3167743"/>
            <a:ext cx="59871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8" idx="3"/>
            <a:endCxn id="9" idx="1"/>
          </p:cNvCxnSpPr>
          <p:nvPr/>
        </p:nvCxnSpPr>
        <p:spPr>
          <a:xfrm>
            <a:off x="2613539" y="3666446"/>
            <a:ext cx="414784" cy="10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9" idx="0"/>
            <a:endCxn id="11" idx="2"/>
          </p:cNvCxnSpPr>
          <p:nvPr/>
        </p:nvCxnSpPr>
        <p:spPr>
          <a:xfrm flipH="1" flipV="1">
            <a:off x="3005989" y="2699658"/>
            <a:ext cx="239485" cy="801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8" idx="0"/>
            <a:endCxn id="11" idx="2"/>
          </p:cNvCxnSpPr>
          <p:nvPr/>
        </p:nvCxnSpPr>
        <p:spPr>
          <a:xfrm flipV="1">
            <a:off x="2396389" y="2699658"/>
            <a:ext cx="609600" cy="79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0" idx="3"/>
            <a:endCxn id="11" idx="1"/>
          </p:cNvCxnSpPr>
          <p:nvPr/>
        </p:nvCxnSpPr>
        <p:spPr>
          <a:xfrm flipV="1">
            <a:off x="1753568" y="2523446"/>
            <a:ext cx="1035270" cy="511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11" idx="1"/>
          </p:cNvCxnSpPr>
          <p:nvPr/>
        </p:nvCxnSpPr>
        <p:spPr>
          <a:xfrm>
            <a:off x="2286000" y="2264229"/>
            <a:ext cx="502838" cy="259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2"/>
          </p:cNvCxnSpPr>
          <p:nvPr/>
        </p:nvCxnSpPr>
        <p:spPr>
          <a:xfrm flipH="1">
            <a:off x="1643743" y="2296886"/>
            <a:ext cx="524046" cy="6313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9" idx="3"/>
          </p:cNvCxnSpPr>
          <p:nvPr/>
        </p:nvCxnSpPr>
        <p:spPr>
          <a:xfrm flipH="1">
            <a:off x="3462624" y="3265715"/>
            <a:ext cx="325605" cy="4116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2" idx="0"/>
            <a:endCxn id="11" idx="3"/>
          </p:cNvCxnSpPr>
          <p:nvPr/>
        </p:nvCxnSpPr>
        <p:spPr>
          <a:xfrm flipH="1" flipV="1">
            <a:off x="3223139" y="2523446"/>
            <a:ext cx="675478" cy="455158"/>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24" descr="switch-sm-2"/>
          <p:cNvPicPr>
            <a:picLocks noChangeAspect="1" noChangeArrowheads="1"/>
          </p:cNvPicPr>
          <p:nvPr/>
        </p:nvPicPr>
        <p:blipFill>
          <a:blip r:embed="rId2" cstate="print"/>
          <a:srcRect/>
          <a:stretch>
            <a:fillRect/>
          </a:stretch>
        </p:blipFill>
        <p:spPr bwMode="auto">
          <a:xfrm>
            <a:off x="2494924" y="5221061"/>
            <a:ext cx="434301" cy="352425"/>
          </a:xfrm>
          <a:prstGeom prst="rect">
            <a:avLst/>
          </a:prstGeom>
          <a:noFill/>
          <a:ln w="9525">
            <a:noFill/>
            <a:miter lim="800000"/>
            <a:headEnd/>
            <a:tailEnd/>
          </a:ln>
        </p:spPr>
      </p:pic>
      <p:cxnSp>
        <p:nvCxnSpPr>
          <p:cNvPr id="24" name="Straight Connector 23"/>
          <p:cNvCxnSpPr>
            <a:stCxn id="23" idx="0"/>
            <a:endCxn id="8" idx="2"/>
          </p:cNvCxnSpPr>
          <p:nvPr/>
        </p:nvCxnSpPr>
        <p:spPr>
          <a:xfrm flipH="1" flipV="1">
            <a:off x="2396389" y="3842658"/>
            <a:ext cx="315686" cy="1378403"/>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3" idx="0"/>
            <a:endCxn id="9" idx="2"/>
          </p:cNvCxnSpPr>
          <p:nvPr/>
        </p:nvCxnSpPr>
        <p:spPr>
          <a:xfrm flipV="1">
            <a:off x="2712075" y="3853543"/>
            <a:ext cx="533399" cy="1367518"/>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015343" y="2013858"/>
            <a:ext cx="102624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TRILL Campus</a:t>
            </a:r>
          </a:p>
        </p:txBody>
      </p:sp>
      <p:sp>
        <p:nvSpPr>
          <p:cNvPr id="27" name="TextBox 26"/>
          <p:cNvSpPr txBox="1"/>
          <p:nvPr/>
        </p:nvSpPr>
        <p:spPr>
          <a:xfrm>
            <a:off x="2950027" y="5083630"/>
            <a:ext cx="74892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L2 Switch</a:t>
            </a:r>
          </a:p>
        </p:txBody>
      </p:sp>
      <p:sp>
        <p:nvSpPr>
          <p:cNvPr id="28" name="TextBox 27"/>
          <p:cNvSpPr txBox="1"/>
          <p:nvPr/>
        </p:nvSpPr>
        <p:spPr>
          <a:xfrm>
            <a:off x="3429000" y="3635830"/>
            <a:ext cx="447558"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RB1 </a:t>
            </a:r>
          </a:p>
        </p:txBody>
      </p:sp>
      <p:sp>
        <p:nvSpPr>
          <p:cNvPr id="29" name="TextBox 28"/>
          <p:cNvSpPr txBox="1"/>
          <p:nvPr/>
        </p:nvSpPr>
        <p:spPr>
          <a:xfrm>
            <a:off x="1763488" y="3526973"/>
            <a:ext cx="42511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RB2</a:t>
            </a:r>
          </a:p>
        </p:txBody>
      </p:sp>
      <p:sp>
        <p:nvSpPr>
          <p:cNvPr id="30" name="TextBox 29"/>
          <p:cNvSpPr txBox="1"/>
          <p:nvPr/>
        </p:nvSpPr>
        <p:spPr>
          <a:xfrm>
            <a:off x="3940631" y="3276602"/>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RB3 </a:t>
            </a:r>
          </a:p>
        </p:txBody>
      </p:sp>
      <p:sp>
        <p:nvSpPr>
          <p:cNvPr id="31" name="TextBox 30"/>
          <p:cNvSpPr txBox="1"/>
          <p:nvPr/>
        </p:nvSpPr>
        <p:spPr>
          <a:xfrm>
            <a:off x="2754088" y="2111830"/>
            <a:ext cx="46198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RB4 </a:t>
            </a:r>
          </a:p>
        </p:txBody>
      </p:sp>
      <p:sp>
        <p:nvSpPr>
          <p:cNvPr id="32" name="TextBox 31"/>
          <p:cNvSpPr txBox="1"/>
          <p:nvPr/>
        </p:nvSpPr>
        <p:spPr>
          <a:xfrm>
            <a:off x="1480460" y="1992087"/>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RB5 </a:t>
            </a:r>
          </a:p>
        </p:txBody>
      </p:sp>
      <p:sp>
        <p:nvSpPr>
          <p:cNvPr id="33" name="TextBox 32"/>
          <p:cNvSpPr txBox="1"/>
          <p:nvPr/>
        </p:nvSpPr>
        <p:spPr>
          <a:xfrm>
            <a:off x="1240974" y="2601687"/>
            <a:ext cx="45878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RB6 </a:t>
            </a:r>
          </a:p>
        </p:txBody>
      </p:sp>
      <p:sp>
        <p:nvSpPr>
          <p:cNvPr id="35" name="TextBox 34"/>
          <p:cNvSpPr txBox="1"/>
          <p:nvPr/>
        </p:nvSpPr>
        <p:spPr>
          <a:xfrm>
            <a:off x="2536374" y="5606144"/>
            <a:ext cx="44435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SW1</a:t>
            </a:r>
          </a:p>
        </p:txBody>
      </p:sp>
      <p:pic>
        <p:nvPicPr>
          <p:cNvPr id="36" name="Picture 5" descr="pc-2"/>
          <p:cNvPicPr>
            <a:picLocks noChangeAspect="1" noChangeArrowheads="1"/>
          </p:cNvPicPr>
          <p:nvPr/>
        </p:nvPicPr>
        <p:blipFill>
          <a:blip r:embed="rId3" cstate="print"/>
          <a:srcRect/>
          <a:stretch>
            <a:fillRect/>
          </a:stretch>
        </p:blipFill>
        <p:spPr bwMode="auto">
          <a:xfrm>
            <a:off x="1656705" y="5246915"/>
            <a:ext cx="455124" cy="443602"/>
          </a:xfrm>
          <a:prstGeom prst="rect">
            <a:avLst/>
          </a:prstGeom>
          <a:noFill/>
          <a:ln w="9525">
            <a:noFill/>
            <a:miter lim="800000"/>
            <a:headEnd/>
            <a:tailEnd/>
          </a:ln>
        </p:spPr>
      </p:pic>
      <p:cxnSp>
        <p:nvCxnSpPr>
          <p:cNvPr id="37" name="Straight Connector 36"/>
          <p:cNvCxnSpPr>
            <a:endCxn id="9" idx="2"/>
          </p:cNvCxnSpPr>
          <p:nvPr/>
        </p:nvCxnSpPr>
        <p:spPr>
          <a:xfrm flipV="1">
            <a:off x="1928303" y="3853543"/>
            <a:ext cx="1317171" cy="1509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a:endCxn id="8" idx="2"/>
          </p:cNvCxnSpPr>
          <p:nvPr/>
        </p:nvCxnSpPr>
        <p:spPr>
          <a:xfrm flipV="1">
            <a:off x="1982732" y="3842658"/>
            <a:ext cx="413657" cy="1465488"/>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665517" y="5736773"/>
            <a:ext cx="34817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H1</a:t>
            </a:r>
          </a:p>
        </p:txBody>
      </p:sp>
      <p:sp>
        <p:nvSpPr>
          <p:cNvPr id="40" name="Oval 39"/>
          <p:cNvSpPr/>
          <p:nvPr/>
        </p:nvSpPr>
        <p:spPr>
          <a:xfrm rot="1790268">
            <a:off x="1872344" y="4942115"/>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1" name="TextBox 40"/>
          <p:cNvSpPr txBox="1"/>
          <p:nvPr/>
        </p:nvSpPr>
        <p:spPr>
          <a:xfrm rot="1398546">
            <a:off x="1905002" y="4909459"/>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smtClean="0">
                <a:solidFill>
                  <a:schemeClr val="bg2"/>
                </a:solidFill>
                <a:latin typeface="+mn-lt"/>
              </a:rPr>
              <a:t>LAG</a:t>
            </a:r>
            <a:endParaRPr lang="en-US" sz="1000" dirty="0" smtClean="0">
              <a:solidFill>
                <a:schemeClr val="bg2"/>
              </a:solidFill>
              <a:latin typeface="+mn-lt"/>
            </a:endParaRPr>
          </a:p>
        </p:txBody>
      </p:sp>
      <p:sp>
        <p:nvSpPr>
          <p:cNvPr id="42" name="Oval 41"/>
          <p:cNvSpPr/>
          <p:nvPr/>
        </p:nvSpPr>
        <p:spPr>
          <a:xfrm rot="467256">
            <a:off x="2503715" y="4887686"/>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3" name="TextBox 42"/>
          <p:cNvSpPr txBox="1"/>
          <p:nvPr/>
        </p:nvSpPr>
        <p:spPr>
          <a:xfrm rot="552611">
            <a:off x="2536372" y="4865916"/>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smtClean="0">
                <a:solidFill>
                  <a:schemeClr val="bg2"/>
                </a:solidFill>
                <a:latin typeface="+mn-lt"/>
              </a:rPr>
              <a:t>LAG</a:t>
            </a:r>
            <a:endParaRPr lang="en-US" sz="1000" dirty="0" smtClean="0">
              <a:solidFill>
                <a:schemeClr val="bg2"/>
              </a:solidFill>
              <a:latin typeface="+mn-lt"/>
            </a:endParaRPr>
          </a:p>
        </p:txBody>
      </p:sp>
      <p:sp>
        <p:nvSpPr>
          <p:cNvPr id="44" name="TextBox 43"/>
          <p:cNvSpPr txBox="1"/>
          <p:nvPr/>
        </p:nvSpPr>
        <p:spPr>
          <a:xfrm>
            <a:off x="4996544" y="1313690"/>
            <a:ext cx="3831770" cy="834074"/>
          </a:xfrm>
          <a:prstGeom prst="rect">
            <a:avLst/>
          </a:prstGeom>
          <a:noFill/>
        </p:spPr>
        <p:txBody>
          <a:bodyPr wrap="square" rtlCol="0">
            <a:spAutoFit/>
          </a:bodyPr>
          <a:lstStyle/>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If the external node treats the </a:t>
            </a:r>
            <a:r>
              <a:rPr lang="en-US" sz="1200" b="1" dirty="0" smtClean="0">
                <a:solidFill>
                  <a:schemeClr val="bg2"/>
                </a:solidFill>
                <a:latin typeface="+mn-lt"/>
              </a:rPr>
              <a:t>two links as a LAG</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rPr>
              <a:t>No AF formed between RB1 and RB2</a:t>
            </a:r>
            <a:endParaRPr lang="en-US" sz="1200" b="1" dirty="0" smtClean="0">
              <a:solidFill>
                <a:schemeClr val="bg2"/>
              </a:solidFill>
              <a:latin typeface="+mn-lt"/>
            </a:endParaRPr>
          </a:p>
          <a:p>
            <a:pPr marL="233363" indent="-233363" algn="ctr">
              <a:lnSpc>
                <a:spcPct val="90000"/>
              </a:lnSpc>
              <a:spcBef>
                <a:spcPts val="100"/>
              </a:spcBef>
              <a:spcAft>
                <a:spcPts val="100"/>
              </a:spcAft>
              <a:buClr>
                <a:schemeClr val="bg1"/>
              </a:buClr>
              <a:buFont typeface="Arial" pitchFamily="34" charset="0"/>
              <a:buChar char="•"/>
            </a:pPr>
            <a:endParaRPr lang="en-US" sz="1200" b="1" dirty="0" smtClean="0">
              <a:solidFill>
                <a:schemeClr val="bg2"/>
              </a:solidFill>
              <a:latin typeface="+mn-lt"/>
            </a:endParaRPr>
          </a:p>
          <a:p>
            <a:pPr marL="233363" indent="-233363" algn="ctr">
              <a:lnSpc>
                <a:spcPct val="90000"/>
              </a:lnSpc>
              <a:spcBef>
                <a:spcPts val="100"/>
              </a:spcBef>
              <a:spcAft>
                <a:spcPts val="100"/>
              </a:spcAft>
              <a:buClr>
                <a:schemeClr val="bg1"/>
              </a:buClr>
              <a:buFont typeface="Arial" pitchFamily="34" charset="0"/>
              <a:buChar char="•"/>
            </a:pPr>
            <a:r>
              <a:rPr lang="en-US" sz="1200" b="1" dirty="0" smtClean="0">
                <a:solidFill>
                  <a:schemeClr val="bg2"/>
                </a:solidFill>
                <a:latin typeface="+mn-lt"/>
              </a:rPr>
              <a:t>Multicast Data Handling</a:t>
            </a:r>
          </a:p>
        </p:txBody>
      </p:sp>
      <p:cxnSp>
        <p:nvCxnSpPr>
          <p:cNvPr id="45" name="Straight Arrow Connector 44"/>
          <p:cNvCxnSpPr/>
          <p:nvPr/>
        </p:nvCxnSpPr>
        <p:spPr>
          <a:xfrm flipV="1">
            <a:off x="3069772" y="4060371"/>
            <a:ext cx="239486" cy="653142"/>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flipV="1">
            <a:off x="3135086" y="2852057"/>
            <a:ext cx="174172" cy="598713"/>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3548743" y="2623457"/>
            <a:ext cx="391886" cy="239486"/>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2514600" y="2743200"/>
            <a:ext cx="348343" cy="391886"/>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a:off x="2024744" y="2558143"/>
            <a:ext cx="511627" cy="261257"/>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flipV="1">
            <a:off x="2460171" y="2220686"/>
            <a:ext cx="261258" cy="163286"/>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5086674" y="2902157"/>
            <a:ext cx="3831770" cy="1524520"/>
          </a:xfrm>
          <a:prstGeom prst="rect">
            <a:avLst/>
          </a:prstGeom>
          <a:noFill/>
        </p:spPr>
        <p:txBody>
          <a:bodyPr wrap="square" rtlCol="0">
            <a:spAutoFit/>
          </a:bodyPr>
          <a:lstStyle/>
          <a:p>
            <a:pPr marL="233363" indent="-233363">
              <a:lnSpc>
                <a:spcPct val="90000"/>
              </a:lnSpc>
              <a:spcBef>
                <a:spcPts val="100"/>
              </a:spcBef>
              <a:spcAft>
                <a:spcPts val="100"/>
              </a:spcAft>
              <a:buClr>
                <a:schemeClr val="bg1"/>
              </a:buClr>
              <a:buFont typeface="Arial" pitchFamily="34" charset="0"/>
              <a:buChar char="•"/>
            </a:pPr>
            <a:r>
              <a:rPr lang="en-US" sz="1200" b="1" dirty="0" smtClean="0">
                <a:solidFill>
                  <a:schemeClr val="bg2"/>
                </a:solidFill>
                <a:latin typeface="+mn-lt"/>
              </a:rPr>
              <a:t>Remove AF for Multicast Traffic</a:t>
            </a:r>
          </a:p>
          <a:p>
            <a:pPr marL="690563" lvl="1"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SW1 will receive duplicate traffic</a:t>
            </a:r>
          </a:p>
          <a:p>
            <a:pPr marL="690563" lvl="1"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Traffic sent from SW1 to RB1, will again be reflected back to it on the RB2-SW1 link</a:t>
            </a:r>
          </a:p>
          <a:p>
            <a:pPr marL="690563" lvl="1"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Traffic from the network, would get delivered twice, once through RB1 and next time through RB2</a:t>
            </a:r>
          </a:p>
          <a:p>
            <a:pPr marL="690563" lvl="1" indent="-233363">
              <a:lnSpc>
                <a:spcPct val="90000"/>
              </a:lnSpc>
              <a:spcBef>
                <a:spcPts val="100"/>
              </a:spcBef>
              <a:spcAft>
                <a:spcPts val="100"/>
              </a:spcAft>
              <a:buClr>
                <a:schemeClr val="bg1"/>
              </a:buClr>
              <a:buFont typeface="Arial" pitchFamily="34" charset="0"/>
              <a:buChar char="•"/>
            </a:pPr>
            <a:endParaRPr lang="en-US" sz="1200" b="1" dirty="0" smtClean="0">
              <a:solidFill>
                <a:schemeClr val="bg2"/>
              </a:solidFill>
              <a:latin typeface="+mn-lt"/>
            </a:endParaRPr>
          </a:p>
        </p:txBody>
      </p:sp>
      <p:cxnSp>
        <p:nvCxnSpPr>
          <p:cNvPr id="56" name="Straight Arrow Connector 55"/>
          <p:cNvCxnSpPr/>
          <p:nvPr/>
        </p:nvCxnSpPr>
        <p:spPr>
          <a:xfrm>
            <a:off x="2499360" y="3913632"/>
            <a:ext cx="134112" cy="487680"/>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500"/>
                                        <p:tgtEl>
                                          <p:spTgt spid="4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wipe(down)">
                                      <p:cBhvr>
                                        <p:cTn id="10" dur="500"/>
                                        <p:tgtEl>
                                          <p:spTgt spid="41"/>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down)">
                                      <p:cBhvr>
                                        <p:cTn id="13" dur="500"/>
                                        <p:tgtEl>
                                          <p:spTgt spid="42"/>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ipe(down)">
                                      <p:cBhvr>
                                        <p:cTn id="16" dur="500"/>
                                        <p:tgtEl>
                                          <p:spTgt spid="43"/>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down)">
                                      <p:cBhvr>
                                        <p:cTn id="19" dur="500"/>
                                        <p:tgtEl>
                                          <p:spTgt spid="4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wipe(down)">
                                      <p:cBhvr>
                                        <p:cTn id="24" dur="500"/>
                                        <p:tgtEl>
                                          <p:spTgt spid="56"/>
                                        </p:tgtEl>
                                      </p:cBhvr>
                                    </p:animEffect>
                                  </p:childTnLst>
                                </p:cTn>
                              </p:par>
                              <p:par>
                                <p:cTn id="25" presetID="22" presetClass="entr" presetSubtype="4"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par>
                                <p:cTn id="28" presetID="22" presetClass="entr" presetSubtype="4" fill="hold" nodeType="with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down)">
                                      <p:cBhvr>
                                        <p:cTn id="30" dur="500"/>
                                        <p:tgtEl>
                                          <p:spTgt spid="46"/>
                                        </p:tgtEl>
                                      </p:cBhvr>
                                    </p:animEffect>
                                  </p:childTnLst>
                                </p:cTn>
                              </p:par>
                              <p:par>
                                <p:cTn id="31" presetID="22" presetClass="entr" presetSubtype="4" fill="hold"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down)">
                                      <p:cBhvr>
                                        <p:cTn id="33" dur="500"/>
                                        <p:tgtEl>
                                          <p:spTgt spid="49"/>
                                        </p:tgtEl>
                                      </p:cBhvr>
                                    </p:animEffect>
                                  </p:childTnLst>
                                </p:cTn>
                              </p:par>
                              <p:par>
                                <p:cTn id="34" presetID="22" presetClass="entr" presetSubtype="4" fill="hold"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wipe(down)">
                                      <p:cBhvr>
                                        <p:cTn id="36" dur="500"/>
                                        <p:tgtEl>
                                          <p:spTgt spid="52"/>
                                        </p:tgtEl>
                                      </p:cBhvr>
                                    </p:animEffect>
                                  </p:childTnLst>
                                </p:cTn>
                              </p:par>
                              <p:par>
                                <p:cTn id="37" presetID="22" presetClass="entr" presetSubtype="4" fill="hold" nodeType="with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down)">
                                      <p:cBhvr>
                                        <p:cTn id="39" dur="500"/>
                                        <p:tgtEl>
                                          <p:spTgt spid="55"/>
                                        </p:tgtEl>
                                      </p:cBhvr>
                                    </p:animEffect>
                                  </p:childTnLst>
                                </p:cTn>
                              </p:par>
                              <p:par>
                                <p:cTn id="40" presetID="22" presetClass="entr" presetSubtype="4" fill="hold" nodeType="with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down)">
                                      <p:cBhvr>
                                        <p:cTn id="42" dur="500"/>
                                        <p:tgtEl>
                                          <p:spTgt spid="57"/>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70"/>
                                        </p:tgtEl>
                                        <p:attrNameLst>
                                          <p:attrName>style.visibility</p:attrName>
                                        </p:attrNameLst>
                                      </p:cBhvr>
                                      <p:to>
                                        <p:strVal val="visible"/>
                                      </p:to>
                                    </p:set>
                                    <p:animEffect transition="in" filter="wipe(down)">
                                      <p:cBhvr>
                                        <p:cTn id="4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p:bldP spid="42" grpId="0" animBg="1"/>
      <p:bldP spid="43" grpId="0"/>
      <p:bldP spid="44" grpId="0"/>
      <p:bldP spid="7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of Multihoming in TRILL – Virtual RBridge</a:t>
            </a:r>
            <a:endParaRPr lang="en-US" dirty="0"/>
          </a:p>
        </p:txBody>
      </p:sp>
      <p:sp>
        <p:nvSpPr>
          <p:cNvPr id="4" name="Footer Placeholder 3"/>
          <p:cNvSpPr>
            <a:spLocks noGrp="1"/>
          </p:cNvSpPr>
          <p:nvPr>
            <p:ph type="ftr" sz="quarter" idx="3"/>
          </p:nvPr>
        </p:nvSpPr>
        <p:spPr/>
        <p:txBody>
          <a:bodyPr/>
          <a:lstStyle/>
          <a:p>
            <a:r>
              <a:rPr lang="en-US" smtClean="0"/>
              <a:t>IETF 82</a:t>
            </a:r>
            <a:endParaRPr lang="en-US" dirty="0" smtClean="0"/>
          </a:p>
        </p:txBody>
      </p:sp>
      <p:sp>
        <p:nvSpPr>
          <p:cNvPr id="5" name="Slide Number Placeholder 4"/>
          <p:cNvSpPr>
            <a:spLocks noGrp="1"/>
          </p:cNvSpPr>
          <p:nvPr>
            <p:ph type="sldNum" sz="quarter" idx="4"/>
          </p:nvPr>
        </p:nvSpPr>
        <p:spPr/>
        <p:txBody>
          <a:bodyPr/>
          <a:lstStyle/>
          <a:p>
            <a:fld id="{DBD5246C-868F-410A-AE52-FE248EDADC46}" type="slidenum">
              <a:rPr lang="en-US" smtClean="0"/>
              <a:pPr/>
              <a:t>5</a:t>
            </a:fld>
            <a:endParaRPr lang="en-US" dirty="0"/>
          </a:p>
        </p:txBody>
      </p:sp>
      <p:sp>
        <p:nvSpPr>
          <p:cNvPr id="6" name="Date Placeholder 5"/>
          <p:cNvSpPr>
            <a:spLocks noGrp="1"/>
          </p:cNvSpPr>
          <p:nvPr>
            <p:ph type="dt" sz="half" idx="2"/>
          </p:nvPr>
        </p:nvSpPr>
        <p:spPr/>
        <p:txBody>
          <a:bodyPr/>
          <a:lstStyle/>
          <a:p>
            <a:fld id="{DA5ED237-BA49-494A-B3B3-DDC72CDA5986}" type="datetime1">
              <a:rPr lang="en-US" smtClean="0"/>
              <a:pPr/>
              <a:t>11/14/2011</a:t>
            </a:fld>
            <a:endParaRPr lang="en-US" dirty="0"/>
          </a:p>
        </p:txBody>
      </p:sp>
      <p:sp>
        <p:nvSpPr>
          <p:cNvPr id="7" name="6-Point Star 6"/>
          <p:cNvSpPr/>
          <p:nvPr/>
        </p:nvSpPr>
        <p:spPr>
          <a:xfrm>
            <a:off x="511628" y="990600"/>
            <a:ext cx="4386943" cy="3788228"/>
          </a:xfrm>
          <a:prstGeom prst="star6">
            <a:avLst/>
          </a:prstGeom>
          <a:solidFill>
            <a:schemeClr val="tx2"/>
          </a:solidFill>
          <a:ln>
            <a:solidFill>
              <a:schemeClr val="bg2"/>
            </a:solidFill>
          </a:ln>
          <a:effectLst/>
        </p:spPr>
        <p:txBody>
          <a:bodyPr wrap="square" rtlCol="0" anchor="t">
            <a:normAutofit/>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pic>
        <p:nvPicPr>
          <p:cNvPr id="8" name="Picture 24" descr="switch-sm-2"/>
          <p:cNvPicPr>
            <a:picLocks noChangeAspect="1" noChangeArrowheads="1"/>
          </p:cNvPicPr>
          <p:nvPr/>
        </p:nvPicPr>
        <p:blipFill>
          <a:blip r:embed="rId2" cstate="print"/>
          <a:srcRect/>
          <a:stretch>
            <a:fillRect/>
          </a:stretch>
        </p:blipFill>
        <p:spPr bwMode="auto">
          <a:xfrm>
            <a:off x="2179238" y="3490233"/>
            <a:ext cx="434301" cy="352425"/>
          </a:xfrm>
          <a:prstGeom prst="rect">
            <a:avLst/>
          </a:prstGeom>
          <a:noFill/>
          <a:ln w="9525">
            <a:noFill/>
            <a:miter lim="800000"/>
            <a:headEnd/>
            <a:tailEnd/>
          </a:ln>
        </p:spPr>
      </p:pic>
      <p:pic>
        <p:nvPicPr>
          <p:cNvPr id="9" name="Picture 24" descr="switch-sm-2"/>
          <p:cNvPicPr>
            <a:picLocks noChangeAspect="1" noChangeArrowheads="1"/>
          </p:cNvPicPr>
          <p:nvPr/>
        </p:nvPicPr>
        <p:blipFill>
          <a:blip r:embed="rId2" cstate="print"/>
          <a:srcRect/>
          <a:stretch>
            <a:fillRect/>
          </a:stretch>
        </p:blipFill>
        <p:spPr bwMode="auto">
          <a:xfrm>
            <a:off x="3028323" y="3501118"/>
            <a:ext cx="434301" cy="352425"/>
          </a:xfrm>
          <a:prstGeom prst="rect">
            <a:avLst/>
          </a:prstGeom>
          <a:noFill/>
          <a:ln w="9525">
            <a:noFill/>
            <a:miter lim="800000"/>
            <a:headEnd/>
            <a:tailEnd/>
          </a:ln>
        </p:spPr>
      </p:pic>
      <p:pic>
        <p:nvPicPr>
          <p:cNvPr id="10" name="Picture 24" descr="switch-sm-2"/>
          <p:cNvPicPr>
            <a:picLocks noChangeAspect="1" noChangeArrowheads="1"/>
          </p:cNvPicPr>
          <p:nvPr/>
        </p:nvPicPr>
        <p:blipFill>
          <a:blip r:embed="rId2" cstate="print"/>
          <a:srcRect/>
          <a:stretch>
            <a:fillRect/>
          </a:stretch>
        </p:blipFill>
        <p:spPr bwMode="auto">
          <a:xfrm>
            <a:off x="1319267" y="2858862"/>
            <a:ext cx="434301" cy="352425"/>
          </a:xfrm>
          <a:prstGeom prst="rect">
            <a:avLst/>
          </a:prstGeom>
          <a:noFill/>
          <a:ln w="9525">
            <a:noFill/>
            <a:miter lim="800000"/>
            <a:headEnd/>
            <a:tailEnd/>
          </a:ln>
        </p:spPr>
      </p:pic>
      <p:pic>
        <p:nvPicPr>
          <p:cNvPr id="11" name="Picture 24" descr="switch-sm-2"/>
          <p:cNvPicPr>
            <a:picLocks noChangeAspect="1" noChangeArrowheads="1"/>
          </p:cNvPicPr>
          <p:nvPr/>
        </p:nvPicPr>
        <p:blipFill>
          <a:blip r:embed="rId2" cstate="print"/>
          <a:srcRect/>
          <a:stretch>
            <a:fillRect/>
          </a:stretch>
        </p:blipFill>
        <p:spPr bwMode="auto">
          <a:xfrm>
            <a:off x="2788838" y="2347233"/>
            <a:ext cx="434301" cy="352425"/>
          </a:xfrm>
          <a:prstGeom prst="rect">
            <a:avLst/>
          </a:prstGeom>
          <a:noFill/>
          <a:ln w="9525">
            <a:noFill/>
            <a:miter lim="800000"/>
            <a:headEnd/>
            <a:tailEnd/>
          </a:ln>
        </p:spPr>
      </p:pic>
      <p:pic>
        <p:nvPicPr>
          <p:cNvPr id="12" name="Picture 24" descr="switch-sm-2"/>
          <p:cNvPicPr>
            <a:picLocks noChangeAspect="1" noChangeArrowheads="1"/>
          </p:cNvPicPr>
          <p:nvPr/>
        </p:nvPicPr>
        <p:blipFill>
          <a:blip r:embed="rId2" cstate="print"/>
          <a:srcRect/>
          <a:stretch>
            <a:fillRect/>
          </a:stretch>
        </p:blipFill>
        <p:spPr bwMode="auto">
          <a:xfrm>
            <a:off x="3681466" y="2978604"/>
            <a:ext cx="434301" cy="352425"/>
          </a:xfrm>
          <a:prstGeom prst="rect">
            <a:avLst/>
          </a:prstGeom>
          <a:noFill/>
          <a:ln w="9525">
            <a:noFill/>
            <a:miter lim="800000"/>
            <a:headEnd/>
            <a:tailEnd/>
          </a:ln>
        </p:spPr>
      </p:pic>
      <p:pic>
        <p:nvPicPr>
          <p:cNvPr id="13" name="Picture 24" descr="switch-sm-2"/>
          <p:cNvPicPr>
            <a:picLocks noChangeAspect="1" noChangeArrowheads="1"/>
          </p:cNvPicPr>
          <p:nvPr/>
        </p:nvPicPr>
        <p:blipFill>
          <a:blip r:embed="rId2" cstate="print"/>
          <a:srcRect/>
          <a:stretch>
            <a:fillRect/>
          </a:stretch>
        </p:blipFill>
        <p:spPr bwMode="auto">
          <a:xfrm>
            <a:off x="1950638" y="1944461"/>
            <a:ext cx="434301" cy="352425"/>
          </a:xfrm>
          <a:prstGeom prst="rect">
            <a:avLst/>
          </a:prstGeom>
          <a:noFill/>
          <a:ln w="9525">
            <a:noFill/>
            <a:miter lim="800000"/>
            <a:headEnd/>
            <a:tailEnd/>
          </a:ln>
        </p:spPr>
      </p:pic>
      <p:cxnSp>
        <p:nvCxnSpPr>
          <p:cNvPr id="14" name="Straight Connector 13"/>
          <p:cNvCxnSpPr/>
          <p:nvPr/>
        </p:nvCxnSpPr>
        <p:spPr>
          <a:xfrm>
            <a:off x="1654629" y="3167743"/>
            <a:ext cx="59871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8" idx="3"/>
            <a:endCxn id="9" idx="1"/>
          </p:cNvCxnSpPr>
          <p:nvPr/>
        </p:nvCxnSpPr>
        <p:spPr>
          <a:xfrm>
            <a:off x="2613539" y="3666446"/>
            <a:ext cx="414784" cy="10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9" idx="0"/>
            <a:endCxn id="11" idx="2"/>
          </p:cNvCxnSpPr>
          <p:nvPr/>
        </p:nvCxnSpPr>
        <p:spPr>
          <a:xfrm flipH="1" flipV="1">
            <a:off x="3005989" y="2699658"/>
            <a:ext cx="239485" cy="801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8" idx="0"/>
            <a:endCxn id="11" idx="2"/>
          </p:cNvCxnSpPr>
          <p:nvPr/>
        </p:nvCxnSpPr>
        <p:spPr>
          <a:xfrm flipV="1">
            <a:off x="2396389" y="2699658"/>
            <a:ext cx="609600" cy="79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0" idx="3"/>
            <a:endCxn id="11" idx="1"/>
          </p:cNvCxnSpPr>
          <p:nvPr/>
        </p:nvCxnSpPr>
        <p:spPr>
          <a:xfrm flipV="1">
            <a:off x="1753568" y="2523446"/>
            <a:ext cx="1035270" cy="511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11" idx="1"/>
          </p:cNvCxnSpPr>
          <p:nvPr/>
        </p:nvCxnSpPr>
        <p:spPr>
          <a:xfrm>
            <a:off x="2286000" y="2264229"/>
            <a:ext cx="502838" cy="259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2"/>
          </p:cNvCxnSpPr>
          <p:nvPr/>
        </p:nvCxnSpPr>
        <p:spPr>
          <a:xfrm flipH="1">
            <a:off x="1643743" y="2296886"/>
            <a:ext cx="524046" cy="6313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9" idx="3"/>
          </p:cNvCxnSpPr>
          <p:nvPr/>
        </p:nvCxnSpPr>
        <p:spPr>
          <a:xfrm flipH="1">
            <a:off x="3462624" y="3265715"/>
            <a:ext cx="325605" cy="4116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2" idx="0"/>
            <a:endCxn id="11" idx="3"/>
          </p:cNvCxnSpPr>
          <p:nvPr/>
        </p:nvCxnSpPr>
        <p:spPr>
          <a:xfrm flipH="1" flipV="1">
            <a:off x="3223139" y="2523446"/>
            <a:ext cx="675478" cy="455158"/>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24" descr="switch-sm-2"/>
          <p:cNvPicPr>
            <a:picLocks noChangeAspect="1" noChangeArrowheads="1"/>
          </p:cNvPicPr>
          <p:nvPr/>
        </p:nvPicPr>
        <p:blipFill>
          <a:blip r:embed="rId2" cstate="print"/>
          <a:srcRect/>
          <a:stretch>
            <a:fillRect/>
          </a:stretch>
        </p:blipFill>
        <p:spPr bwMode="auto">
          <a:xfrm>
            <a:off x="3060996" y="5689158"/>
            <a:ext cx="434301" cy="352425"/>
          </a:xfrm>
          <a:prstGeom prst="rect">
            <a:avLst/>
          </a:prstGeom>
          <a:noFill/>
          <a:ln w="9525">
            <a:noFill/>
            <a:miter lim="800000"/>
            <a:headEnd/>
            <a:tailEnd/>
          </a:ln>
        </p:spPr>
      </p:pic>
      <p:cxnSp>
        <p:nvCxnSpPr>
          <p:cNvPr id="24" name="Straight Connector 23"/>
          <p:cNvCxnSpPr>
            <a:endCxn id="8" idx="2"/>
          </p:cNvCxnSpPr>
          <p:nvPr/>
        </p:nvCxnSpPr>
        <p:spPr>
          <a:xfrm flipH="1" flipV="1">
            <a:off x="2396389" y="3842658"/>
            <a:ext cx="292382" cy="1175656"/>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9" idx="2"/>
          </p:cNvCxnSpPr>
          <p:nvPr/>
        </p:nvCxnSpPr>
        <p:spPr>
          <a:xfrm flipV="1">
            <a:off x="2786743" y="3853543"/>
            <a:ext cx="458731" cy="1143000"/>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015343" y="2013858"/>
            <a:ext cx="102624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TRILL Campus</a:t>
            </a:r>
          </a:p>
        </p:txBody>
      </p:sp>
      <p:sp>
        <p:nvSpPr>
          <p:cNvPr id="27" name="TextBox 26"/>
          <p:cNvSpPr txBox="1"/>
          <p:nvPr/>
        </p:nvSpPr>
        <p:spPr>
          <a:xfrm>
            <a:off x="3526985" y="5497298"/>
            <a:ext cx="74892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L2 Switch</a:t>
            </a:r>
          </a:p>
        </p:txBody>
      </p:sp>
      <p:sp>
        <p:nvSpPr>
          <p:cNvPr id="28" name="TextBox 27"/>
          <p:cNvSpPr txBox="1"/>
          <p:nvPr/>
        </p:nvSpPr>
        <p:spPr>
          <a:xfrm>
            <a:off x="3429000" y="3635830"/>
            <a:ext cx="447558"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RB1 </a:t>
            </a:r>
          </a:p>
        </p:txBody>
      </p:sp>
      <p:sp>
        <p:nvSpPr>
          <p:cNvPr id="29" name="TextBox 28"/>
          <p:cNvSpPr txBox="1"/>
          <p:nvPr/>
        </p:nvSpPr>
        <p:spPr>
          <a:xfrm>
            <a:off x="1763488" y="3526973"/>
            <a:ext cx="42511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RB2</a:t>
            </a:r>
          </a:p>
        </p:txBody>
      </p:sp>
      <p:sp>
        <p:nvSpPr>
          <p:cNvPr id="30" name="TextBox 29"/>
          <p:cNvSpPr txBox="1"/>
          <p:nvPr/>
        </p:nvSpPr>
        <p:spPr>
          <a:xfrm>
            <a:off x="3940631" y="3276602"/>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RB3 </a:t>
            </a:r>
          </a:p>
        </p:txBody>
      </p:sp>
      <p:sp>
        <p:nvSpPr>
          <p:cNvPr id="31" name="TextBox 30"/>
          <p:cNvSpPr txBox="1"/>
          <p:nvPr/>
        </p:nvSpPr>
        <p:spPr>
          <a:xfrm>
            <a:off x="2754088" y="2111830"/>
            <a:ext cx="46198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RB4 </a:t>
            </a:r>
          </a:p>
        </p:txBody>
      </p:sp>
      <p:sp>
        <p:nvSpPr>
          <p:cNvPr id="32" name="TextBox 31"/>
          <p:cNvSpPr txBox="1"/>
          <p:nvPr/>
        </p:nvSpPr>
        <p:spPr>
          <a:xfrm>
            <a:off x="1480460" y="1992087"/>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RB5 </a:t>
            </a:r>
          </a:p>
        </p:txBody>
      </p:sp>
      <p:sp>
        <p:nvSpPr>
          <p:cNvPr id="33" name="TextBox 32"/>
          <p:cNvSpPr txBox="1"/>
          <p:nvPr/>
        </p:nvSpPr>
        <p:spPr>
          <a:xfrm>
            <a:off x="1240974" y="2601687"/>
            <a:ext cx="45878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RB6 </a:t>
            </a:r>
          </a:p>
        </p:txBody>
      </p:sp>
      <p:sp>
        <p:nvSpPr>
          <p:cNvPr id="35" name="TextBox 34"/>
          <p:cNvSpPr txBox="1"/>
          <p:nvPr/>
        </p:nvSpPr>
        <p:spPr>
          <a:xfrm>
            <a:off x="3113332" y="6019812"/>
            <a:ext cx="44435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SW1</a:t>
            </a:r>
          </a:p>
        </p:txBody>
      </p:sp>
      <p:pic>
        <p:nvPicPr>
          <p:cNvPr id="36" name="Picture 5" descr="pc-2"/>
          <p:cNvPicPr>
            <a:picLocks noChangeAspect="1" noChangeArrowheads="1"/>
          </p:cNvPicPr>
          <p:nvPr/>
        </p:nvPicPr>
        <p:blipFill>
          <a:blip r:embed="rId3" cstate="print"/>
          <a:srcRect/>
          <a:stretch>
            <a:fillRect/>
          </a:stretch>
        </p:blipFill>
        <p:spPr bwMode="auto">
          <a:xfrm>
            <a:off x="2233663" y="5660583"/>
            <a:ext cx="455124" cy="443602"/>
          </a:xfrm>
          <a:prstGeom prst="rect">
            <a:avLst/>
          </a:prstGeom>
          <a:noFill/>
          <a:ln w="9525">
            <a:noFill/>
            <a:miter lim="800000"/>
            <a:headEnd/>
            <a:tailEnd/>
          </a:ln>
        </p:spPr>
      </p:pic>
      <p:sp>
        <p:nvSpPr>
          <p:cNvPr id="39" name="TextBox 38"/>
          <p:cNvSpPr txBox="1"/>
          <p:nvPr/>
        </p:nvSpPr>
        <p:spPr>
          <a:xfrm>
            <a:off x="2242475" y="6150441"/>
            <a:ext cx="34817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H1</a:t>
            </a:r>
          </a:p>
        </p:txBody>
      </p:sp>
      <p:pic>
        <p:nvPicPr>
          <p:cNvPr id="47" name="Picture 24" descr="switch-sm-2"/>
          <p:cNvPicPr>
            <a:picLocks noChangeAspect="1" noChangeArrowheads="1"/>
          </p:cNvPicPr>
          <p:nvPr/>
        </p:nvPicPr>
        <p:blipFill>
          <a:blip r:embed="rId2" cstate="print">
            <a:duotone>
              <a:prstClr val="black"/>
              <a:schemeClr val="accent6">
                <a:tint val="45000"/>
                <a:satMod val="400000"/>
              </a:schemeClr>
            </a:duotone>
          </a:blip>
          <a:srcRect/>
          <a:stretch>
            <a:fillRect/>
          </a:stretch>
        </p:blipFill>
        <p:spPr bwMode="auto">
          <a:xfrm>
            <a:off x="2549368" y="4938044"/>
            <a:ext cx="434301" cy="352425"/>
          </a:xfrm>
          <a:prstGeom prst="rect">
            <a:avLst/>
          </a:prstGeom>
          <a:noFill/>
          <a:ln w="9525">
            <a:noFill/>
            <a:miter lim="800000"/>
            <a:headEnd/>
            <a:tailEnd/>
          </a:ln>
        </p:spPr>
      </p:pic>
      <p:cxnSp>
        <p:nvCxnSpPr>
          <p:cNvPr id="48" name="Straight Connector 47"/>
          <p:cNvCxnSpPr/>
          <p:nvPr/>
        </p:nvCxnSpPr>
        <p:spPr>
          <a:xfrm flipV="1">
            <a:off x="2405742" y="5214257"/>
            <a:ext cx="250372"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2579914" y="5159829"/>
            <a:ext cx="174172"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a:endCxn id="47" idx="3"/>
          </p:cNvCxnSpPr>
          <p:nvPr/>
        </p:nvCxnSpPr>
        <p:spPr>
          <a:xfrm flipH="1" flipV="1">
            <a:off x="2983669" y="5114257"/>
            <a:ext cx="260273" cy="6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2895600" y="5203371"/>
            <a:ext cx="272142" cy="566058"/>
          </a:xfrm>
          <a:prstGeom prst="line">
            <a:avLst/>
          </a:prstGeom>
        </p:spPr>
        <p:style>
          <a:lnRef idx="1">
            <a:schemeClr val="accent1"/>
          </a:lnRef>
          <a:fillRef idx="0">
            <a:schemeClr val="accent1"/>
          </a:fillRef>
          <a:effectRef idx="0">
            <a:schemeClr val="accent1"/>
          </a:effectRef>
          <a:fontRef idx="minor">
            <a:schemeClr val="tx1"/>
          </a:fontRef>
        </p:style>
      </p:cxnSp>
      <p:sp>
        <p:nvSpPr>
          <p:cNvPr id="58" name="Oval 57"/>
          <p:cNvSpPr/>
          <p:nvPr/>
        </p:nvSpPr>
        <p:spPr>
          <a:xfrm rot="439027">
            <a:off x="2318657" y="5431972"/>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59" name="TextBox 58"/>
          <p:cNvSpPr txBox="1"/>
          <p:nvPr/>
        </p:nvSpPr>
        <p:spPr>
          <a:xfrm rot="47305">
            <a:off x="2351315" y="5399316"/>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smtClean="0">
                <a:solidFill>
                  <a:schemeClr val="bg2"/>
                </a:solidFill>
                <a:latin typeface="+mn-lt"/>
              </a:rPr>
              <a:t>LAG</a:t>
            </a:r>
            <a:endParaRPr lang="en-US" sz="1000" dirty="0" smtClean="0">
              <a:solidFill>
                <a:schemeClr val="bg2"/>
              </a:solidFill>
              <a:latin typeface="+mn-lt"/>
            </a:endParaRPr>
          </a:p>
        </p:txBody>
      </p:sp>
      <p:sp>
        <p:nvSpPr>
          <p:cNvPr id="60" name="Oval 59"/>
          <p:cNvSpPr/>
          <p:nvPr/>
        </p:nvSpPr>
        <p:spPr>
          <a:xfrm rot="439027">
            <a:off x="2862942" y="5486400"/>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61" name="TextBox 60"/>
          <p:cNvSpPr txBox="1"/>
          <p:nvPr/>
        </p:nvSpPr>
        <p:spPr>
          <a:xfrm rot="47305">
            <a:off x="2895600" y="5453744"/>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smtClean="0">
                <a:solidFill>
                  <a:schemeClr val="bg2"/>
                </a:solidFill>
                <a:latin typeface="+mn-lt"/>
              </a:rPr>
              <a:t>LAG</a:t>
            </a:r>
            <a:endParaRPr lang="en-US" sz="1000" dirty="0" smtClean="0">
              <a:solidFill>
                <a:schemeClr val="bg2"/>
              </a:solidFill>
              <a:latin typeface="+mn-lt"/>
            </a:endParaRPr>
          </a:p>
        </p:txBody>
      </p:sp>
      <p:sp>
        <p:nvSpPr>
          <p:cNvPr id="64" name="TextBox 63"/>
          <p:cNvSpPr txBox="1"/>
          <p:nvPr/>
        </p:nvSpPr>
        <p:spPr>
          <a:xfrm>
            <a:off x="3058886" y="4865916"/>
            <a:ext cx="41870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RBv</a:t>
            </a:r>
          </a:p>
        </p:txBody>
      </p:sp>
      <p:sp>
        <p:nvSpPr>
          <p:cNvPr id="65" name="TextBox 64"/>
          <p:cNvSpPr txBox="1"/>
          <p:nvPr/>
        </p:nvSpPr>
        <p:spPr>
          <a:xfrm>
            <a:off x="5099028" y="1069720"/>
            <a:ext cx="4136389" cy="5686685"/>
          </a:xfrm>
          <a:prstGeom prst="rect">
            <a:avLst/>
          </a:prstGeom>
          <a:noFill/>
        </p:spPr>
        <p:txBody>
          <a:bodyPr wrap="none" rtlCol="0">
            <a:spAutoFit/>
          </a:bodyPr>
          <a:lstStyle/>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Virtual RBridge</a:t>
            </a:r>
          </a:p>
          <a:p>
            <a:pPr marL="690563" lvl="1"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The physical topology remains </a:t>
            </a:r>
            <a:br>
              <a:rPr lang="en-US" sz="1400" dirty="0" smtClean="0">
                <a:solidFill>
                  <a:schemeClr val="bg2"/>
                </a:solidFill>
                <a:latin typeface="+mn-lt"/>
              </a:rPr>
            </a:br>
            <a:r>
              <a:rPr lang="en-US" sz="1400" dirty="0" smtClean="0">
                <a:solidFill>
                  <a:schemeClr val="bg2"/>
                </a:solidFill>
                <a:latin typeface="+mn-lt"/>
              </a:rPr>
              <a:t>the same as before</a:t>
            </a:r>
          </a:p>
          <a:p>
            <a:pPr marL="690563" lvl="1"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The RBridges RB1 and RB2 generate</a:t>
            </a:r>
            <a:br>
              <a:rPr lang="en-US" sz="1400" dirty="0" smtClean="0">
                <a:solidFill>
                  <a:schemeClr val="bg2"/>
                </a:solidFill>
                <a:latin typeface="+mn-lt"/>
              </a:rPr>
            </a:br>
            <a:r>
              <a:rPr lang="en-US" sz="1400" dirty="0" smtClean="0">
                <a:solidFill>
                  <a:schemeClr val="bg2"/>
                </a:solidFill>
                <a:latin typeface="+mn-lt"/>
              </a:rPr>
              <a:t>LSP as though there is a RBridge RBv,</a:t>
            </a:r>
            <a:br>
              <a:rPr lang="en-US" sz="1400" dirty="0" smtClean="0">
                <a:solidFill>
                  <a:schemeClr val="bg2"/>
                </a:solidFill>
                <a:latin typeface="+mn-lt"/>
              </a:rPr>
            </a:br>
            <a:r>
              <a:rPr lang="en-US" sz="1400" dirty="0" smtClean="0">
                <a:solidFill>
                  <a:schemeClr val="bg2"/>
                </a:solidFill>
                <a:latin typeface="+mn-lt"/>
              </a:rPr>
              <a:t>to which both of them are connected</a:t>
            </a:r>
          </a:p>
          <a:p>
            <a:pPr marL="690563" lvl="1"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This is called the virtual RBridge</a:t>
            </a:r>
          </a:p>
          <a:p>
            <a:pPr marL="690563" lvl="1"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Logically the network diagram looks as</a:t>
            </a:r>
            <a:br>
              <a:rPr lang="en-US" sz="1400" dirty="0" smtClean="0">
                <a:solidFill>
                  <a:schemeClr val="bg2"/>
                </a:solidFill>
                <a:latin typeface="+mn-lt"/>
              </a:rPr>
            </a:br>
            <a:r>
              <a:rPr lang="en-US" sz="1400" dirty="0" smtClean="0">
                <a:solidFill>
                  <a:schemeClr val="bg2"/>
                </a:solidFill>
                <a:latin typeface="+mn-lt"/>
              </a:rPr>
              <a:t>shown with the virtual RBridge, and the </a:t>
            </a:r>
            <a:br>
              <a:rPr lang="en-US" sz="1400" dirty="0" smtClean="0">
                <a:solidFill>
                  <a:schemeClr val="bg2"/>
                </a:solidFill>
                <a:latin typeface="+mn-lt"/>
              </a:rPr>
            </a:br>
            <a:r>
              <a:rPr lang="en-US" sz="1400" dirty="0" smtClean="0">
                <a:solidFill>
                  <a:schemeClr val="bg2"/>
                </a:solidFill>
                <a:latin typeface="+mn-lt"/>
              </a:rPr>
              <a:t>external host and switch connected to</a:t>
            </a:r>
            <a:br>
              <a:rPr lang="en-US" sz="1400" dirty="0" smtClean="0">
                <a:solidFill>
                  <a:schemeClr val="bg2"/>
                </a:solidFill>
                <a:latin typeface="+mn-lt"/>
              </a:rPr>
            </a:br>
            <a:r>
              <a:rPr lang="en-US" sz="1400" dirty="0" smtClean="0">
                <a:solidFill>
                  <a:schemeClr val="bg2"/>
                </a:solidFill>
                <a:latin typeface="+mn-lt"/>
              </a:rPr>
              <a:t>this Virtual RBridge</a:t>
            </a:r>
          </a:p>
          <a:p>
            <a:pPr marL="690563" lvl="1"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There can be multiple nodes behind the</a:t>
            </a:r>
            <a:br>
              <a:rPr lang="en-US" sz="1400" dirty="0" smtClean="0">
                <a:solidFill>
                  <a:schemeClr val="bg2"/>
                </a:solidFill>
                <a:latin typeface="+mn-lt"/>
              </a:rPr>
            </a:br>
            <a:r>
              <a:rPr lang="en-US" sz="1400" dirty="0" smtClean="0">
                <a:solidFill>
                  <a:schemeClr val="bg2"/>
                </a:solidFill>
                <a:latin typeface="+mn-lt"/>
              </a:rPr>
              <a:t>same Virtual RBridge</a:t>
            </a:r>
          </a:p>
          <a:p>
            <a:pPr marL="690563" lvl="1"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Useful for scaling compared to having</a:t>
            </a:r>
            <a:br>
              <a:rPr lang="en-US" sz="1400" dirty="0" smtClean="0">
                <a:solidFill>
                  <a:schemeClr val="bg2"/>
                </a:solidFill>
                <a:latin typeface="+mn-lt"/>
              </a:rPr>
            </a:br>
            <a:r>
              <a:rPr lang="en-US" sz="1400" dirty="0" smtClean="0">
                <a:solidFill>
                  <a:schemeClr val="bg2"/>
                </a:solidFill>
                <a:latin typeface="+mn-lt"/>
              </a:rPr>
              <a:t>one Virtual RBridge per connected </a:t>
            </a:r>
            <a:br>
              <a:rPr lang="en-US" sz="1400" dirty="0" smtClean="0">
                <a:solidFill>
                  <a:schemeClr val="bg2"/>
                </a:solidFill>
                <a:latin typeface="+mn-lt"/>
              </a:rPr>
            </a:br>
            <a:r>
              <a:rPr lang="en-US" sz="1400" dirty="0" smtClean="0">
                <a:solidFill>
                  <a:schemeClr val="bg2"/>
                </a:solidFill>
                <a:latin typeface="+mn-lt"/>
              </a:rPr>
              <a:t>node</a:t>
            </a:r>
          </a:p>
          <a:p>
            <a:pPr marL="690563" lvl="1" indent="-233363">
              <a:lnSpc>
                <a:spcPct val="90000"/>
              </a:lnSpc>
              <a:spcBef>
                <a:spcPts val="100"/>
              </a:spcBef>
              <a:spcAft>
                <a:spcPts val="100"/>
              </a:spcAft>
              <a:buClr>
                <a:schemeClr val="bg1"/>
              </a:buClr>
              <a:buFont typeface="Arial" pitchFamily="34" charset="0"/>
              <a:buChar char="•"/>
            </a:pPr>
            <a:endParaRPr lang="en-US" sz="1400" dirty="0" smtClean="0">
              <a:solidFill>
                <a:schemeClr val="bg2"/>
              </a:solidFill>
              <a:latin typeface="+mn-lt"/>
            </a:endParaRPr>
          </a:p>
          <a:p>
            <a:pPr marL="233363"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Behavior of the external nodes</a:t>
            </a:r>
          </a:p>
          <a:p>
            <a:pPr marL="690563" lvl="1"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The external nodes need to treat their</a:t>
            </a:r>
            <a:br>
              <a:rPr lang="en-US" sz="1400" dirty="0" smtClean="0">
                <a:solidFill>
                  <a:schemeClr val="bg2"/>
                </a:solidFill>
                <a:latin typeface="+mn-lt"/>
              </a:rPr>
            </a:br>
            <a:r>
              <a:rPr lang="en-US" sz="1400" dirty="0" smtClean="0">
                <a:solidFill>
                  <a:schemeClr val="bg2"/>
                </a:solidFill>
                <a:latin typeface="+mn-lt"/>
              </a:rPr>
              <a:t>links to the network as a LAG</a:t>
            </a:r>
          </a:p>
          <a:p>
            <a:pPr marL="690563" lvl="1" indent="-233363">
              <a:lnSpc>
                <a:spcPct val="90000"/>
              </a:lnSpc>
              <a:spcBef>
                <a:spcPts val="100"/>
              </a:spcBef>
              <a:spcAft>
                <a:spcPts val="100"/>
              </a:spcAft>
              <a:buClr>
                <a:schemeClr val="bg1"/>
              </a:buClr>
              <a:buFont typeface="Arial" pitchFamily="34" charset="0"/>
              <a:buChar char="•"/>
            </a:pPr>
            <a:r>
              <a:rPr lang="en-US" sz="1400" dirty="0" smtClean="0">
                <a:solidFill>
                  <a:schemeClr val="bg2"/>
                </a:solidFill>
                <a:latin typeface="+mn-lt"/>
              </a:rPr>
              <a:t>If using Dynamic LAG (LACP) will need </a:t>
            </a:r>
            <a:br>
              <a:rPr lang="en-US" sz="1400" dirty="0" smtClean="0">
                <a:solidFill>
                  <a:schemeClr val="bg2"/>
                </a:solidFill>
                <a:latin typeface="+mn-lt"/>
              </a:rPr>
            </a:br>
            <a:r>
              <a:rPr lang="en-US" sz="1400" dirty="0" smtClean="0">
                <a:solidFill>
                  <a:schemeClr val="bg2"/>
                </a:solidFill>
                <a:latin typeface="+mn-lt"/>
              </a:rPr>
              <a:t>coordination between RB1 and RB2 </a:t>
            </a:r>
            <a:br>
              <a:rPr lang="en-US" sz="1400" dirty="0" smtClean="0">
                <a:solidFill>
                  <a:schemeClr val="bg2"/>
                </a:solidFill>
                <a:latin typeface="+mn-lt"/>
              </a:rPr>
            </a:br>
            <a:r>
              <a:rPr lang="en-US" sz="1400" dirty="0" smtClean="0">
                <a:solidFill>
                  <a:schemeClr val="bg2"/>
                </a:solidFill>
                <a:latin typeface="+mn-lt"/>
              </a:rPr>
              <a:t>(This is out of scope of this proposal)</a:t>
            </a:r>
          </a:p>
          <a:p>
            <a:pPr marL="690563" lvl="1" indent="-233363">
              <a:lnSpc>
                <a:spcPct val="90000"/>
              </a:lnSpc>
              <a:spcBef>
                <a:spcPts val="100"/>
              </a:spcBef>
              <a:spcAft>
                <a:spcPts val="100"/>
              </a:spcAft>
              <a:buClr>
                <a:schemeClr val="bg1"/>
              </a:buClr>
              <a:buFont typeface="Arial" pitchFamily="34" charset="0"/>
              <a:buChar char="•"/>
            </a:pPr>
            <a:endParaRPr lang="en-US" sz="1400" dirty="0" smtClean="0">
              <a:solidFill>
                <a:schemeClr val="bg2"/>
              </a:solidFill>
              <a:latin typeface="+mn-lt"/>
            </a:endParaRPr>
          </a:p>
          <a:p>
            <a:pPr marL="690563" lvl="1" indent="-233363">
              <a:lnSpc>
                <a:spcPct val="90000"/>
              </a:lnSpc>
              <a:spcBef>
                <a:spcPts val="100"/>
              </a:spcBef>
              <a:spcAft>
                <a:spcPts val="100"/>
              </a:spcAft>
              <a:buClr>
                <a:schemeClr val="bg1"/>
              </a:buClr>
              <a:buFont typeface="Arial" pitchFamily="34" charset="0"/>
              <a:buChar char="•"/>
            </a:pPr>
            <a:endParaRPr lang="en-US" sz="1400" dirty="0" smtClean="0">
              <a:solidFill>
                <a:schemeClr val="bg2"/>
              </a:solidFill>
              <a:latin typeface="+mn-lt"/>
            </a:endParaRPr>
          </a:p>
          <a:p>
            <a:pPr marL="690563" lvl="1" indent="-233363">
              <a:lnSpc>
                <a:spcPct val="90000"/>
              </a:lnSpc>
              <a:spcBef>
                <a:spcPts val="100"/>
              </a:spcBef>
              <a:spcAft>
                <a:spcPts val="100"/>
              </a:spcAft>
              <a:buClr>
                <a:schemeClr val="bg1"/>
              </a:buClr>
              <a:buFont typeface="Arial" pitchFamily="34" charset="0"/>
              <a:buChar char="•"/>
            </a:pPr>
            <a:endParaRPr lang="en-US" sz="1400" dirty="0" smtClean="0">
              <a:solidFill>
                <a:schemeClr val="bg2"/>
              </a:solidFill>
              <a:latin typeface="+mn-lt"/>
            </a:endParaRPr>
          </a:p>
          <a:p>
            <a:pPr marL="690563" lvl="1" indent="-233363">
              <a:lnSpc>
                <a:spcPct val="90000"/>
              </a:lnSpc>
              <a:spcBef>
                <a:spcPts val="100"/>
              </a:spcBef>
              <a:spcAft>
                <a:spcPts val="100"/>
              </a:spcAft>
              <a:buClr>
                <a:schemeClr val="bg1"/>
              </a:buClr>
              <a:buFont typeface="Arial" pitchFamily="34" charset="0"/>
              <a:buChar char="•"/>
            </a:pPr>
            <a:endParaRPr lang="en-US" sz="1400" dirty="0" smtClean="0">
              <a:solidFill>
                <a:schemeClr val="bg2"/>
              </a:solidFill>
              <a:latin typeface="+mn-lt"/>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500"/>
                                        <p:tgtEl>
                                          <p:spTgt spid="5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wipe(down)">
                                      <p:cBhvr>
                                        <p:cTn id="10" dur="500"/>
                                        <p:tgtEl>
                                          <p:spTgt spid="5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wipe(down)">
                                      <p:cBhvr>
                                        <p:cTn id="13" dur="500"/>
                                        <p:tgtEl>
                                          <p:spTgt spid="60"/>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wipe(down)">
                                      <p:cBhvr>
                                        <p:cTn id="16"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p:bldP spid="60" grpId="0" animBg="1"/>
      <p:bldP spid="6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of Multihoming in TRILL – Virtual RBridge</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Realization of Virtual RBridge</a:t>
            </a:r>
          </a:p>
          <a:p>
            <a:endParaRPr lang="en-US" dirty="0" smtClean="0"/>
          </a:p>
          <a:p>
            <a:pPr lvl="1"/>
            <a:r>
              <a:rPr lang="en-US" dirty="0" smtClean="0"/>
              <a:t>IS-IS Control Plane</a:t>
            </a:r>
          </a:p>
          <a:p>
            <a:pPr lvl="2"/>
            <a:r>
              <a:rPr lang="en-US" dirty="0" smtClean="0"/>
              <a:t>RB1 and RB2 should generate LSP indicating connectivity to RBv</a:t>
            </a:r>
          </a:p>
          <a:p>
            <a:pPr lvl="2"/>
            <a:r>
              <a:rPr lang="en-US" dirty="0" smtClean="0"/>
              <a:t>This should be equal cost link from both RB1 and RB2</a:t>
            </a:r>
          </a:p>
          <a:p>
            <a:pPr lvl="2"/>
            <a:r>
              <a:rPr lang="en-US" dirty="0" smtClean="0"/>
              <a:t>Should not permit routing for normal traffic between RB1 and RB2 through RBv</a:t>
            </a:r>
          </a:p>
          <a:p>
            <a:pPr lvl="3"/>
            <a:r>
              <a:rPr lang="en-US" dirty="0" smtClean="0"/>
              <a:t>In LSP for RBv, set the IS-IS overload bit on</a:t>
            </a:r>
          </a:p>
          <a:p>
            <a:pPr lvl="2"/>
            <a:r>
              <a:rPr lang="en-US" dirty="0" smtClean="0"/>
              <a:t>Ensure RBv cannot be a root RBridge for multicast trees</a:t>
            </a:r>
          </a:p>
          <a:p>
            <a:pPr lvl="1"/>
            <a:endParaRPr lang="en-US" dirty="0" smtClean="0"/>
          </a:p>
          <a:p>
            <a:pPr lvl="1"/>
            <a:r>
              <a:rPr lang="en-US" dirty="0" smtClean="0"/>
              <a:t>Creation of the Virtual RBridge</a:t>
            </a:r>
          </a:p>
          <a:p>
            <a:pPr lvl="2"/>
            <a:r>
              <a:rPr lang="en-US" dirty="0" smtClean="0"/>
              <a:t>RB1 and RB2 must know that they have to create a Virtual RBridge</a:t>
            </a:r>
          </a:p>
          <a:p>
            <a:pPr lvl="2"/>
            <a:r>
              <a:rPr lang="en-US" dirty="0" smtClean="0"/>
              <a:t>This will be because there are multiple nodes which are dual homed to these two nodes, and the Virtual RBridge is used to represent these nodes</a:t>
            </a:r>
          </a:p>
          <a:p>
            <a:pPr lvl="2"/>
            <a:r>
              <a:rPr lang="en-US" dirty="0" smtClean="0"/>
              <a:t>Could be by configuration or some dynamic learning protocol </a:t>
            </a:r>
          </a:p>
          <a:p>
            <a:pPr lvl="3"/>
            <a:r>
              <a:rPr lang="en-US" dirty="0" smtClean="0"/>
              <a:t>Out of scope of this proposal</a:t>
            </a:r>
          </a:p>
          <a:p>
            <a:pPr lvl="2"/>
            <a:r>
              <a:rPr lang="en-US" dirty="0" smtClean="0"/>
              <a:t>Both RB1 and RB2 must agree on the Virtual RBridge ID to be used for this purpose</a:t>
            </a:r>
          </a:p>
          <a:p>
            <a:pPr lvl="3"/>
            <a:r>
              <a:rPr lang="en-US" dirty="0" smtClean="0"/>
              <a:t>Could be by configuration or some dynamic protocol between the two</a:t>
            </a:r>
          </a:p>
          <a:p>
            <a:pPr lvl="3"/>
            <a:r>
              <a:rPr lang="en-US" dirty="0" smtClean="0"/>
              <a:t>Out of scope of the proposal</a:t>
            </a:r>
          </a:p>
          <a:p>
            <a:pPr lvl="3"/>
            <a:endParaRPr lang="en-US" dirty="0" smtClean="0"/>
          </a:p>
          <a:p>
            <a:pPr lvl="2"/>
            <a:endParaRPr lang="en-US" dirty="0" smtClean="0"/>
          </a:p>
          <a:p>
            <a:pPr lvl="1"/>
            <a:endParaRPr lang="en-US" dirty="0" smtClean="0"/>
          </a:p>
          <a:p>
            <a:pPr>
              <a:buNone/>
            </a:pPr>
            <a:endParaRPr lang="en-US" dirty="0"/>
          </a:p>
        </p:txBody>
      </p:sp>
      <p:sp>
        <p:nvSpPr>
          <p:cNvPr id="4" name="Footer Placeholder 3"/>
          <p:cNvSpPr>
            <a:spLocks noGrp="1"/>
          </p:cNvSpPr>
          <p:nvPr>
            <p:ph type="ftr" sz="quarter" idx="3"/>
          </p:nvPr>
        </p:nvSpPr>
        <p:spPr/>
        <p:txBody>
          <a:bodyPr/>
          <a:lstStyle/>
          <a:p>
            <a:r>
              <a:rPr lang="en-US" smtClean="0"/>
              <a:t>IETF 82</a:t>
            </a:r>
            <a:endParaRPr lang="en-US" dirty="0" smtClean="0"/>
          </a:p>
        </p:txBody>
      </p:sp>
      <p:sp>
        <p:nvSpPr>
          <p:cNvPr id="5" name="Slide Number Placeholder 4"/>
          <p:cNvSpPr>
            <a:spLocks noGrp="1"/>
          </p:cNvSpPr>
          <p:nvPr>
            <p:ph type="sldNum" sz="quarter" idx="4"/>
          </p:nvPr>
        </p:nvSpPr>
        <p:spPr/>
        <p:txBody>
          <a:bodyPr/>
          <a:lstStyle/>
          <a:p>
            <a:fld id="{DBD5246C-868F-410A-AE52-FE248EDADC46}" type="slidenum">
              <a:rPr lang="en-US" smtClean="0"/>
              <a:pPr/>
              <a:t>6</a:t>
            </a:fld>
            <a:endParaRPr lang="en-US" dirty="0"/>
          </a:p>
        </p:txBody>
      </p:sp>
      <p:sp>
        <p:nvSpPr>
          <p:cNvPr id="6" name="Date Placeholder 5"/>
          <p:cNvSpPr>
            <a:spLocks noGrp="1"/>
          </p:cNvSpPr>
          <p:nvPr>
            <p:ph type="dt" sz="half" idx="2"/>
          </p:nvPr>
        </p:nvSpPr>
        <p:spPr/>
        <p:txBody>
          <a:bodyPr/>
          <a:lstStyle/>
          <a:p>
            <a:fld id="{DA5ED237-BA49-494A-B3B3-DDC72CDA5986}" type="datetime1">
              <a:rPr lang="en-US" smtClean="0"/>
              <a:pPr/>
              <a:t>11/14/2011</a:t>
            </a:fld>
            <a:endParaRPr lang="en-US" dirty="0"/>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of Multihoming in TRILL – Virtual RBridge</a:t>
            </a:r>
            <a:endParaRPr lang="en-US" dirty="0"/>
          </a:p>
        </p:txBody>
      </p:sp>
      <p:sp>
        <p:nvSpPr>
          <p:cNvPr id="4" name="Footer Placeholder 3"/>
          <p:cNvSpPr>
            <a:spLocks noGrp="1"/>
          </p:cNvSpPr>
          <p:nvPr>
            <p:ph type="ftr" sz="quarter" idx="3"/>
          </p:nvPr>
        </p:nvSpPr>
        <p:spPr/>
        <p:txBody>
          <a:bodyPr/>
          <a:lstStyle/>
          <a:p>
            <a:r>
              <a:rPr lang="en-US" smtClean="0"/>
              <a:t>IETF 82</a:t>
            </a:r>
            <a:endParaRPr lang="en-US" dirty="0" smtClean="0"/>
          </a:p>
        </p:txBody>
      </p:sp>
      <p:sp>
        <p:nvSpPr>
          <p:cNvPr id="5" name="Slide Number Placeholder 4"/>
          <p:cNvSpPr>
            <a:spLocks noGrp="1"/>
          </p:cNvSpPr>
          <p:nvPr>
            <p:ph type="sldNum" sz="quarter" idx="4"/>
          </p:nvPr>
        </p:nvSpPr>
        <p:spPr/>
        <p:txBody>
          <a:bodyPr/>
          <a:lstStyle/>
          <a:p>
            <a:fld id="{DBD5246C-868F-410A-AE52-FE248EDADC46}" type="slidenum">
              <a:rPr lang="en-US" smtClean="0"/>
              <a:pPr/>
              <a:t>7</a:t>
            </a:fld>
            <a:endParaRPr lang="en-US" dirty="0"/>
          </a:p>
        </p:txBody>
      </p:sp>
      <p:sp>
        <p:nvSpPr>
          <p:cNvPr id="6" name="Date Placeholder 5"/>
          <p:cNvSpPr>
            <a:spLocks noGrp="1"/>
          </p:cNvSpPr>
          <p:nvPr>
            <p:ph type="dt" sz="half" idx="2"/>
          </p:nvPr>
        </p:nvSpPr>
        <p:spPr/>
        <p:txBody>
          <a:bodyPr/>
          <a:lstStyle/>
          <a:p>
            <a:fld id="{DA5ED237-BA49-494A-B3B3-DDC72CDA5986}" type="datetime1">
              <a:rPr lang="en-US" smtClean="0"/>
              <a:pPr/>
              <a:t>11/14/2011</a:t>
            </a:fld>
            <a:endParaRPr lang="en-US" dirty="0"/>
          </a:p>
        </p:txBody>
      </p:sp>
      <p:sp>
        <p:nvSpPr>
          <p:cNvPr id="7" name="6-Point Star 6"/>
          <p:cNvSpPr/>
          <p:nvPr/>
        </p:nvSpPr>
        <p:spPr>
          <a:xfrm>
            <a:off x="500742" y="1012371"/>
            <a:ext cx="4386943" cy="3788228"/>
          </a:xfrm>
          <a:prstGeom prst="star6">
            <a:avLst/>
          </a:prstGeom>
          <a:solidFill>
            <a:schemeClr val="tx2"/>
          </a:solidFill>
          <a:ln>
            <a:solidFill>
              <a:schemeClr val="bg2"/>
            </a:solidFill>
          </a:ln>
          <a:effectLst/>
        </p:spPr>
        <p:txBody>
          <a:bodyPr wrap="square" rtlCol="0" anchor="t">
            <a:normAutofit/>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pic>
        <p:nvPicPr>
          <p:cNvPr id="8" name="Picture 24" descr="switch-sm-2"/>
          <p:cNvPicPr>
            <a:picLocks noChangeAspect="1" noChangeArrowheads="1"/>
          </p:cNvPicPr>
          <p:nvPr/>
        </p:nvPicPr>
        <p:blipFill>
          <a:blip r:embed="rId2" cstate="print"/>
          <a:srcRect/>
          <a:stretch>
            <a:fillRect/>
          </a:stretch>
        </p:blipFill>
        <p:spPr bwMode="auto">
          <a:xfrm>
            <a:off x="2168352" y="3512004"/>
            <a:ext cx="434301" cy="352425"/>
          </a:xfrm>
          <a:prstGeom prst="rect">
            <a:avLst/>
          </a:prstGeom>
          <a:noFill/>
          <a:ln w="9525">
            <a:noFill/>
            <a:miter lim="800000"/>
            <a:headEnd/>
            <a:tailEnd/>
          </a:ln>
        </p:spPr>
      </p:pic>
      <p:pic>
        <p:nvPicPr>
          <p:cNvPr id="9" name="Picture 24" descr="switch-sm-2"/>
          <p:cNvPicPr>
            <a:picLocks noChangeAspect="1" noChangeArrowheads="1"/>
          </p:cNvPicPr>
          <p:nvPr/>
        </p:nvPicPr>
        <p:blipFill>
          <a:blip r:embed="rId2" cstate="print"/>
          <a:srcRect/>
          <a:stretch>
            <a:fillRect/>
          </a:stretch>
        </p:blipFill>
        <p:spPr bwMode="auto">
          <a:xfrm>
            <a:off x="3017437" y="3522889"/>
            <a:ext cx="434301" cy="352425"/>
          </a:xfrm>
          <a:prstGeom prst="rect">
            <a:avLst/>
          </a:prstGeom>
          <a:noFill/>
          <a:ln w="9525">
            <a:noFill/>
            <a:miter lim="800000"/>
            <a:headEnd/>
            <a:tailEnd/>
          </a:ln>
        </p:spPr>
      </p:pic>
      <p:pic>
        <p:nvPicPr>
          <p:cNvPr id="10" name="Picture 24" descr="switch-sm-2"/>
          <p:cNvPicPr>
            <a:picLocks noChangeAspect="1" noChangeArrowheads="1"/>
          </p:cNvPicPr>
          <p:nvPr/>
        </p:nvPicPr>
        <p:blipFill>
          <a:blip r:embed="rId2" cstate="print"/>
          <a:srcRect/>
          <a:stretch>
            <a:fillRect/>
          </a:stretch>
        </p:blipFill>
        <p:spPr bwMode="auto">
          <a:xfrm>
            <a:off x="1308381" y="2880633"/>
            <a:ext cx="434301" cy="352425"/>
          </a:xfrm>
          <a:prstGeom prst="rect">
            <a:avLst/>
          </a:prstGeom>
          <a:noFill/>
          <a:ln w="9525">
            <a:noFill/>
            <a:miter lim="800000"/>
            <a:headEnd/>
            <a:tailEnd/>
          </a:ln>
        </p:spPr>
      </p:pic>
      <p:pic>
        <p:nvPicPr>
          <p:cNvPr id="11" name="Picture 24" descr="switch-sm-2"/>
          <p:cNvPicPr>
            <a:picLocks noChangeAspect="1" noChangeArrowheads="1"/>
          </p:cNvPicPr>
          <p:nvPr/>
        </p:nvPicPr>
        <p:blipFill>
          <a:blip r:embed="rId2" cstate="print"/>
          <a:srcRect/>
          <a:stretch>
            <a:fillRect/>
          </a:stretch>
        </p:blipFill>
        <p:spPr bwMode="auto">
          <a:xfrm>
            <a:off x="2777952" y="2369004"/>
            <a:ext cx="434301" cy="352425"/>
          </a:xfrm>
          <a:prstGeom prst="rect">
            <a:avLst/>
          </a:prstGeom>
          <a:noFill/>
          <a:ln w="9525">
            <a:noFill/>
            <a:miter lim="800000"/>
            <a:headEnd/>
            <a:tailEnd/>
          </a:ln>
        </p:spPr>
      </p:pic>
      <p:pic>
        <p:nvPicPr>
          <p:cNvPr id="12" name="Picture 24" descr="switch-sm-2"/>
          <p:cNvPicPr>
            <a:picLocks noChangeAspect="1" noChangeArrowheads="1"/>
          </p:cNvPicPr>
          <p:nvPr/>
        </p:nvPicPr>
        <p:blipFill>
          <a:blip r:embed="rId2" cstate="print"/>
          <a:srcRect/>
          <a:stretch>
            <a:fillRect/>
          </a:stretch>
        </p:blipFill>
        <p:spPr bwMode="auto">
          <a:xfrm>
            <a:off x="3670580" y="3000375"/>
            <a:ext cx="434301" cy="352425"/>
          </a:xfrm>
          <a:prstGeom prst="rect">
            <a:avLst/>
          </a:prstGeom>
          <a:noFill/>
          <a:ln w="9525">
            <a:noFill/>
            <a:miter lim="800000"/>
            <a:headEnd/>
            <a:tailEnd/>
          </a:ln>
        </p:spPr>
      </p:pic>
      <p:pic>
        <p:nvPicPr>
          <p:cNvPr id="13" name="Picture 24" descr="switch-sm-2"/>
          <p:cNvPicPr>
            <a:picLocks noChangeAspect="1" noChangeArrowheads="1"/>
          </p:cNvPicPr>
          <p:nvPr/>
        </p:nvPicPr>
        <p:blipFill>
          <a:blip r:embed="rId2" cstate="print"/>
          <a:srcRect/>
          <a:stretch>
            <a:fillRect/>
          </a:stretch>
        </p:blipFill>
        <p:spPr bwMode="auto">
          <a:xfrm>
            <a:off x="1939752" y="1966232"/>
            <a:ext cx="434301" cy="352425"/>
          </a:xfrm>
          <a:prstGeom prst="rect">
            <a:avLst/>
          </a:prstGeom>
          <a:noFill/>
          <a:ln w="9525">
            <a:noFill/>
            <a:miter lim="800000"/>
            <a:headEnd/>
            <a:tailEnd/>
          </a:ln>
        </p:spPr>
      </p:pic>
      <p:cxnSp>
        <p:nvCxnSpPr>
          <p:cNvPr id="14" name="Straight Connector 13"/>
          <p:cNvCxnSpPr/>
          <p:nvPr/>
        </p:nvCxnSpPr>
        <p:spPr>
          <a:xfrm>
            <a:off x="1643743" y="3189514"/>
            <a:ext cx="59871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8" idx="3"/>
            <a:endCxn id="9" idx="1"/>
          </p:cNvCxnSpPr>
          <p:nvPr/>
        </p:nvCxnSpPr>
        <p:spPr>
          <a:xfrm>
            <a:off x="2602653" y="3688217"/>
            <a:ext cx="414784" cy="10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9" idx="0"/>
            <a:endCxn id="11" idx="2"/>
          </p:cNvCxnSpPr>
          <p:nvPr/>
        </p:nvCxnSpPr>
        <p:spPr>
          <a:xfrm flipH="1" flipV="1">
            <a:off x="2995103" y="2721429"/>
            <a:ext cx="239485" cy="801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8" idx="0"/>
            <a:endCxn id="11" idx="2"/>
          </p:cNvCxnSpPr>
          <p:nvPr/>
        </p:nvCxnSpPr>
        <p:spPr>
          <a:xfrm flipV="1">
            <a:off x="2385503" y="2721429"/>
            <a:ext cx="609600" cy="79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0" idx="3"/>
            <a:endCxn id="11" idx="1"/>
          </p:cNvCxnSpPr>
          <p:nvPr/>
        </p:nvCxnSpPr>
        <p:spPr>
          <a:xfrm flipV="1">
            <a:off x="1742682" y="2545217"/>
            <a:ext cx="1035270" cy="511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11" idx="1"/>
          </p:cNvCxnSpPr>
          <p:nvPr/>
        </p:nvCxnSpPr>
        <p:spPr>
          <a:xfrm>
            <a:off x="2275114" y="2286000"/>
            <a:ext cx="502838" cy="259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2"/>
          </p:cNvCxnSpPr>
          <p:nvPr/>
        </p:nvCxnSpPr>
        <p:spPr>
          <a:xfrm flipH="1">
            <a:off x="1632857" y="2318657"/>
            <a:ext cx="524046" cy="6313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9" idx="3"/>
          </p:cNvCxnSpPr>
          <p:nvPr/>
        </p:nvCxnSpPr>
        <p:spPr>
          <a:xfrm flipH="1">
            <a:off x="3451738" y="3287486"/>
            <a:ext cx="325605" cy="4116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2" idx="0"/>
            <a:endCxn id="11" idx="3"/>
          </p:cNvCxnSpPr>
          <p:nvPr/>
        </p:nvCxnSpPr>
        <p:spPr>
          <a:xfrm flipH="1" flipV="1">
            <a:off x="3212253" y="2545217"/>
            <a:ext cx="675478" cy="455158"/>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24" descr="switch-sm-2"/>
          <p:cNvPicPr>
            <a:picLocks noChangeAspect="1" noChangeArrowheads="1"/>
          </p:cNvPicPr>
          <p:nvPr/>
        </p:nvPicPr>
        <p:blipFill>
          <a:blip r:embed="rId2" cstate="print"/>
          <a:srcRect/>
          <a:stretch>
            <a:fillRect/>
          </a:stretch>
        </p:blipFill>
        <p:spPr bwMode="auto">
          <a:xfrm>
            <a:off x="3050110" y="5710929"/>
            <a:ext cx="434301" cy="352425"/>
          </a:xfrm>
          <a:prstGeom prst="rect">
            <a:avLst/>
          </a:prstGeom>
          <a:noFill/>
          <a:ln w="9525">
            <a:noFill/>
            <a:miter lim="800000"/>
            <a:headEnd/>
            <a:tailEnd/>
          </a:ln>
        </p:spPr>
      </p:pic>
      <p:cxnSp>
        <p:nvCxnSpPr>
          <p:cNvPr id="24" name="Straight Connector 23"/>
          <p:cNvCxnSpPr>
            <a:endCxn id="8" idx="2"/>
          </p:cNvCxnSpPr>
          <p:nvPr/>
        </p:nvCxnSpPr>
        <p:spPr>
          <a:xfrm flipH="1" flipV="1">
            <a:off x="2385503" y="3864429"/>
            <a:ext cx="292382" cy="1175656"/>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9" idx="2"/>
          </p:cNvCxnSpPr>
          <p:nvPr/>
        </p:nvCxnSpPr>
        <p:spPr>
          <a:xfrm flipV="1">
            <a:off x="2775857" y="3875314"/>
            <a:ext cx="458731" cy="1143000"/>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004457" y="2035629"/>
            <a:ext cx="102624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TRILL Campus</a:t>
            </a:r>
          </a:p>
        </p:txBody>
      </p:sp>
      <p:sp>
        <p:nvSpPr>
          <p:cNvPr id="27" name="TextBox 26"/>
          <p:cNvSpPr txBox="1"/>
          <p:nvPr/>
        </p:nvSpPr>
        <p:spPr>
          <a:xfrm>
            <a:off x="3516099" y="5519069"/>
            <a:ext cx="74892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L2 Switch</a:t>
            </a:r>
          </a:p>
        </p:txBody>
      </p:sp>
      <p:sp>
        <p:nvSpPr>
          <p:cNvPr id="28" name="TextBox 27"/>
          <p:cNvSpPr txBox="1"/>
          <p:nvPr/>
        </p:nvSpPr>
        <p:spPr>
          <a:xfrm>
            <a:off x="3418114" y="3657601"/>
            <a:ext cx="447558"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RB1 </a:t>
            </a:r>
          </a:p>
        </p:txBody>
      </p:sp>
      <p:sp>
        <p:nvSpPr>
          <p:cNvPr id="29" name="TextBox 28"/>
          <p:cNvSpPr txBox="1"/>
          <p:nvPr/>
        </p:nvSpPr>
        <p:spPr>
          <a:xfrm>
            <a:off x="1752602" y="3548744"/>
            <a:ext cx="42511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RB2</a:t>
            </a:r>
          </a:p>
        </p:txBody>
      </p:sp>
      <p:sp>
        <p:nvSpPr>
          <p:cNvPr id="30" name="TextBox 29"/>
          <p:cNvSpPr txBox="1"/>
          <p:nvPr/>
        </p:nvSpPr>
        <p:spPr>
          <a:xfrm>
            <a:off x="3929745" y="3298373"/>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RB3 </a:t>
            </a:r>
          </a:p>
        </p:txBody>
      </p:sp>
      <p:sp>
        <p:nvSpPr>
          <p:cNvPr id="31" name="TextBox 30"/>
          <p:cNvSpPr txBox="1"/>
          <p:nvPr/>
        </p:nvSpPr>
        <p:spPr>
          <a:xfrm>
            <a:off x="2743202" y="2133601"/>
            <a:ext cx="46198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RB4 </a:t>
            </a:r>
          </a:p>
        </p:txBody>
      </p:sp>
      <p:sp>
        <p:nvSpPr>
          <p:cNvPr id="32" name="TextBox 31"/>
          <p:cNvSpPr txBox="1"/>
          <p:nvPr/>
        </p:nvSpPr>
        <p:spPr>
          <a:xfrm>
            <a:off x="1469574" y="2013858"/>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RB5 </a:t>
            </a:r>
          </a:p>
        </p:txBody>
      </p:sp>
      <p:sp>
        <p:nvSpPr>
          <p:cNvPr id="33" name="TextBox 32"/>
          <p:cNvSpPr txBox="1"/>
          <p:nvPr/>
        </p:nvSpPr>
        <p:spPr>
          <a:xfrm>
            <a:off x="1230088" y="2623458"/>
            <a:ext cx="45878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RB6 </a:t>
            </a:r>
          </a:p>
        </p:txBody>
      </p:sp>
      <p:sp>
        <p:nvSpPr>
          <p:cNvPr id="34" name="TextBox 33"/>
          <p:cNvSpPr txBox="1"/>
          <p:nvPr/>
        </p:nvSpPr>
        <p:spPr>
          <a:xfrm>
            <a:off x="3102446" y="6041583"/>
            <a:ext cx="44435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SW1</a:t>
            </a:r>
          </a:p>
        </p:txBody>
      </p:sp>
      <p:pic>
        <p:nvPicPr>
          <p:cNvPr id="35" name="Picture 5" descr="pc-2"/>
          <p:cNvPicPr>
            <a:picLocks noChangeAspect="1" noChangeArrowheads="1"/>
          </p:cNvPicPr>
          <p:nvPr/>
        </p:nvPicPr>
        <p:blipFill>
          <a:blip r:embed="rId3" cstate="print"/>
          <a:srcRect/>
          <a:stretch>
            <a:fillRect/>
          </a:stretch>
        </p:blipFill>
        <p:spPr bwMode="auto">
          <a:xfrm>
            <a:off x="2222777" y="5682354"/>
            <a:ext cx="455124" cy="443602"/>
          </a:xfrm>
          <a:prstGeom prst="rect">
            <a:avLst/>
          </a:prstGeom>
          <a:noFill/>
          <a:ln w="9525">
            <a:noFill/>
            <a:miter lim="800000"/>
            <a:headEnd/>
            <a:tailEnd/>
          </a:ln>
        </p:spPr>
      </p:pic>
      <p:sp>
        <p:nvSpPr>
          <p:cNvPr id="36" name="TextBox 35"/>
          <p:cNvSpPr txBox="1"/>
          <p:nvPr/>
        </p:nvSpPr>
        <p:spPr>
          <a:xfrm>
            <a:off x="2231589" y="6172212"/>
            <a:ext cx="34817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H1</a:t>
            </a:r>
          </a:p>
        </p:txBody>
      </p:sp>
      <p:pic>
        <p:nvPicPr>
          <p:cNvPr id="37" name="Picture 24" descr="switch-sm-2"/>
          <p:cNvPicPr>
            <a:picLocks noChangeAspect="1" noChangeArrowheads="1"/>
          </p:cNvPicPr>
          <p:nvPr/>
        </p:nvPicPr>
        <p:blipFill>
          <a:blip r:embed="rId2" cstate="print">
            <a:duotone>
              <a:prstClr val="black"/>
              <a:schemeClr val="accent6">
                <a:tint val="45000"/>
                <a:satMod val="400000"/>
              </a:schemeClr>
            </a:duotone>
          </a:blip>
          <a:srcRect/>
          <a:stretch>
            <a:fillRect/>
          </a:stretch>
        </p:blipFill>
        <p:spPr bwMode="auto">
          <a:xfrm>
            <a:off x="1872343" y="4959815"/>
            <a:ext cx="2057399" cy="352425"/>
          </a:xfrm>
          <a:prstGeom prst="rect">
            <a:avLst/>
          </a:prstGeom>
          <a:noFill/>
          <a:ln w="9525">
            <a:noFill/>
            <a:miter lim="800000"/>
            <a:headEnd/>
            <a:tailEnd/>
          </a:ln>
        </p:spPr>
      </p:pic>
      <p:cxnSp>
        <p:nvCxnSpPr>
          <p:cNvPr id="38" name="Straight Connector 37"/>
          <p:cNvCxnSpPr/>
          <p:nvPr/>
        </p:nvCxnSpPr>
        <p:spPr>
          <a:xfrm flipV="1">
            <a:off x="2394856" y="3842657"/>
            <a:ext cx="108858" cy="1926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2569028" y="3810000"/>
            <a:ext cx="566058" cy="1905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a:endCxn id="9" idx="2"/>
          </p:cNvCxnSpPr>
          <p:nvPr/>
        </p:nvCxnSpPr>
        <p:spPr>
          <a:xfrm flipV="1">
            <a:off x="3233057" y="3875314"/>
            <a:ext cx="1531" cy="1894114"/>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flipV="1">
            <a:off x="2503714" y="3788229"/>
            <a:ext cx="653142" cy="2002971"/>
          </a:xfrm>
          <a:prstGeom prst="line">
            <a:avLst/>
          </a:prstGeom>
        </p:spPr>
        <p:style>
          <a:lnRef idx="1">
            <a:schemeClr val="accent1"/>
          </a:lnRef>
          <a:fillRef idx="0">
            <a:schemeClr val="accent1"/>
          </a:fillRef>
          <a:effectRef idx="0">
            <a:schemeClr val="accent1"/>
          </a:effectRef>
          <a:fontRef idx="minor">
            <a:schemeClr val="tx1"/>
          </a:fontRef>
        </p:style>
      </p:cxnSp>
      <p:sp>
        <p:nvSpPr>
          <p:cNvPr id="42" name="Oval 41"/>
          <p:cNvSpPr/>
          <p:nvPr/>
        </p:nvSpPr>
        <p:spPr>
          <a:xfrm rot="439027">
            <a:off x="2307771" y="5453743"/>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3" name="TextBox 42"/>
          <p:cNvSpPr txBox="1"/>
          <p:nvPr/>
        </p:nvSpPr>
        <p:spPr>
          <a:xfrm rot="47305">
            <a:off x="2340429" y="5421087"/>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LAG</a:t>
            </a:r>
          </a:p>
        </p:txBody>
      </p:sp>
      <p:sp>
        <p:nvSpPr>
          <p:cNvPr id="44" name="Oval 43"/>
          <p:cNvSpPr/>
          <p:nvPr/>
        </p:nvSpPr>
        <p:spPr>
          <a:xfrm rot="439027">
            <a:off x="2852056" y="5508171"/>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5" name="TextBox 44"/>
          <p:cNvSpPr txBox="1"/>
          <p:nvPr/>
        </p:nvSpPr>
        <p:spPr>
          <a:xfrm rot="47305">
            <a:off x="2884714" y="5475515"/>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smtClean="0">
                <a:solidFill>
                  <a:schemeClr val="bg2"/>
                </a:solidFill>
                <a:latin typeface="+mn-lt"/>
              </a:rPr>
              <a:t>LAG</a:t>
            </a:r>
            <a:endParaRPr lang="en-US" sz="1000" dirty="0" smtClean="0">
              <a:solidFill>
                <a:schemeClr val="bg2"/>
              </a:solidFill>
              <a:latin typeface="+mn-lt"/>
            </a:endParaRPr>
          </a:p>
        </p:txBody>
      </p:sp>
      <p:sp>
        <p:nvSpPr>
          <p:cNvPr id="46" name="TextBox 45"/>
          <p:cNvSpPr txBox="1"/>
          <p:nvPr/>
        </p:nvSpPr>
        <p:spPr>
          <a:xfrm>
            <a:off x="3080657" y="4680859"/>
            <a:ext cx="41870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RBv</a:t>
            </a:r>
          </a:p>
        </p:txBody>
      </p:sp>
      <p:sp>
        <p:nvSpPr>
          <p:cNvPr id="52" name="TextBox 51"/>
          <p:cNvSpPr txBox="1"/>
          <p:nvPr/>
        </p:nvSpPr>
        <p:spPr>
          <a:xfrm>
            <a:off x="5693229" y="707572"/>
            <a:ext cx="2808846" cy="2862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400" b="1" dirty="0" smtClean="0">
                <a:solidFill>
                  <a:schemeClr val="bg2"/>
                </a:solidFill>
                <a:latin typeface="+mn-lt"/>
              </a:rPr>
              <a:t>Handling of Unicast data traffic</a:t>
            </a:r>
          </a:p>
        </p:txBody>
      </p:sp>
      <p:sp>
        <p:nvSpPr>
          <p:cNvPr id="54" name="TextBox 53"/>
          <p:cNvSpPr txBox="1"/>
          <p:nvPr/>
        </p:nvSpPr>
        <p:spPr>
          <a:xfrm>
            <a:off x="5364132" y="1034142"/>
            <a:ext cx="3627468" cy="1524520"/>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200" b="1" dirty="0" smtClean="0">
                <a:solidFill>
                  <a:schemeClr val="bg2"/>
                </a:solidFill>
                <a:latin typeface="+mn-lt"/>
              </a:rPr>
              <a:t>Data from External host/Switch to the network</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SW1 sends traffic to RB1</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RB1 knows that these ports are used for dual </a:t>
            </a:r>
            <a:br>
              <a:rPr lang="en-US" sz="1200" dirty="0" smtClean="0">
                <a:solidFill>
                  <a:schemeClr val="bg2"/>
                </a:solidFill>
                <a:latin typeface="+mn-lt"/>
              </a:rPr>
            </a:br>
            <a:r>
              <a:rPr lang="en-US" sz="1200" dirty="0" smtClean="0">
                <a:solidFill>
                  <a:schemeClr val="bg2"/>
                </a:solidFill>
                <a:latin typeface="+mn-lt"/>
              </a:rPr>
              <a:t>homing, and the associated Virtual RBridge is </a:t>
            </a:r>
            <a:br>
              <a:rPr lang="en-US" sz="1200" dirty="0" smtClean="0">
                <a:solidFill>
                  <a:schemeClr val="bg2"/>
                </a:solidFill>
                <a:latin typeface="+mn-lt"/>
              </a:rPr>
            </a:br>
            <a:r>
              <a:rPr lang="en-US" sz="1200" dirty="0" smtClean="0">
                <a:solidFill>
                  <a:schemeClr val="bg2"/>
                </a:solidFill>
                <a:latin typeface="+mn-lt"/>
              </a:rPr>
              <a:t>RBv</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Sends the TRILL frame, with ingress RBridge</a:t>
            </a:r>
            <a:br>
              <a:rPr lang="en-US" sz="1200" dirty="0" smtClean="0">
                <a:solidFill>
                  <a:schemeClr val="bg2"/>
                </a:solidFill>
                <a:latin typeface="+mn-lt"/>
              </a:rPr>
            </a:br>
            <a:r>
              <a:rPr lang="en-US" sz="1200" dirty="0" smtClean="0">
                <a:solidFill>
                  <a:schemeClr val="bg2"/>
                </a:solidFill>
                <a:latin typeface="+mn-lt"/>
              </a:rPr>
              <a:t>set to RBv</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RB4 now learns the MAC as being behind RBv</a:t>
            </a:r>
          </a:p>
        </p:txBody>
      </p:sp>
      <p:cxnSp>
        <p:nvCxnSpPr>
          <p:cNvPr id="55" name="Straight Arrow Connector 54"/>
          <p:cNvCxnSpPr/>
          <p:nvPr/>
        </p:nvCxnSpPr>
        <p:spPr>
          <a:xfrm flipV="1">
            <a:off x="3439887" y="4365171"/>
            <a:ext cx="21770" cy="1099457"/>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flipV="1">
            <a:off x="3167742" y="2754086"/>
            <a:ext cx="141516" cy="664029"/>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3080658" y="1338943"/>
            <a:ext cx="21770" cy="1099457"/>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3189514" y="1382486"/>
            <a:ext cx="219483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RB4 learns the MAC as behind RBv</a:t>
            </a:r>
          </a:p>
        </p:txBody>
      </p:sp>
      <p:sp>
        <p:nvSpPr>
          <p:cNvPr id="61" name="TextBox 60"/>
          <p:cNvSpPr txBox="1"/>
          <p:nvPr/>
        </p:nvSpPr>
        <p:spPr>
          <a:xfrm>
            <a:off x="5362193" y="2601685"/>
            <a:ext cx="3640292" cy="1498872"/>
          </a:xfrm>
          <a:prstGeom prst="rect">
            <a:avLst/>
          </a:prstGeom>
          <a:noFill/>
        </p:spPr>
        <p:txBody>
          <a:bodyPr wrap="none" rtlCol="0">
            <a:spAutoFit/>
          </a:bodyPr>
          <a:lstStyle/>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SW1 due to hashing sends packet to RB2</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RB2 also knows that these ports are used for</a:t>
            </a:r>
            <a:br>
              <a:rPr lang="en-US" sz="1200" dirty="0" smtClean="0">
                <a:solidFill>
                  <a:schemeClr val="bg2"/>
                </a:solidFill>
                <a:latin typeface="+mn-lt"/>
              </a:rPr>
            </a:br>
            <a:r>
              <a:rPr lang="en-US" sz="1200" dirty="0" smtClean="0">
                <a:solidFill>
                  <a:schemeClr val="bg2"/>
                </a:solidFill>
                <a:latin typeface="+mn-lt"/>
              </a:rPr>
              <a:t>dual homing, and the associated Virtual </a:t>
            </a:r>
            <a:br>
              <a:rPr lang="en-US" sz="1200" dirty="0" smtClean="0">
                <a:solidFill>
                  <a:schemeClr val="bg2"/>
                </a:solidFill>
                <a:latin typeface="+mn-lt"/>
              </a:rPr>
            </a:br>
            <a:r>
              <a:rPr lang="en-US" sz="1200" dirty="0" smtClean="0">
                <a:solidFill>
                  <a:schemeClr val="bg2"/>
                </a:solidFill>
                <a:latin typeface="+mn-lt"/>
              </a:rPr>
              <a:t>RBridge is RBv</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Sends the TRILL frame with ingress RBridge </a:t>
            </a:r>
            <a:br>
              <a:rPr lang="en-US" sz="1200" dirty="0" smtClean="0">
                <a:solidFill>
                  <a:schemeClr val="bg2"/>
                </a:solidFill>
                <a:latin typeface="+mn-lt"/>
              </a:rPr>
            </a:br>
            <a:r>
              <a:rPr lang="en-US" sz="1200" dirty="0" smtClean="0">
                <a:solidFill>
                  <a:schemeClr val="bg2"/>
                </a:solidFill>
                <a:latin typeface="+mn-lt"/>
              </a:rPr>
              <a:t>set to RBv</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RB4 now does not see this as MAC move, and</a:t>
            </a:r>
            <a:br>
              <a:rPr lang="en-US" sz="1200" dirty="0" smtClean="0">
                <a:solidFill>
                  <a:schemeClr val="bg2"/>
                </a:solidFill>
                <a:latin typeface="+mn-lt"/>
              </a:rPr>
            </a:br>
            <a:r>
              <a:rPr lang="en-US" sz="1200" dirty="0" smtClean="0">
                <a:solidFill>
                  <a:schemeClr val="bg2"/>
                </a:solidFill>
                <a:latin typeface="+mn-lt"/>
              </a:rPr>
              <a:t>no problems</a:t>
            </a:r>
          </a:p>
        </p:txBody>
      </p:sp>
      <p:cxnSp>
        <p:nvCxnSpPr>
          <p:cNvPr id="62" name="Straight Arrow Connector 61"/>
          <p:cNvCxnSpPr/>
          <p:nvPr/>
        </p:nvCxnSpPr>
        <p:spPr>
          <a:xfrm flipH="1" flipV="1">
            <a:off x="2492829" y="3951515"/>
            <a:ext cx="337458" cy="1197428"/>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V="1">
            <a:off x="2405744" y="2830285"/>
            <a:ext cx="348342" cy="533402"/>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V="1">
            <a:off x="2950030" y="1153886"/>
            <a:ext cx="54427" cy="1284515"/>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2862943" y="947058"/>
            <a:ext cx="2129109" cy="3693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RB4 sees no change, and MAC is </a:t>
            </a:r>
            <a:br>
              <a:rPr lang="en-US" sz="1000" dirty="0" smtClean="0">
                <a:solidFill>
                  <a:schemeClr val="bg2"/>
                </a:solidFill>
                <a:latin typeface="+mn-lt"/>
              </a:rPr>
            </a:br>
            <a:r>
              <a:rPr lang="en-US" sz="1000" dirty="0" smtClean="0">
                <a:solidFill>
                  <a:schemeClr val="bg2"/>
                </a:solidFill>
                <a:latin typeface="+mn-lt"/>
              </a:rPr>
              <a:t>still behind RBv</a:t>
            </a:r>
          </a:p>
        </p:txBody>
      </p:sp>
      <p:sp>
        <p:nvSpPr>
          <p:cNvPr id="69" name="TextBox 68"/>
          <p:cNvSpPr txBox="1"/>
          <p:nvPr/>
        </p:nvSpPr>
        <p:spPr>
          <a:xfrm>
            <a:off x="5371128" y="4093021"/>
            <a:ext cx="3664016" cy="2048766"/>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200" b="1" dirty="0" smtClean="0">
                <a:solidFill>
                  <a:schemeClr val="bg2"/>
                </a:solidFill>
                <a:latin typeface="+mn-lt"/>
              </a:rPr>
              <a:t>Data from Network to the external Switch/Host</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RB4 gets data for SW1, and the lookup shows</a:t>
            </a:r>
            <a:br>
              <a:rPr lang="en-US" sz="1200" dirty="0" smtClean="0">
                <a:solidFill>
                  <a:schemeClr val="bg2"/>
                </a:solidFill>
                <a:latin typeface="+mn-lt"/>
              </a:rPr>
            </a:br>
            <a:r>
              <a:rPr lang="en-US" sz="1200" dirty="0" smtClean="0">
                <a:solidFill>
                  <a:schemeClr val="bg2"/>
                </a:solidFill>
                <a:latin typeface="+mn-lt"/>
              </a:rPr>
              <a:t>the MAC as reachable through RBv</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RBv is reachable through multipath of RB1 or</a:t>
            </a:r>
            <a:br>
              <a:rPr lang="en-US" sz="1200" dirty="0" smtClean="0">
                <a:solidFill>
                  <a:schemeClr val="bg2"/>
                </a:solidFill>
                <a:latin typeface="+mn-lt"/>
              </a:rPr>
            </a:br>
            <a:r>
              <a:rPr lang="en-US" sz="1200" dirty="0" smtClean="0">
                <a:solidFill>
                  <a:schemeClr val="bg2"/>
                </a:solidFill>
                <a:latin typeface="+mn-lt"/>
              </a:rPr>
              <a:t>RB2</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Uses ECMP and distributes traffic via RB1 and </a:t>
            </a:r>
            <a:br>
              <a:rPr lang="en-US" sz="1200" dirty="0" smtClean="0">
                <a:solidFill>
                  <a:schemeClr val="bg2"/>
                </a:solidFill>
                <a:latin typeface="+mn-lt"/>
              </a:rPr>
            </a:br>
            <a:r>
              <a:rPr lang="en-US" sz="1200" dirty="0" smtClean="0">
                <a:solidFill>
                  <a:schemeClr val="bg2"/>
                </a:solidFill>
                <a:latin typeface="+mn-lt"/>
              </a:rPr>
              <a:t>RB2</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When RB1/RB2 receive traffic, they realize that</a:t>
            </a:r>
            <a:br>
              <a:rPr lang="en-US" sz="1200" dirty="0" smtClean="0">
                <a:solidFill>
                  <a:schemeClr val="bg2"/>
                </a:solidFill>
                <a:latin typeface="+mn-lt"/>
              </a:rPr>
            </a:br>
            <a:r>
              <a:rPr lang="en-US" sz="1200" dirty="0" smtClean="0">
                <a:solidFill>
                  <a:schemeClr val="bg2"/>
                </a:solidFill>
                <a:latin typeface="+mn-lt"/>
              </a:rPr>
              <a:t>RBv is owned by them (Virtual RBridge they </a:t>
            </a:r>
            <a:br>
              <a:rPr lang="en-US" sz="1200" dirty="0" smtClean="0">
                <a:solidFill>
                  <a:schemeClr val="bg2"/>
                </a:solidFill>
                <a:latin typeface="+mn-lt"/>
              </a:rPr>
            </a:br>
            <a:r>
              <a:rPr lang="en-US" sz="1200" dirty="0" smtClean="0">
                <a:solidFill>
                  <a:schemeClr val="bg2"/>
                </a:solidFill>
                <a:latin typeface="+mn-lt"/>
              </a:rPr>
              <a:t>created)</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Decapsulate and forward the frame to the port</a:t>
            </a:r>
          </a:p>
        </p:txBody>
      </p:sp>
      <p:cxnSp>
        <p:nvCxnSpPr>
          <p:cNvPr id="70" name="Straight Arrow Connector 69"/>
          <p:cNvCxnSpPr/>
          <p:nvPr/>
        </p:nvCxnSpPr>
        <p:spPr>
          <a:xfrm>
            <a:off x="2373087" y="1687287"/>
            <a:ext cx="446313" cy="740227"/>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H="1">
            <a:off x="2775857" y="2895602"/>
            <a:ext cx="163287" cy="206827"/>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2982687" y="2895600"/>
            <a:ext cx="54427" cy="283029"/>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H="1">
            <a:off x="3156857" y="3842659"/>
            <a:ext cx="2" cy="44631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2558145" y="3744687"/>
            <a:ext cx="141512" cy="42454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par>
                                <p:cTn id="23" presetID="2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ntr" presetSubtype="4"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500"/>
                                        <p:tgtEl>
                                          <p:spTgt spid="15"/>
                                        </p:tgtEl>
                                      </p:cBhvr>
                                    </p:animEffect>
                                  </p:childTnLst>
                                </p:cTn>
                              </p:par>
                              <p:par>
                                <p:cTn id="32" presetID="22" presetClass="entr" presetSubtype="4"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par>
                                <p:cTn id="35" presetID="22" presetClass="entr" presetSubtype="4"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par>
                                <p:cTn id="38" presetID="22" presetClass="entr" presetSubtype="4"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par>
                                <p:cTn id="41" presetID="22" presetClass="entr" presetSubtype="4"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par>
                                <p:cTn id="44" presetID="22" presetClass="entr" presetSubtype="4"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500"/>
                                        <p:tgtEl>
                                          <p:spTgt spid="20"/>
                                        </p:tgtEl>
                                      </p:cBhvr>
                                    </p:animEffect>
                                  </p:childTnLst>
                                </p:cTn>
                              </p:par>
                              <p:par>
                                <p:cTn id="47" presetID="22" presetClass="entr" presetSubtype="4"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down)">
                                      <p:cBhvr>
                                        <p:cTn id="49" dur="500"/>
                                        <p:tgtEl>
                                          <p:spTgt spid="21"/>
                                        </p:tgtEl>
                                      </p:cBhvr>
                                    </p:animEffect>
                                  </p:childTnLst>
                                </p:cTn>
                              </p:par>
                              <p:par>
                                <p:cTn id="50" presetID="22" presetClass="entr" presetSubtype="4"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down)">
                                      <p:cBhvr>
                                        <p:cTn id="52" dur="500"/>
                                        <p:tgtEl>
                                          <p:spTgt spid="22"/>
                                        </p:tgtEl>
                                      </p:cBhvr>
                                    </p:animEffect>
                                  </p:childTnLst>
                                </p:cTn>
                              </p:par>
                              <p:par>
                                <p:cTn id="53" presetID="22" presetClass="entr" presetSubtype="4"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down)">
                                      <p:cBhvr>
                                        <p:cTn id="55" dur="500"/>
                                        <p:tgtEl>
                                          <p:spTgt spid="23"/>
                                        </p:tgtEl>
                                      </p:cBhvr>
                                    </p:animEffect>
                                  </p:childTnLst>
                                </p:cTn>
                              </p:par>
                              <p:par>
                                <p:cTn id="56" presetID="22" presetClass="entr" presetSubtype="4"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down)">
                                      <p:cBhvr>
                                        <p:cTn id="58" dur="500"/>
                                        <p:tgtEl>
                                          <p:spTgt spid="24"/>
                                        </p:tgtEl>
                                      </p:cBhvr>
                                    </p:animEffect>
                                  </p:childTnLst>
                                </p:cTn>
                              </p:par>
                              <p:par>
                                <p:cTn id="59" presetID="22" presetClass="entr" presetSubtype="4" fill="hold"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down)">
                                      <p:cBhvr>
                                        <p:cTn id="61" dur="500"/>
                                        <p:tgtEl>
                                          <p:spTgt spid="2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down)">
                                      <p:cBhvr>
                                        <p:cTn id="64" dur="500"/>
                                        <p:tgtEl>
                                          <p:spTgt spid="26"/>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down)">
                                      <p:cBhvr>
                                        <p:cTn id="67" dur="500"/>
                                        <p:tgtEl>
                                          <p:spTgt spid="27"/>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down)">
                                      <p:cBhvr>
                                        <p:cTn id="70" dur="500"/>
                                        <p:tgtEl>
                                          <p:spTgt spid="28"/>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down)">
                                      <p:cBhvr>
                                        <p:cTn id="73" dur="500"/>
                                        <p:tgtEl>
                                          <p:spTgt spid="29"/>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wipe(down)">
                                      <p:cBhvr>
                                        <p:cTn id="76" dur="500"/>
                                        <p:tgtEl>
                                          <p:spTgt spid="30"/>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down)">
                                      <p:cBhvr>
                                        <p:cTn id="79" dur="500"/>
                                        <p:tgtEl>
                                          <p:spTgt spid="31"/>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down)">
                                      <p:cBhvr>
                                        <p:cTn id="82" dur="500"/>
                                        <p:tgtEl>
                                          <p:spTgt spid="32"/>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wipe(down)">
                                      <p:cBhvr>
                                        <p:cTn id="85" dur="500"/>
                                        <p:tgtEl>
                                          <p:spTgt spid="33"/>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wipe(down)">
                                      <p:cBhvr>
                                        <p:cTn id="88" dur="500"/>
                                        <p:tgtEl>
                                          <p:spTgt spid="34"/>
                                        </p:tgtEl>
                                      </p:cBhvr>
                                    </p:animEffect>
                                  </p:childTnLst>
                                </p:cTn>
                              </p:par>
                              <p:par>
                                <p:cTn id="89" presetID="22" presetClass="entr" presetSubtype="4" fill="hold" nodeType="with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wipe(down)">
                                      <p:cBhvr>
                                        <p:cTn id="91" dur="500"/>
                                        <p:tgtEl>
                                          <p:spTgt spid="35"/>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36"/>
                                        </p:tgtEl>
                                        <p:attrNameLst>
                                          <p:attrName>style.visibility</p:attrName>
                                        </p:attrNameLst>
                                      </p:cBhvr>
                                      <p:to>
                                        <p:strVal val="visible"/>
                                      </p:to>
                                    </p:set>
                                    <p:animEffect transition="in" filter="wipe(down)">
                                      <p:cBhvr>
                                        <p:cTn id="94" dur="500"/>
                                        <p:tgtEl>
                                          <p:spTgt spid="36"/>
                                        </p:tgtEl>
                                      </p:cBhvr>
                                    </p:animEffect>
                                  </p:childTnLst>
                                </p:cTn>
                              </p:par>
                              <p:par>
                                <p:cTn id="95" presetID="22" presetClass="entr" presetSubtype="4" fill="hold" nodeType="with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wipe(down)">
                                      <p:cBhvr>
                                        <p:cTn id="97" dur="500"/>
                                        <p:tgtEl>
                                          <p:spTgt spid="37"/>
                                        </p:tgtEl>
                                      </p:cBhvr>
                                    </p:animEffect>
                                  </p:childTnLst>
                                </p:cTn>
                              </p:par>
                              <p:par>
                                <p:cTn id="98" presetID="22" presetClass="entr" presetSubtype="4" fill="hold"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down)">
                                      <p:cBhvr>
                                        <p:cTn id="100" dur="500"/>
                                        <p:tgtEl>
                                          <p:spTgt spid="38"/>
                                        </p:tgtEl>
                                      </p:cBhvr>
                                    </p:animEffect>
                                  </p:childTnLst>
                                </p:cTn>
                              </p:par>
                              <p:par>
                                <p:cTn id="101" presetID="22" presetClass="entr" presetSubtype="4" fill="hold" nodeType="with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par>
                                <p:cTn id="104" presetID="22" presetClass="entr" presetSubtype="4" fill="hold" nodeType="with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wipe(down)">
                                      <p:cBhvr>
                                        <p:cTn id="106" dur="500"/>
                                        <p:tgtEl>
                                          <p:spTgt spid="40"/>
                                        </p:tgtEl>
                                      </p:cBhvr>
                                    </p:animEffect>
                                  </p:childTnLst>
                                </p:cTn>
                              </p:par>
                              <p:par>
                                <p:cTn id="107" presetID="22" presetClass="entr" presetSubtype="4" fill="hold" nodeType="withEffect">
                                  <p:stCondLst>
                                    <p:cond delay="0"/>
                                  </p:stCondLst>
                                  <p:childTnLst>
                                    <p:set>
                                      <p:cBhvr>
                                        <p:cTn id="108" dur="1" fill="hold">
                                          <p:stCondLst>
                                            <p:cond delay="0"/>
                                          </p:stCondLst>
                                        </p:cTn>
                                        <p:tgtEl>
                                          <p:spTgt spid="41"/>
                                        </p:tgtEl>
                                        <p:attrNameLst>
                                          <p:attrName>style.visibility</p:attrName>
                                        </p:attrNameLst>
                                      </p:cBhvr>
                                      <p:to>
                                        <p:strVal val="visible"/>
                                      </p:to>
                                    </p:set>
                                    <p:animEffect transition="in" filter="wipe(down)">
                                      <p:cBhvr>
                                        <p:cTn id="109" dur="500"/>
                                        <p:tgtEl>
                                          <p:spTgt spid="41"/>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wipe(down)">
                                      <p:cBhvr>
                                        <p:cTn id="112" dur="500"/>
                                        <p:tgtEl>
                                          <p:spTgt spid="42"/>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3"/>
                                        </p:tgtEl>
                                        <p:attrNameLst>
                                          <p:attrName>style.visibility</p:attrName>
                                        </p:attrNameLst>
                                      </p:cBhvr>
                                      <p:to>
                                        <p:strVal val="visible"/>
                                      </p:to>
                                    </p:set>
                                    <p:animEffect transition="in" filter="wipe(down)">
                                      <p:cBhvr>
                                        <p:cTn id="115" dur="500"/>
                                        <p:tgtEl>
                                          <p:spTgt spid="43"/>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44"/>
                                        </p:tgtEl>
                                        <p:attrNameLst>
                                          <p:attrName>style.visibility</p:attrName>
                                        </p:attrNameLst>
                                      </p:cBhvr>
                                      <p:to>
                                        <p:strVal val="visible"/>
                                      </p:to>
                                    </p:set>
                                    <p:animEffect transition="in" filter="wipe(down)">
                                      <p:cBhvr>
                                        <p:cTn id="118" dur="500"/>
                                        <p:tgtEl>
                                          <p:spTgt spid="44"/>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45"/>
                                        </p:tgtEl>
                                        <p:attrNameLst>
                                          <p:attrName>style.visibility</p:attrName>
                                        </p:attrNameLst>
                                      </p:cBhvr>
                                      <p:to>
                                        <p:strVal val="visible"/>
                                      </p:to>
                                    </p:set>
                                    <p:animEffect transition="in" filter="wipe(down)">
                                      <p:cBhvr>
                                        <p:cTn id="121" dur="500"/>
                                        <p:tgtEl>
                                          <p:spTgt spid="45"/>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46"/>
                                        </p:tgtEl>
                                        <p:attrNameLst>
                                          <p:attrName>style.visibility</p:attrName>
                                        </p:attrNameLst>
                                      </p:cBhvr>
                                      <p:to>
                                        <p:strVal val="visible"/>
                                      </p:to>
                                    </p:set>
                                    <p:animEffect transition="in" filter="wipe(down)">
                                      <p:cBhvr>
                                        <p:cTn id="124" dur="500"/>
                                        <p:tgtEl>
                                          <p:spTgt spid="46"/>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52"/>
                                        </p:tgtEl>
                                        <p:attrNameLst>
                                          <p:attrName>style.visibility</p:attrName>
                                        </p:attrNameLst>
                                      </p:cBhvr>
                                      <p:to>
                                        <p:strVal val="visible"/>
                                      </p:to>
                                    </p:set>
                                    <p:animEffect transition="in" filter="wipe(down)">
                                      <p:cBhvr>
                                        <p:cTn id="127" dur="500"/>
                                        <p:tgtEl>
                                          <p:spTgt spid="52"/>
                                        </p:tgtEl>
                                      </p:cBhvr>
                                    </p:animEffect>
                                  </p:childTnLst>
                                </p:cTn>
                              </p:par>
                            </p:childTnLst>
                          </p:cTn>
                        </p:par>
                      </p:childTnLst>
                    </p:cTn>
                  </p:par>
                  <p:par>
                    <p:cTn id="128" fill="hold">
                      <p:stCondLst>
                        <p:cond delay="indefinite"/>
                      </p:stCondLst>
                      <p:childTnLst>
                        <p:par>
                          <p:cTn id="129" fill="hold">
                            <p:stCondLst>
                              <p:cond delay="0"/>
                            </p:stCondLst>
                            <p:childTnLst>
                              <p:par>
                                <p:cTn id="130" presetID="22" presetClass="entr" presetSubtype="4" fill="hold" nodeType="clickEffect">
                                  <p:stCondLst>
                                    <p:cond delay="0"/>
                                  </p:stCondLst>
                                  <p:childTnLst>
                                    <p:set>
                                      <p:cBhvr>
                                        <p:cTn id="131" dur="1" fill="hold">
                                          <p:stCondLst>
                                            <p:cond delay="0"/>
                                          </p:stCondLst>
                                        </p:cTn>
                                        <p:tgtEl>
                                          <p:spTgt spid="55"/>
                                        </p:tgtEl>
                                        <p:attrNameLst>
                                          <p:attrName>style.visibility</p:attrName>
                                        </p:attrNameLst>
                                      </p:cBhvr>
                                      <p:to>
                                        <p:strVal val="visible"/>
                                      </p:to>
                                    </p:set>
                                    <p:animEffect transition="in" filter="wipe(down)">
                                      <p:cBhvr>
                                        <p:cTn id="132" dur="500"/>
                                        <p:tgtEl>
                                          <p:spTgt spid="55"/>
                                        </p:tgtEl>
                                      </p:cBhvr>
                                    </p:animEffect>
                                  </p:childTnLst>
                                </p:cTn>
                              </p:par>
                              <p:par>
                                <p:cTn id="133" presetID="22" presetClass="entr" presetSubtype="4" fill="hold" nodeType="withEffect">
                                  <p:stCondLst>
                                    <p:cond delay="0"/>
                                  </p:stCondLst>
                                  <p:childTnLst>
                                    <p:set>
                                      <p:cBhvr>
                                        <p:cTn id="134" dur="1" fill="hold">
                                          <p:stCondLst>
                                            <p:cond delay="0"/>
                                          </p:stCondLst>
                                        </p:cTn>
                                        <p:tgtEl>
                                          <p:spTgt spid="57"/>
                                        </p:tgtEl>
                                        <p:attrNameLst>
                                          <p:attrName>style.visibility</p:attrName>
                                        </p:attrNameLst>
                                      </p:cBhvr>
                                      <p:to>
                                        <p:strVal val="visible"/>
                                      </p:to>
                                    </p:set>
                                    <p:animEffect transition="in" filter="wipe(down)">
                                      <p:cBhvr>
                                        <p:cTn id="135" dur="500"/>
                                        <p:tgtEl>
                                          <p:spTgt spid="57"/>
                                        </p:tgtEl>
                                      </p:cBhvr>
                                    </p:animEffect>
                                  </p:childTnLst>
                                </p:cTn>
                              </p:par>
                              <p:par>
                                <p:cTn id="136" presetID="22" presetClass="entr" presetSubtype="4" fill="hold" nodeType="withEffect">
                                  <p:stCondLst>
                                    <p:cond delay="0"/>
                                  </p:stCondLst>
                                  <p:childTnLst>
                                    <p:set>
                                      <p:cBhvr>
                                        <p:cTn id="137" dur="1" fill="hold">
                                          <p:stCondLst>
                                            <p:cond delay="0"/>
                                          </p:stCondLst>
                                        </p:cTn>
                                        <p:tgtEl>
                                          <p:spTgt spid="59"/>
                                        </p:tgtEl>
                                        <p:attrNameLst>
                                          <p:attrName>style.visibility</p:attrName>
                                        </p:attrNameLst>
                                      </p:cBhvr>
                                      <p:to>
                                        <p:strVal val="visible"/>
                                      </p:to>
                                    </p:set>
                                    <p:animEffect transition="in" filter="wipe(down)">
                                      <p:cBhvr>
                                        <p:cTn id="138" dur="500"/>
                                        <p:tgtEl>
                                          <p:spTgt spid="59"/>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60"/>
                                        </p:tgtEl>
                                        <p:attrNameLst>
                                          <p:attrName>style.visibility</p:attrName>
                                        </p:attrNameLst>
                                      </p:cBhvr>
                                      <p:to>
                                        <p:strVal val="visible"/>
                                      </p:to>
                                    </p:set>
                                    <p:animEffect transition="in" filter="wipe(down)">
                                      <p:cBhvr>
                                        <p:cTn id="141" dur="500"/>
                                        <p:tgtEl>
                                          <p:spTgt spid="60"/>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54"/>
                                        </p:tgtEl>
                                        <p:attrNameLst>
                                          <p:attrName>style.visibility</p:attrName>
                                        </p:attrNameLst>
                                      </p:cBhvr>
                                      <p:to>
                                        <p:strVal val="visible"/>
                                      </p:to>
                                    </p:set>
                                    <p:animEffect transition="in" filter="wipe(down)">
                                      <p:cBhvr>
                                        <p:cTn id="144" dur="500"/>
                                        <p:tgtEl>
                                          <p:spTgt spid="54"/>
                                        </p:tgtEl>
                                      </p:cBhvr>
                                    </p:animEffect>
                                  </p:childTnLst>
                                </p:cTn>
                              </p:par>
                            </p:childTnLst>
                          </p:cTn>
                        </p:par>
                      </p:childTnLst>
                    </p:cTn>
                  </p:par>
                  <p:par>
                    <p:cTn id="145" fill="hold">
                      <p:stCondLst>
                        <p:cond delay="indefinite"/>
                      </p:stCondLst>
                      <p:childTnLst>
                        <p:par>
                          <p:cTn id="146" fill="hold">
                            <p:stCondLst>
                              <p:cond delay="0"/>
                            </p:stCondLst>
                            <p:childTnLst>
                              <p:par>
                                <p:cTn id="147" presetID="22" presetClass="entr" presetSubtype="4" fill="hold" nodeType="clickEffect">
                                  <p:stCondLst>
                                    <p:cond delay="0"/>
                                  </p:stCondLst>
                                  <p:childTnLst>
                                    <p:set>
                                      <p:cBhvr>
                                        <p:cTn id="148" dur="1" fill="hold">
                                          <p:stCondLst>
                                            <p:cond delay="0"/>
                                          </p:stCondLst>
                                        </p:cTn>
                                        <p:tgtEl>
                                          <p:spTgt spid="62"/>
                                        </p:tgtEl>
                                        <p:attrNameLst>
                                          <p:attrName>style.visibility</p:attrName>
                                        </p:attrNameLst>
                                      </p:cBhvr>
                                      <p:to>
                                        <p:strVal val="visible"/>
                                      </p:to>
                                    </p:set>
                                    <p:animEffect transition="in" filter="wipe(down)">
                                      <p:cBhvr>
                                        <p:cTn id="149" dur="500"/>
                                        <p:tgtEl>
                                          <p:spTgt spid="62"/>
                                        </p:tgtEl>
                                      </p:cBhvr>
                                    </p:animEffect>
                                  </p:childTnLst>
                                </p:cTn>
                              </p:par>
                              <p:par>
                                <p:cTn id="150" presetID="22" presetClass="entr" presetSubtype="4" fill="hold" nodeType="withEffect">
                                  <p:stCondLst>
                                    <p:cond delay="0"/>
                                  </p:stCondLst>
                                  <p:childTnLst>
                                    <p:set>
                                      <p:cBhvr>
                                        <p:cTn id="151" dur="1" fill="hold">
                                          <p:stCondLst>
                                            <p:cond delay="0"/>
                                          </p:stCondLst>
                                        </p:cTn>
                                        <p:tgtEl>
                                          <p:spTgt spid="64"/>
                                        </p:tgtEl>
                                        <p:attrNameLst>
                                          <p:attrName>style.visibility</p:attrName>
                                        </p:attrNameLst>
                                      </p:cBhvr>
                                      <p:to>
                                        <p:strVal val="visible"/>
                                      </p:to>
                                    </p:set>
                                    <p:animEffect transition="in" filter="wipe(down)">
                                      <p:cBhvr>
                                        <p:cTn id="152" dur="500"/>
                                        <p:tgtEl>
                                          <p:spTgt spid="64"/>
                                        </p:tgtEl>
                                      </p:cBhvr>
                                    </p:animEffect>
                                  </p:childTnLst>
                                </p:cTn>
                              </p:par>
                              <p:par>
                                <p:cTn id="153" presetID="22" presetClass="entr" presetSubtype="4" fill="hold" nodeType="withEffect">
                                  <p:stCondLst>
                                    <p:cond delay="0"/>
                                  </p:stCondLst>
                                  <p:childTnLst>
                                    <p:set>
                                      <p:cBhvr>
                                        <p:cTn id="154" dur="1" fill="hold">
                                          <p:stCondLst>
                                            <p:cond delay="0"/>
                                          </p:stCondLst>
                                        </p:cTn>
                                        <p:tgtEl>
                                          <p:spTgt spid="66"/>
                                        </p:tgtEl>
                                        <p:attrNameLst>
                                          <p:attrName>style.visibility</p:attrName>
                                        </p:attrNameLst>
                                      </p:cBhvr>
                                      <p:to>
                                        <p:strVal val="visible"/>
                                      </p:to>
                                    </p:set>
                                    <p:animEffect transition="in" filter="wipe(down)">
                                      <p:cBhvr>
                                        <p:cTn id="155" dur="500"/>
                                        <p:tgtEl>
                                          <p:spTgt spid="66"/>
                                        </p:tgtEl>
                                      </p:cBhvr>
                                    </p:animEffect>
                                  </p:childTnLst>
                                </p:cTn>
                              </p:par>
                              <p:par>
                                <p:cTn id="156" presetID="22" presetClass="entr" presetSubtype="4" fill="hold" grpId="0" nodeType="withEffect">
                                  <p:stCondLst>
                                    <p:cond delay="0"/>
                                  </p:stCondLst>
                                  <p:childTnLst>
                                    <p:set>
                                      <p:cBhvr>
                                        <p:cTn id="157" dur="1" fill="hold">
                                          <p:stCondLst>
                                            <p:cond delay="0"/>
                                          </p:stCondLst>
                                        </p:cTn>
                                        <p:tgtEl>
                                          <p:spTgt spid="68"/>
                                        </p:tgtEl>
                                        <p:attrNameLst>
                                          <p:attrName>style.visibility</p:attrName>
                                        </p:attrNameLst>
                                      </p:cBhvr>
                                      <p:to>
                                        <p:strVal val="visible"/>
                                      </p:to>
                                    </p:set>
                                    <p:animEffect transition="in" filter="wipe(down)">
                                      <p:cBhvr>
                                        <p:cTn id="158" dur="500"/>
                                        <p:tgtEl>
                                          <p:spTgt spid="68"/>
                                        </p:tgtEl>
                                      </p:cBhvr>
                                    </p:animEffect>
                                  </p:childTnLst>
                                </p:cTn>
                              </p:par>
                              <p:par>
                                <p:cTn id="159" presetID="22" presetClass="entr" presetSubtype="4" fill="hold" grpId="0" nodeType="withEffect">
                                  <p:stCondLst>
                                    <p:cond delay="0"/>
                                  </p:stCondLst>
                                  <p:childTnLst>
                                    <p:set>
                                      <p:cBhvr>
                                        <p:cTn id="160" dur="1" fill="hold">
                                          <p:stCondLst>
                                            <p:cond delay="0"/>
                                          </p:stCondLst>
                                        </p:cTn>
                                        <p:tgtEl>
                                          <p:spTgt spid="61"/>
                                        </p:tgtEl>
                                        <p:attrNameLst>
                                          <p:attrName>style.visibility</p:attrName>
                                        </p:attrNameLst>
                                      </p:cBhvr>
                                      <p:to>
                                        <p:strVal val="visible"/>
                                      </p:to>
                                    </p:set>
                                    <p:animEffect transition="in" filter="wipe(down)">
                                      <p:cBhvr>
                                        <p:cTn id="161" dur="500"/>
                                        <p:tgtEl>
                                          <p:spTgt spid="61"/>
                                        </p:tgtEl>
                                      </p:cBhvr>
                                    </p:animEffect>
                                  </p:childTnLst>
                                </p:cTn>
                              </p:par>
                            </p:childTnLst>
                          </p:cTn>
                        </p:par>
                      </p:childTnLst>
                    </p:cTn>
                  </p:par>
                  <p:par>
                    <p:cTn id="162" fill="hold">
                      <p:stCondLst>
                        <p:cond delay="indefinite"/>
                      </p:stCondLst>
                      <p:childTnLst>
                        <p:par>
                          <p:cTn id="163" fill="hold">
                            <p:stCondLst>
                              <p:cond delay="0"/>
                            </p:stCondLst>
                            <p:childTnLst>
                              <p:par>
                                <p:cTn id="164" presetID="22" presetClass="entr" presetSubtype="4" fill="hold" nodeType="clickEffect">
                                  <p:stCondLst>
                                    <p:cond delay="0"/>
                                  </p:stCondLst>
                                  <p:childTnLst>
                                    <p:set>
                                      <p:cBhvr>
                                        <p:cTn id="165" dur="1" fill="hold">
                                          <p:stCondLst>
                                            <p:cond delay="0"/>
                                          </p:stCondLst>
                                        </p:cTn>
                                        <p:tgtEl>
                                          <p:spTgt spid="70"/>
                                        </p:tgtEl>
                                        <p:attrNameLst>
                                          <p:attrName>style.visibility</p:attrName>
                                        </p:attrNameLst>
                                      </p:cBhvr>
                                      <p:to>
                                        <p:strVal val="visible"/>
                                      </p:to>
                                    </p:set>
                                    <p:animEffect transition="in" filter="wipe(down)">
                                      <p:cBhvr>
                                        <p:cTn id="166" dur="500"/>
                                        <p:tgtEl>
                                          <p:spTgt spid="70"/>
                                        </p:tgtEl>
                                      </p:cBhvr>
                                    </p:animEffect>
                                  </p:childTnLst>
                                </p:cTn>
                              </p:par>
                              <p:par>
                                <p:cTn id="167" presetID="22" presetClass="entr" presetSubtype="4" fill="hold"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wipe(down)">
                                      <p:cBhvr>
                                        <p:cTn id="169" dur="500"/>
                                        <p:tgtEl>
                                          <p:spTgt spid="74"/>
                                        </p:tgtEl>
                                      </p:cBhvr>
                                    </p:animEffect>
                                  </p:childTnLst>
                                </p:cTn>
                              </p:par>
                              <p:par>
                                <p:cTn id="170" presetID="22" presetClass="entr" presetSubtype="4" fill="hold" nodeType="withEffect">
                                  <p:stCondLst>
                                    <p:cond delay="0"/>
                                  </p:stCondLst>
                                  <p:childTnLst>
                                    <p:set>
                                      <p:cBhvr>
                                        <p:cTn id="171" dur="1" fill="hold">
                                          <p:stCondLst>
                                            <p:cond delay="0"/>
                                          </p:stCondLst>
                                        </p:cTn>
                                        <p:tgtEl>
                                          <p:spTgt spid="72"/>
                                        </p:tgtEl>
                                        <p:attrNameLst>
                                          <p:attrName>style.visibility</p:attrName>
                                        </p:attrNameLst>
                                      </p:cBhvr>
                                      <p:to>
                                        <p:strVal val="visible"/>
                                      </p:to>
                                    </p:set>
                                    <p:animEffect transition="in" filter="wipe(down)">
                                      <p:cBhvr>
                                        <p:cTn id="172" dur="500"/>
                                        <p:tgtEl>
                                          <p:spTgt spid="72"/>
                                        </p:tgtEl>
                                      </p:cBhvr>
                                    </p:animEffect>
                                  </p:childTnLst>
                                </p:cTn>
                              </p:par>
                              <p:par>
                                <p:cTn id="173" presetID="22" presetClass="entr" presetSubtype="4" fill="hold" nodeType="withEffect">
                                  <p:stCondLst>
                                    <p:cond delay="0"/>
                                  </p:stCondLst>
                                  <p:childTnLst>
                                    <p:set>
                                      <p:cBhvr>
                                        <p:cTn id="174" dur="1" fill="hold">
                                          <p:stCondLst>
                                            <p:cond delay="0"/>
                                          </p:stCondLst>
                                        </p:cTn>
                                        <p:tgtEl>
                                          <p:spTgt spid="80"/>
                                        </p:tgtEl>
                                        <p:attrNameLst>
                                          <p:attrName>style.visibility</p:attrName>
                                        </p:attrNameLst>
                                      </p:cBhvr>
                                      <p:to>
                                        <p:strVal val="visible"/>
                                      </p:to>
                                    </p:set>
                                    <p:animEffect transition="in" filter="wipe(down)">
                                      <p:cBhvr>
                                        <p:cTn id="175" dur="500"/>
                                        <p:tgtEl>
                                          <p:spTgt spid="80"/>
                                        </p:tgtEl>
                                      </p:cBhvr>
                                    </p:animEffect>
                                  </p:childTnLst>
                                </p:cTn>
                              </p:par>
                              <p:par>
                                <p:cTn id="176" presetID="22" presetClass="entr" presetSubtype="4" fill="hold" nodeType="withEffect">
                                  <p:stCondLst>
                                    <p:cond delay="0"/>
                                  </p:stCondLst>
                                  <p:childTnLst>
                                    <p:set>
                                      <p:cBhvr>
                                        <p:cTn id="177" dur="1" fill="hold">
                                          <p:stCondLst>
                                            <p:cond delay="0"/>
                                          </p:stCondLst>
                                        </p:cTn>
                                        <p:tgtEl>
                                          <p:spTgt spid="78"/>
                                        </p:tgtEl>
                                        <p:attrNameLst>
                                          <p:attrName>style.visibility</p:attrName>
                                        </p:attrNameLst>
                                      </p:cBhvr>
                                      <p:to>
                                        <p:strVal val="visible"/>
                                      </p:to>
                                    </p:set>
                                    <p:animEffect transition="in" filter="wipe(down)">
                                      <p:cBhvr>
                                        <p:cTn id="178" dur="500"/>
                                        <p:tgtEl>
                                          <p:spTgt spid="78"/>
                                        </p:tgtEl>
                                      </p:cBhvr>
                                    </p:animEffect>
                                  </p:childTnLst>
                                </p:cTn>
                              </p:par>
                              <p:par>
                                <p:cTn id="179" presetID="22" presetClass="entr" presetSubtype="4" fill="hold" grpId="0" nodeType="withEffect">
                                  <p:stCondLst>
                                    <p:cond delay="0"/>
                                  </p:stCondLst>
                                  <p:childTnLst>
                                    <p:set>
                                      <p:cBhvr>
                                        <p:cTn id="180" dur="1" fill="hold">
                                          <p:stCondLst>
                                            <p:cond delay="0"/>
                                          </p:stCondLst>
                                        </p:cTn>
                                        <p:tgtEl>
                                          <p:spTgt spid="69"/>
                                        </p:tgtEl>
                                        <p:attrNameLst>
                                          <p:attrName>style.visibility</p:attrName>
                                        </p:attrNameLst>
                                      </p:cBhvr>
                                      <p:to>
                                        <p:strVal val="visible"/>
                                      </p:to>
                                    </p:set>
                                    <p:animEffect transition="in" filter="wipe(down)">
                                      <p:cBhvr>
                                        <p:cTn id="18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6" grpId="0"/>
      <p:bldP spid="27" grpId="0"/>
      <p:bldP spid="28" grpId="0"/>
      <p:bldP spid="29" grpId="0"/>
      <p:bldP spid="30" grpId="0"/>
      <p:bldP spid="31" grpId="0"/>
      <p:bldP spid="32" grpId="0"/>
      <p:bldP spid="33" grpId="0"/>
      <p:bldP spid="34" grpId="0"/>
      <p:bldP spid="36" grpId="0"/>
      <p:bldP spid="42" grpId="0" animBg="1"/>
      <p:bldP spid="43" grpId="0"/>
      <p:bldP spid="44" grpId="0" animBg="1"/>
      <p:bldP spid="45" grpId="0"/>
      <p:bldP spid="46" grpId="0"/>
      <p:bldP spid="52" grpId="0"/>
      <p:bldP spid="54" grpId="0"/>
      <p:bldP spid="60" grpId="0"/>
      <p:bldP spid="61" grpId="0"/>
      <p:bldP spid="68" grpId="0"/>
      <p:bldP spid="6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of Multihoming in TRILL – Virtual RBridge</a:t>
            </a:r>
            <a:endParaRPr lang="en-US" dirty="0"/>
          </a:p>
        </p:txBody>
      </p:sp>
      <p:sp>
        <p:nvSpPr>
          <p:cNvPr id="4" name="Footer Placeholder 3"/>
          <p:cNvSpPr>
            <a:spLocks noGrp="1"/>
          </p:cNvSpPr>
          <p:nvPr>
            <p:ph type="ftr" sz="quarter" idx="3"/>
          </p:nvPr>
        </p:nvSpPr>
        <p:spPr/>
        <p:txBody>
          <a:bodyPr/>
          <a:lstStyle/>
          <a:p>
            <a:r>
              <a:rPr lang="en-US" smtClean="0"/>
              <a:t>IETF 82</a:t>
            </a:r>
            <a:endParaRPr lang="en-US" dirty="0" smtClean="0"/>
          </a:p>
        </p:txBody>
      </p:sp>
      <p:sp>
        <p:nvSpPr>
          <p:cNvPr id="5" name="Slide Number Placeholder 4"/>
          <p:cNvSpPr>
            <a:spLocks noGrp="1"/>
          </p:cNvSpPr>
          <p:nvPr>
            <p:ph type="sldNum" sz="quarter" idx="4"/>
          </p:nvPr>
        </p:nvSpPr>
        <p:spPr/>
        <p:txBody>
          <a:bodyPr/>
          <a:lstStyle/>
          <a:p>
            <a:fld id="{DBD5246C-868F-410A-AE52-FE248EDADC46}" type="slidenum">
              <a:rPr lang="en-US" smtClean="0"/>
              <a:pPr/>
              <a:t>8</a:t>
            </a:fld>
            <a:endParaRPr lang="en-US" dirty="0"/>
          </a:p>
        </p:txBody>
      </p:sp>
      <p:sp>
        <p:nvSpPr>
          <p:cNvPr id="6" name="Date Placeholder 5"/>
          <p:cNvSpPr>
            <a:spLocks noGrp="1"/>
          </p:cNvSpPr>
          <p:nvPr>
            <p:ph type="dt" sz="half" idx="2"/>
          </p:nvPr>
        </p:nvSpPr>
        <p:spPr/>
        <p:txBody>
          <a:bodyPr/>
          <a:lstStyle/>
          <a:p>
            <a:fld id="{DA5ED237-BA49-494A-B3B3-DDC72CDA5986}" type="datetime1">
              <a:rPr lang="en-US" smtClean="0"/>
              <a:pPr/>
              <a:t>11/14/2011</a:t>
            </a:fld>
            <a:endParaRPr lang="en-US" dirty="0"/>
          </a:p>
        </p:txBody>
      </p:sp>
      <p:sp>
        <p:nvSpPr>
          <p:cNvPr id="7" name="6-Point Star 6"/>
          <p:cNvSpPr/>
          <p:nvPr/>
        </p:nvSpPr>
        <p:spPr>
          <a:xfrm>
            <a:off x="537318" y="1000179"/>
            <a:ext cx="4386943" cy="3788228"/>
          </a:xfrm>
          <a:prstGeom prst="star6">
            <a:avLst/>
          </a:prstGeom>
          <a:solidFill>
            <a:schemeClr val="tx2"/>
          </a:solidFill>
          <a:ln>
            <a:solidFill>
              <a:schemeClr val="bg2"/>
            </a:solidFill>
          </a:ln>
          <a:effectLst/>
        </p:spPr>
        <p:txBody>
          <a:bodyPr wrap="square" rtlCol="0" anchor="t">
            <a:normAutofit/>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pic>
        <p:nvPicPr>
          <p:cNvPr id="8" name="Picture 24" descr="switch-sm-2"/>
          <p:cNvPicPr>
            <a:picLocks noChangeAspect="1" noChangeArrowheads="1"/>
          </p:cNvPicPr>
          <p:nvPr/>
        </p:nvPicPr>
        <p:blipFill>
          <a:blip r:embed="rId2" cstate="print"/>
          <a:srcRect/>
          <a:stretch>
            <a:fillRect/>
          </a:stretch>
        </p:blipFill>
        <p:spPr bwMode="auto">
          <a:xfrm>
            <a:off x="2168352" y="3512004"/>
            <a:ext cx="434301" cy="352425"/>
          </a:xfrm>
          <a:prstGeom prst="rect">
            <a:avLst/>
          </a:prstGeom>
          <a:noFill/>
          <a:ln w="9525">
            <a:noFill/>
            <a:miter lim="800000"/>
            <a:headEnd/>
            <a:tailEnd/>
          </a:ln>
        </p:spPr>
      </p:pic>
      <p:pic>
        <p:nvPicPr>
          <p:cNvPr id="9" name="Picture 24" descr="switch-sm-2"/>
          <p:cNvPicPr>
            <a:picLocks noChangeAspect="1" noChangeArrowheads="1"/>
          </p:cNvPicPr>
          <p:nvPr/>
        </p:nvPicPr>
        <p:blipFill>
          <a:blip r:embed="rId2" cstate="print"/>
          <a:srcRect/>
          <a:stretch>
            <a:fillRect/>
          </a:stretch>
        </p:blipFill>
        <p:spPr bwMode="auto">
          <a:xfrm>
            <a:off x="3017437" y="3522889"/>
            <a:ext cx="434301" cy="352425"/>
          </a:xfrm>
          <a:prstGeom prst="rect">
            <a:avLst/>
          </a:prstGeom>
          <a:noFill/>
          <a:ln w="9525">
            <a:noFill/>
            <a:miter lim="800000"/>
            <a:headEnd/>
            <a:tailEnd/>
          </a:ln>
        </p:spPr>
      </p:pic>
      <p:pic>
        <p:nvPicPr>
          <p:cNvPr id="10" name="Picture 24" descr="switch-sm-2"/>
          <p:cNvPicPr>
            <a:picLocks noChangeAspect="1" noChangeArrowheads="1"/>
          </p:cNvPicPr>
          <p:nvPr/>
        </p:nvPicPr>
        <p:blipFill>
          <a:blip r:embed="rId2" cstate="print"/>
          <a:srcRect/>
          <a:stretch>
            <a:fillRect/>
          </a:stretch>
        </p:blipFill>
        <p:spPr bwMode="auto">
          <a:xfrm>
            <a:off x="1308381" y="2880633"/>
            <a:ext cx="434301" cy="352425"/>
          </a:xfrm>
          <a:prstGeom prst="rect">
            <a:avLst/>
          </a:prstGeom>
          <a:noFill/>
          <a:ln w="9525">
            <a:noFill/>
            <a:miter lim="800000"/>
            <a:headEnd/>
            <a:tailEnd/>
          </a:ln>
        </p:spPr>
      </p:pic>
      <p:pic>
        <p:nvPicPr>
          <p:cNvPr id="11" name="Picture 24" descr="switch-sm-2"/>
          <p:cNvPicPr>
            <a:picLocks noChangeAspect="1" noChangeArrowheads="1"/>
          </p:cNvPicPr>
          <p:nvPr/>
        </p:nvPicPr>
        <p:blipFill>
          <a:blip r:embed="rId2" cstate="print"/>
          <a:srcRect/>
          <a:stretch>
            <a:fillRect/>
          </a:stretch>
        </p:blipFill>
        <p:spPr bwMode="auto">
          <a:xfrm>
            <a:off x="2777952" y="2369004"/>
            <a:ext cx="434301" cy="352425"/>
          </a:xfrm>
          <a:prstGeom prst="rect">
            <a:avLst/>
          </a:prstGeom>
          <a:noFill/>
          <a:ln w="9525">
            <a:noFill/>
            <a:miter lim="800000"/>
            <a:headEnd/>
            <a:tailEnd/>
          </a:ln>
        </p:spPr>
      </p:pic>
      <p:pic>
        <p:nvPicPr>
          <p:cNvPr id="12" name="Picture 24" descr="switch-sm-2"/>
          <p:cNvPicPr>
            <a:picLocks noChangeAspect="1" noChangeArrowheads="1"/>
          </p:cNvPicPr>
          <p:nvPr/>
        </p:nvPicPr>
        <p:blipFill>
          <a:blip r:embed="rId2" cstate="print"/>
          <a:srcRect/>
          <a:stretch>
            <a:fillRect/>
          </a:stretch>
        </p:blipFill>
        <p:spPr bwMode="auto">
          <a:xfrm>
            <a:off x="3670580" y="3000375"/>
            <a:ext cx="434301" cy="352425"/>
          </a:xfrm>
          <a:prstGeom prst="rect">
            <a:avLst/>
          </a:prstGeom>
          <a:noFill/>
          <a:ln w="9525">
            <a:noFill/>
            <a:miter lim="800000"/>
            <a:headEnd/>
            <a:tailEnd/>
          </a:ln>
        </p:spPr>
      </p:pic>
      <p:pic>
        <p:nvPicPr>
          <p:cNvPr id="13" name="Picture 24" descr="switch-sm-2"/>
          <p:cNvPicPr>
            <a:picLocks noChangeAspect="1" noChangeArrowheads="1"/>
          </p:cNvPicPr>
          <p:nvPr/>
        </p:nvPicPr>
        <p:blipFill>
          <a:blip r:embed="rId2" cstate="print"/>
          <a:srcRect/>
          <a:stretch>
            <a:fillRect/>
          </a:stretch>
        </p:blipFill>
        <p:spPr bwMode="auto">
          <a:xfrm>
            <a:off x="1939752" y="1966232"/>
            <a:ext cx="434301" cy="352425"/>
          </a:xfrm>
          <a:prstGeom prst="rect">
            <a:avLst/>
          </a:prstGeom>
          <a:noFill/>
          <a:ln w="9525">
            <a:noFill/>
            <a:miter lim="800000"/>
            <a:headEnd/>
            <a:tailEnd/>
          </a:ln>
        </p:spPr>
      </p:pic>
      <p:cxnSp>
        <p:nvCxnSpPr>
          <p:cNvPr id="14" name="Straight Connector 13"/>
          <p:cNvCxnSpPr/>
          <p:nvPr/>
        </p:nvCxnSpPr>
        <p:spPr>
          <a:xfrm>
            <a:off x="1643743" y="3189514"/>
            <a:ext cx="59871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8" idx="3"/>
            <a:endCxn id="9" idx="1"/>
          </p:cNvCxnSpPr>
          <p:nvPr/>
        </p:nvCxnSpPr>
        <p:spPr>
          <a:xfrm>
            <a:off x="2602653" y="3688217"/>
            <a:ext cx="414784" cy="10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9" idx="0"/>
            <a:endCxn id="11" idx="2"/>
          </p:cNvCxnSpPr>
          <p:nvPr/>
        </p:nvCxnSpPr>
        <p:spPr>
          <a:xfrm flipH="1" flipV="1">
            <a:off x="2995103" y="2721429"/>
            <a:ext cx="239485" cy="801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8" idx="0"/>
            <a:endCxn id="11" idx="2"/>
          </p:cNvCxnSpPr>
          <p:nvPr/>
        </p:nvCxnSpPr>
        <p:spPr>
          <a:xfrm flipV="1">
            <a:off x="2385503" y="2721429"/>
            <a:ext cx="609600" cy="79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0" idx="3"/>
            <a:endCxn id="11" idx="1"/>
          </p:cNvCxnSpPr>
          <p:nvPr/>
        </p:nvCxnSpPr>
        <p:spPr>
          <a:xfrm flipV="1">
            <a:off x="1742682" y="2545217"/>
            <a:ext cx="1035270" cy="511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11" idx="1"/>
          </p:cNvCxnSpPr>
          <p:nvPr/>
        </p:nvCxnSpPr>
        <p:spPr>
          <a:xfrm>
            <a:off x="2275114" y="2286000"/>
            <a:ext cx="502838" cy="259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2"/>
          </p:cNvCxnSpPr>
          <p:nvPr/>
        </p:nvCxnSpPr>
        <p:spPr>
          <a:xfrm flipH="1">
            <a:off x="1632857" y="2318657"/>
            <a:ext cx="524046" cy="6313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9" idx="3"/>
          </p:cNvCxnSpPr>
          <p:nvPr/>
        </p:nvCxnSpPr>
        <p:spPr>
          <a:xfrm flipH="1">
            <a:off x="3451738" y="3287486"/>
            <a:ext cx="325605" cy="4116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2" idx="0"/>
            <a:endCxn id="11" idx="3"/>
          </p:cNvCxnSpPr>
          <p:nvPr/>
        </p:nvCxnSpPr>
        <p:spPr>
          <a:xfrm flipH="1" flipV="1">
            <a:off x="3212253" y="2545217"/>
            <a:ext cx="675478" cy="455158"/>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24" descr="switch-sm-2"/>
          <p:cNvPicPr>
            <a:picLocks noChangeAspect="1" noChangeArrowheads="1"/>
          </p:cNvPicPr>
          <p:nvPr/>
        </p:nvPicPr>
        <p:blipFill>
          <a:blip r:embed="rId2" cstate="print"/>
          <a:srcRect/>
          <a:stretch>
            <a:fillRect/>
          </a:stretch>
        </p:blipFill>
        <p:spPr bwMode="auto">
          <a:xfrm>
            <a:off x="3050110" y="5710929"/>
            <a:ext cx="434301" cy="352425"/>
          </a:xfrm>
          <a:prstGeom prst="rect">
            <a:avLst/>
          </a:prstGeom>
          <a:noFill/>
          <a:ln w="9525">
            <a:noFill/>
            <a:miter lim="800000"/>
            <a:headEnd/>
            <a:tailEnd/>
          </a:ln>
        </p:spPr>
      </p:pic>
      <p:cxnSp>
        <p:nvCxnSpPr>
          <p:cNvPr id="24" name="Straight Connector 23"/>
          <p:cNvCxnSpPr>
            <a:endCxn id="8" idx="2"/>
          </p:cNvCxnSpPr>
          <p:nvPr/>
        </p:nvCxnSpPr>
        <p:spPr>
          <a:xfrm flipH="1" flipV="1">
            <a:off x="2385503" y="3864429"/>
            <a:ext cx="292382" cy="1175656"/>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9" idx="2"/>
          </p:cNvCxnSpPr>
          <p:nvPr/>
        </p:nvCxnSpPr>
        <p:spPr>
          <a:xfrm flipV="1">
            <a:off x="2775857" y="3875314"/>
            <a:ext cx="458731" cy="1143000"/>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004457" y="2035629"/>
            <a:ext cx="102624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TRILL Campus</a:t>
            </a:r>
          </a:p>
        </p:txBody>
      </p:sp>
      <p:sp>
        <p:nvSpPr>
          <p:cNvPr id="27" name="TextBox 26"/>
          <p:cNvSpPr txBox="1"/>
          <p:nvPr/>
        </p:nvSpPr>
        <p:spPr>
          <a:xfrm>
            <a:off x="3516099" y="5519069"/>
            <a:ext cx="74892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L2 Switch</a:t>
            </a:r>
          </a:p>
        </p:txBody>
      </p:sp>
      <p:sp>
        <p:nvSpPr>
          <p:cNvPr id="28" name="TextBox 27"/>
          <p:cNvSpPr txBox="1"/>
          <p:nvPr/>
        </p:nvSpPr>
        <p:spPr>
          <a:xfrm>
            <a:off x="3418114" y="3657601"/>
            <a:ext cx="447558"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RB1 </a:t>
            </a:r>
          </a:p>
        </p:txBody>
      </p:sp>
      <p:sp>
        <p:nvSpPr>
          <p:cNvPr id="29" name="TextBox 28"/>
          <p:cNvSpPr txBox="1"/>
          <p:nvPr/>
        </p:nvSpPr>
        <p:spPr>
          <a:xfrm>
            <a:off x="1752602" y="3548744"/>
            <a:ext cx="42511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RB2</a:t>
            </a:r>
          </a:p>
        </p:txBody>
      </p:sp>
      <p:sp>
        <p:nvSpPr>
          <p:cNvPr id="30" name="TextBox 29"/>
          <p:cNvSpPr txBox="1"/>
          <p:nvPr/>
        </p:nvSpPr>
        <p:spPr>
          <a:xfrm>
            <a:off x="3929745" y="3298373"/>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RB3 </a:t>
            </a:r>
          </a:p>
        </p:txBody>
      </p:sp>
      <p:sp>
        <p:nvSpPr>
          <p:cNvPr id="31" name="TextBox 30"/>
          <p:cNvSpPr txBox="1"/>
          <p:nvPr/>
        </p:nvSpPr>
        <p:spPr>
          <a:xfrm>
            <a:off x="2743202" y="2133601"/>
            <a:ext cx="46198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RB4 </a:t>
            </a:r>
          </a:p>
        </p:txBody>
      </p:sp>
      <p:sp>
        <p:nvSpPr>
          <p:cNvPr id="32" name="TextBox 31"/>
          <p:cNvSpPr txBox="1"/>
          <p:nvPr/>
        </p:nvSpPr>
        <p:spPr>
          <a:xfrm>
            <a:off x="1469574" y="2013858"/>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RB5 </a:t>
            </a:r>
          </a:p>
        </p:txBody>
      </p:sp>
      <p:sp>
        <p:nvSpPr>
          <p:cNvPr id="33" name="TextBox 32"/>
          <p:cNvSpPr txBox="1"/>
          <p:nvPr/>
        </p:nvSpPr>
        <p:spPr>
          <a:xfrm>
            <a:off x="1230088" y="2623458"/>
            <a:ext cx="45878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RB6 </a:t>
            </a:r>
          </a:p>
        </p:txBody>
      </p:sp>
      <p:sp>
        <p:nvSpPr>
          <p:cNvPr id="34" name="TextBox 33"/>
          <p:cNvSpPr txBox="1"/>
          <p:nvPr/>
        </p:nvSpPr>
        <p:spPr>
          <a:xfrm>
            <a:off x="3505217" y="5802097"/>
            <a:ext cx="44435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SW1</a:t>
            </a:r>
          </a:p>
        </p:txBody>
      </p:sp>
      <p:pic>
        <p:nvPicPr>
          <p:cNvPr id="35" name="Picture 5" descr="pc-2"/>
          <p:cNvPicPr>
            <a:picLocks noChangeAspect="1" noChangeArrowheads="1"/>
          </p:cNvPicPr>
          <p:nvPr/>
        </p:nvPicPr>
        <p:blipFill>
          <a:blip r:embed="rId3" cstate="print"/>
          <a:srcRect/>
          <a:stretch>
            <a:fillRect/>
          </a:stretch>
        </p:blipFill>
        <p:spPr bwMode="auto">
          <a:xfrm>
            <a:off x="2222777" y="5682354"/>
            <a:ext cx="455124" cy="443602"/>
          </a:xfrm>
          <a:prstGeom prst="rect">
            <a:avLst/>
          </a:prstGeom>
          <a:noFill/>
          <a:ln w="9525">
            <a:noFill/>
            <a:miter lim="800000"/>
            <a:headEnd/>
            <a:tailEnd/>
          </a:ln>
        </p:spPr>
      </p:pic>
      <p:pic>
        <p:nvPicPr>
          <p:cNvPr id="36" name="Picture 24" descr="switch-sm-2"/>
          <p:cNvPicPr>
            <a:picLocks noChangeAspect="1" noChangeArrowheads="1"/>
          </p:cNvPicPr>
          <p:nvPr/>
        </p:nvPicPr>
        <p:blipFill>
          <a:blip r:embed="rId2" cstate="print">
            <a:duotone>
              <a:prstClr val="black"/>
              <a:schemeClr val="accent6">
                <a:tint val="45000"/>
                <a:satMod val="400000"/>
              </a:schemeClr>
            </a:duotone>
          </a:blip>
          <a:srcRect/>
          <a:stretch>
            <a:fillRect/>
          </a:stretch>
        </p:blipFill>
        <p:spPr bwMode="auto">
          <a:xfrm>
            <a:off x="1872343" y="4959815"/>
            <a:ext cx="2057399" cy="352425"/>
          </a:xfrm>
          <a:prstGeom prst="rect">
            <a:avLst/>
          </a:prstGeom>
          <a:noFill/>
          <a:ln w="9525">
            <a:noFill/>
            <a:miter lim="800000"/>
            <a:headEnd/>
            <a:tailEnd/>
          </a:ln>
        </p:spPr>
      </p:pic>
      <p:cxnSp>
        <p:nvCxnSpPr>
          <p:cNvPr id="37" name="Straight Connector 36"/>
          <p:cNvCxnSpPr/>
          <p:nvPr/>
        </p:nvCxnSpPr>
        <p:spPr>
          <a:xfrm flipV="1">
            <a:off x="2394856" y="3842657"/>
            <a:ext cx="108858" cy="1926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2569028" y="3810000"/>
            <a:ext cx="566058" cy="1905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3233057" y="3875314"/>
            <a:ext cx="1531" cy="1894114"/>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2503714" y="3788229"/>
            <a:ext cx="653142" cy="2002971"/>
          </a:xfrm>
          <a:prstGeom prst="line">
            <a:avLst/>
          </a:prstGeom>
        </p:spPr>
        <p:style>
          <a:lnRef idx="1">
            <a:schemeClr val="accent1"/>
          </a:lnRef>
          <a:fillRef idx="0">
            <a:schemeClr val="accent1"/>
          </a:fillRef>
          <a:effectRef idx="0">
            <a:schemeClr val="accent1"/>
          </a:effectRef>
          <a:fontRef idx="minor">
            <a:schemeClr val="tx1"/>
          </a:fontRef>
        </p:style>
      </p:cxnSp>
      <p:sp>
        <p:nvSpPr>
          <p:cNvPr id="41" name="Oval 40"/>
          <p:cNvSpPr/>
          <p:nvPr/>
        </p:nvSpPr>
        <p:spPr>
          <a:xfrm rot="439027">
            <a:off x="2307771" y="5453743"/>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2" name="TextBox 41"/>
          <p:cNvSpPr txBox="1"/>
          <p:nvPr/>
        </p:nvSpPr>
        <p:spPr>
          <a:xfrm rot="47305">
            <a:off x="2340429" y="5421087"/>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LAG</a:t>
            </a:r>
          </a:p>
        </p:txBody>
      </p:sp>
      <p:sp>
        <p:nvSpPr>
          <p:cNvPr id="43" name="Oval 42"/>
          <p:cNvSpPr/>
          <p:nvPr/>
        </p:nvSpPr>
        <p:spPr>
          <a:xfrm rot="439027">
            <a:off x="2852056" y="5508171"/>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4" name="TextBox 43"/>
          <p:cNvSpPr txBox="1"/>
          <p:nvPr/>
        </p:nvSpPr>
        <p:spPr>
          <a:xfrm rot="47305">
            <a:off x="2884714" y="5475515"/>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smtClean="0">
                <a:solidFill>
                  <a:schemeClr val="bg2"/>
                </a:solidFill>
                <a:latin typeface="+mn-lt"/>
              </a:rPr>
              <a:t>LAG</a:t>
            </a:r>
            <a:endParaRPr lang="en-US" sz="1000" dirty="0" smtClean="0">
              <a:solidFill>
                <a:schemeClr val="bg2"/>
              </a:solidFill>
              <a:latin typeface="+mn-lt"/>
            </a:endParaRPr>
          </a:p>
        </p:txBody>
      </p:sp>
      <p:sp>
        <p:nvSpPr>
          <p:cNvPr id="45" name="TextBox 44"/>
          <p:cNvSpPr txBox="1"/>
          <p:nvPr/>
        </p:nvSpPr>
        <p:spPr>
          <a:xfrm>
            <a:off x="3080657" y="4680859"/>
            <a:ext cx="41870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RBv</a:t>
            </a:r>
          </a:p>
        </p:txBody>
      </p:sp>
      <p:sp>
        <p:nvSpPr>
          <p:cNvPr id="59" name="TextBox 58"/>
          <p:cNvSpPr txBox="1"/>
          <p:nvPr/>
        </p:nvSpPr>
        <p:spPr>
          <a:xfrm>
            <a:off x="5693229" y="707572"/>
            <a:ext cx="2705164" cy="2862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400" b="1" dirty="0" smtClean="0">
                <a:solidFill>
                  <a:schemeClr val="bg2"/>
                </a:solidFill>
                <a:latin typeface="+mn-lt"/>
              </a:rPr>
              <a:t>Handling Flooding data traffic</a:t>
            </a:r>
          </a:p>
        </p:txBody>
      </p:sp>
      <p:sp>
        <p:nvSpPr>
          <p:cNvPr id="46" name="TextBox 45"/>
          <p:cNvSpPr txBox="1"/>
          <p:nvPr/>
        </p:nvSpPr>
        <p:spPr>
          <a:xfrm>
            <a:off x="5255115" y="920495"/>
            <a:ext cx="3981731" cy="1856919"/>
          </a:xfrm>
          <a:prstGeom prst="rect">
            <a:avLst/>
          </a:prstGeom>
          <a:noFill/>
        </p:spPr>
        <p:txBody>
          <a:bodyPr wrap="none" rtlCol="0">
            <a:spAutoFit/>
          </a:bodyPr>
          <a:lstStyle/>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Mandate use of minimum of two trees from </a:t>
            </a:r>
            <a:br>
              <a:rPr lang="en-US" sz="1200" dirty="0" smtClean="0">
                <a:solidFill>
                  <a:schemeClr val="bg2"/>
                </a:solidFill>
                <a:latin typeface="+mn-lt"/>
              </a:rPr>
            </a:br>
            <a:r>
              <a:rPr lang="en-US" sz="1200" dirty="0" smtClean="0">
                <a:solidFill>
                  <a:schemeClr val="bg2"/>
                </a:solidFill>
                <a:latin typeface="+mn-lt"/>
              </a:rPr>
              <a:t>each root node</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One of the trees should be engineered to choose</a:t>
            </a:r>
            <a:br>
              <a:rPr lang="en-US" sz="1200" dirty="0" smtClean="0">
                <a:solidFill>
                  <a:schemeClr val="bg2"/>
                </a:solidFill>
                <a:latin typeface="+mn-lt"/>
              </a:rPr>
            </a:br>
            <a:r>
              <a:rPr lang="en-US" sz="1200" dirty="0" smtClean="0">
                <a:solidFill>
                  <a:schemeClr val="bg2"/>
                </a:solidFill>
                <a:latin typeface="+mn-lt"/>
              </a:rPr>
              <a:t>RB2 – RBv link, the other tree should be </a:t>
            </a:r>
            <a:br>
              <a:rPr lang="en-US" sz="1200" dirty="0" smtClean="0">
                <a:solidFill>
                  <a:schemeClr val="bg2"/>
                </a:solidFill>
                <a:latin typeface="+mn-lt"/>
              </a:rPr>
            </a:br>
            <a:r>
              <a:rPr lang="en-US" sz="1200" dirty="0" smtClean="0">
                <a:solidFill>
                  <a:schemeClr val="bg2"/>
                </a:solidFill>
                <a:latin typeface="+mn-lt"/>
              </a:rPr>
              <a:t>engineered to choose RB1 – RBv link</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This is uniform for all RBridges in the network</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In the example, it is RB4-1 (active link RB1-RBv),</a:t>
            </a:r>
            <a:br>
              <a:rPr lang="en-US" sz="1200" dirty="0" smtClean="0">
                <a:solidFill>
                  <a:schemeClr val="bg2"/>
                </a:solidFill>
                <a:latin typeface="+mn-lt"/>
              </a:rPr>
            </a:br>
            <a:r>
              <a:rPr lang="en-US" sz="1200" dirty="0" smtClean="0">
                <a:solidFill>
                  <a:schemeClr val="bg2"/>
                </a:solidFill>
                <a:latin typeface="+mn-lt"/>
              </a:rPr>
              <a:t>and RB4-2 (active link is RB2-RBv</a:t>
            </a:r>
            <a:r>
              <a:rPr lang="en-US" sz="1200" dirty="0" smtClean="0">
                <a:solidFill>
                  <a:schemeClr val="bg2"/>
                </a:solidFill>
                <a:latin typeface="+mn-lt"/>
              </a:rPr>
              <a:t>)</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If RB1 is a root bridge, than form another tree with </a:t>
            </a:r>
            <a:br>
              <a:rPr lang="en-US" sz="1200" dirty="0" smtClean="0">
                <a:solidFill>
                  <a:schemeClr val="bg2"/>
                </a:solidFill>
                <a:latin typeface="+mn-lt"/>
              </a:rPr>
            </a:br>
            <a:r>
              <a:rPr lang="en-US" sz="1200" dirty="0" smtClean="0">
                <a:solidFill>
                  <a:schemeClr val="bg2"/>
                </a:solidFill>
                <a:latin typeface="+mn-lt"/>
              </a:rPr>
              <a:t>RB2 as the root bridge</a:t>
            </a:r>
            <a:endParaRPr lang="en-US" sz="1200" dirty="0" smtClean="0">
              <a:solidFill>
                <a:schemeClr val="bg2"/>
              </a:solidFill>
              <a:latin typeface="+mn-lt"/>
            </a:endParaRPr>
          </a:p>
        </p:txBody>
      </p:sp>
      <p:cxnSp>
        <p:nvCxnSpPr>
          <p:cNvPr id="50" name="Straight Arrow Connector 49"/>
          <p:cNvCxnSpPr/>
          <p:nvPr/>
        </p:nvCxnSpPr>
        <p:spPr>
          <a:xfrm flipV="1">
            <a:off x="3418115" y="3984171"/>
            <a:ext cx="21770" cy="1099457"/>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flipV="1">
            <a:off x="3124200" y="2808514"/>
            <a:ext cx="195943" cy="674915"/>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flipV="1">
            <a:off x="2394857" y="2264229"/>
            <a:ext cx="348345" cy="185058"/>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a:off x="1981201" y="2743200"/>
            <a:ext cx="566056" cy="250372"/>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217604" y="2815161"/>
            <a:ext cx="3998595" cy="1665071"/>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200" b="1" dirty="0" smtClean="0">
                <a:solidFill>
                  <a:schemeClr val="bg2"/>
                </a:solidFill>
                <a:latin typeface="+mn-lt"/>
              </a:rPr>
              <a:t>Data from External host/Switch to the network</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SW1 uses some load balancing and forwards the </a:t>
            </a:r>
            <a:br>
              <a:rPr lang="en-US" sz="1200" dirty="0" smtClean="0">
                <a:solidFill>
                  <a:schemeClr val="bg2"/>
                </a:solidFill>
                <a:latin typeface="+mn-lt"/>
              </a:rPr>
            </a:br>
            <a:r>
              <a:rPr lang="en-US" sz="1200" dirty="0" smtClean="0">
                <a:solidFill>
                  <a:schemeClr val="bg2"/>
                </a:solidFill>
                <a:latin typeface="+mn-lt"/>
              </a:rPr>
              <a:t>traffic to RB1</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RB1 will send it on TRILL N/W Ingress RBridge as </a:t>
            </a:r>
            <a:br>
              <a:rPr lang="en-US" sz="1200" dirty="0" smtClean="0">
                <a:solidFill>
                  <a:schemeClr val="bg2"/>
                </a:solidFill>
                <a:latin typeface="+mn-lt"/>
              </a:rPr>
            </a:br>
            <a:r>
              <a:rPr lang="en-US" sz="1200" dirty="0" smtClean="0">
                <a:solidFill>
                  <a:schemeClr val="bg2"/>
                </a:solidFill>
                <a:latin typeface="+mn-lt"/>
              </a:rPr>
              <a:t>RBv, and Tree as </a:t>
            </a:r>
            <a:r>
              <a:rPr lang="en-US" sz="1200" dirty="0" smtClean="0">
                <a:solidFill>
                  <a:schemeClr val="bg2"/>
                </a:solidFill>
                <a:latin typeface="+mn-lt"/>
              </a:rPr>
              <a:t>RB4-1 (or any tree where RBv-RB1</a:t>
            </a:r>
            <a:br>
              <a:rPr lang="en-US" sz="1200" dirty="0" smtClean="0">
                <a:solidFill>
                  <a:schemeClr val="bg2"/>
                </a:solidFill>
                <a:latin typeface="+mn-lt"/>
              </a:rPr>
            </a:br>
            <a:r>
              <a:rPr lang="en-US" sz="1200" dirty="0" smtClean="0">
                <a:solidFill>
                  <a:schemeClr val="bg2"/>
                </a:solidFill>
                <a:latin typeface="+mn-lt"/>
              </a:rPr>
              <a:t>link is active)</a:t>
            </a:r>
            <a:endParaRPr lang="en-US" sz="1200" dirty="0" smtClean="0">
              <a:solidFill>
                <a:schemeClr val="bg2"/>
              </a:solidFill>
              <a:latin typeface="+mn-lt"/>
            </a:endParaRP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 When traffic reaches RB2, RB2 will not forward to</a:t>
            </a:r>
            <a:br>
              <a:rPr lang="en-US" sz="1200" dirty="0" smtClean="0">
                <a:solidFill>
                  <a:schemeClr val="bg2"/>
                </a:solidFill>
                <a:latin typeface="+mn-lt"/>
              </a:rPr>
            </a:br>
            <a:r>
              <a:rPr lang="en-US" sz="1200" dirty="0" smtClean="0">
                <a:solidFill>
                  <a:schemeClr val="bg2"/>
                </a:solidFill>
                <a:latin typeface="+mn-lt"/>
              </a:rPr>
              <a:t>ports which belong to VRb, since it  will be pruned </a:t>
            </a:r>
            <a:br>
              <a:rPr lang="en-US" sz="1200" dirty="0" smtClean="0">
                <a:solidFill>
                  <a:schemeClr val="bg2"/>
                </a:solidFill>
                <a:latin typeface="+mn-lt"/>
              </a:rPr>
            </a:br>
            <a:r>
              <a:rPr lang="en-US" sz="1200" dirty="0" smtClean="0">
                <a:solidFill>
                  <a:schemeClr val="bg2"/>
                </a:solidFill>
                <a:latin typeface="+mn-lt"/>
              </a:rPr>
              <a:t>for the tree RB4-1</a:t>
            </a:r>
          </a:p>
        </p:txBody>
      </p:sp>
      <p:sp>
        <p:nvSpPr>
          <p:cNvPr id="64" name="TextBox 63"/>
          <p:cNvSpPr txBox="1"/>
          <p:nvPr/>
        </p:nvSpPr>
        <p:spPr>
          <a:xfrm>
            <a:off x="1850589" y="5823869"/>
            <a:ext cx="34817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H1</a:t>
            </a:r>
          </a:p>
        </p:txBody>
      </p:sp>
      <p:cxnSp>
        <p:nvCxnSpPr>
          <p:cNvPr id="57" name="Straight Arrow Connector 56"/>
          <p:cNvCxnSpPr/>
          <p:nvPr/>
        </p:nvCxnSpPr>
        <p:spPr>
          <a:xfrm>
            <a:off x="3362816" y="2538550"/>
            <a:ext cx="489856" cy="326570"/>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a:off x="2365248" y="2898214"/>
            <a:ext cx="369680" cy="454586"/>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5220554" y="4613481"/>
            <a:ext cx="4027449" cy="1665071"/>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200" b="1" dirty="0" smtClean="0">
                <a:solidFill>
                  <a:schemeClr val="bg2"/>
                </a:solidFill>
                <a:latin typeface="+mn-lt"/>
              </a:rPr>
              <a:t>Data from External host/Switch to the network</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SW1 uses some load balancing and forwards the </a:t>
            </a:r>
            <a:br>
              <a:rPr lang="en-US" sz="1200" dirty="0" smtClean="0">
                <a:solidFill>
                  <a:schemeClr val="bg2"/>
                </a:solidFill>
                <a:latin typeface="+mn-lt"/>
              </a:rPr>
            </a:br>
            <a:r>
              <a:rPr lang="en-US" sz="1200" dirty="0" smtClean="0">
                <a:solidFill>
                  <a:schemeClr val="bg2"/>
                </a:solidFill>
                <a:latin typeface="+mn-lt"/>
              </a:rPr>
              <a:t>traffic to RB2</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RB2 will send it on TRILL N/W Ingress RBridge as </a:t>
            </a:r>
            <a:br>
              <a:rPr lang="en-US" sz="1200" dirty="0" smtClean="0">
                <a:solidFill>
                  <a:schemeClr val="bg2"/>
                </a:solidFill>
                <a:latin typeface="+mn-lt"/>
              </a:rPr>
            </a:br>
            <a:r>
              <a:rPr lang="en-US" sz="1200" dirty="0" smtClean="0">
                <a:solidFill>
                  <a:schemeClr val="bg2"/>
                </a:solidFill>
                <a:latin typeface="+mn-lt"/>
              </a:rPr>
              <a:t>RBv, and Tree as </a:t>
            </a:r>
            <a:r>
              <a:rPr lang="en-US" sz="1200" dirty="0" smtClean="0">
                <a:solidFill>
                  <a:schemeClr val="bg2"/>
                </a:solidFill>
                <a:latin typeface="+mn-lt"/>
              </a:rPr>
              <a:t>RB4-2 (or any tree where RBv-RB2</a:t>
            </a:r>
            <a:br>
              <a:rPr lang="en-US" sz="1200" dirty="0" smtClean="0">
                <a:solidFill>
                  <a:schemeClr val="bg2"/>
                </a:solidFill>
                <a:latin typeface="+mn-lt"/>
              </a:rPr>
            </a:br>
            <a:r>
              <a:rPr lang="en-US" sz="1200" dirty="0" smtClean="0">
                <a:solidFill>
                  <a:schemeClr val="bg2"/>
                </a:solidFill>
                <a:latin typeface="+mn-lt"/>
              </a:rPr>
              <a:t>link is active)</a:t>
            </a:r>
            <a:endParaRPr lang="en-US" sz="1200" dirty="0" smtClean="0">
              <a:solidFill>
                <a:schemeClr val="bg2"/>
              </a:solidFill>
              <a:latin typeface="+mn-lt"/>
            </a:endParaRP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 When traffic reaches RB1, RB1 will not forward to</a:t>
            </a:r>
            <a:br>
              <a:rPr lang="en-US" sz="1200" dirty="0" smtClean="0">
                <a:solidFill>
                  <a:schemeClr val="bg2"/>
                </a:solidFill>
                <a:latin typeface="+mn-lt"/>
              </a:rPr>
            </a:br>
            <a:r>
              <a:rPr lang="en-US" sz="1200" dirty="0" smtClean="0">
                <a:solidFill>
                  <a:schemeClr val="bg2"/>
                </a:solidFill>
                <a:latin typeface="+mn-lt"/>
              </a:rPr>
              <a:t>ports which belong to VRb, since it  will be pruned</a:t>
            </a:r>
            <a:br>
              <a:rPr lang="en-US" sz="1200" dirty="0" smtClean="0">
                <a:solidFill>
                  <a:schemeClr val="bg2"/>
                </a:solidFill>
                <a:latin typeface="+mn-lt"/>
              </a:rPr>
            </a:br>
            <a:r>
              <a:rPr lang="en-US" sz="1200" dirty="0" smtClean="0">
                <a:solidFill>
                  <a:schemeClr val="bg2"/>
                </a:solidFill>
                <a:latin typeface="+mn-lt"/>
              </a:rPr>
              <a:t> for the tree RB4-1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par>
                                <p:cTn id="23" presetID="2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ntr" presetSubtype="4"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500"/>
                                        <p:tgtEl>
                                          <p:spTgt spid="15"/>
                                        </p:tgtEl>
                                      </p:cBhvr>
                                    </p:animEffect>
                                  </p:childTnLst>
                                </p:cTn>
                              </p:par>
                              <p:par>
                                <p:cTn id="32" presetID="22" presetClass="entr" presetSubtype="4"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par>
                                <p:cTn id="35" presetID="22" presetClass="entr" presetSubtype="4"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par>
                                <p:cTn id="38" presetID="22" presetClass="entr" presetSubtype="4"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par>
                                <p:cTn id="41" presetID="22" presetClass="entr" presetSubtype="4"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par>
                                <p:cTn id="44" presetID="22" presetClass="entr" presetSubtype="4"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500"/>
                                        <p:tgtEl>
                                          <p:spTgt spid="20"/>
                                        </p:tgtEl>
                                      </p:cBhvr>
                                    </p:animEffect>
                                  </p:childTnLst>
                                </p:cTn>
                              </p:par>
                              <p:par>
                                <p:cTn id="47" presetID="22" presetClass="entr" presetSubtype="4"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down)">
                                      <p:cBhvr>
                                        <p:cTn id="49" dur="500"/>
                                        <p:tgtEl>
                                          <p:spTgt spid="21"/>
                                        </p:tgtEl>
                                      </p:cBhvr>
                                    </p:animEffect>
                                  </p:childTnLst>
                                </p:cTn>
                              </p:par>
                              <p:par>
                                <p:cTn id="50" presetID="22" presetClass="entr" presetSubtype="4"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down)">
                                      <p:cBhvr>
                                        <p:cTn id="52" dur="500"/>
                                        <p:tgtEl>
                                          <p:spTgt spid="22"/>
                                        </p:tgtEl>
                                      </p:cBhvr>
                                    </p:animEffect>
                                  </p:childTnLst>
                                </p:cTn>
                              </p:par>
                              <p:par>
                                <p:cTn id="53" presetID="22" presetClass="entr" presetSubtype="4"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down)">
                                      <p:cBhvr>
                                        <p:cTn id="55" dur="500"/>
                                        <p:tgtEl>
                                          <p:spTgt spid="23"/>
                                        </p:tgtEl>
                                      </p:cBhvr>
                                    </p:animEffect>
                                  </p:childTnLst>
                                </p:cTn>
                              </p:par>
                              <p:par>
                                <p:cTn id="56" presetID="22" presetClass="entr" presetSubtype="4"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down)">
                                      <p:cBhvr>
                                        <p:cTn id="58" dur="500"/>
                                        <p:tgtEl>
                                          <p:spTgt spid="24"/>
                                        </p:tgtEl>
                                      </p:cBhvr>
                                    </p:animEffect>
                                  </p:childTnLst>
                                </p:cTn>
                              </p:par>
                              <p:par>
                                <p:cTn id="59" presetID="22" presetClass="entr" presetSubtype="4" fill="hold"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down)">
                                      <p:cBhvr>
                                        <p:cTn id="61" dur="500"/>
                                        <p:tgtEl>
                                          <p:spTgt spid="2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down)">
                                      <p:cBhvr>
                                        <p:cTn id="64" dur="500"/>
                                        <p:tgtEl>
                                          <p:spTgt spid="26"/>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down)">
                                      <p:cBhvr>
                                        <p:cTn id="67" dur="500"/>
                                        <p:tgtEl>
                                          <p:spTgt spid="27"/>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down)">
                                      <p:cBhvr>
                                        <p:cTn id="70" dur="500"/>
                                        <p:tgtEl>
                                          <p:spTgt spid="28"/>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down)">
                                      <p:cBhvr>
                                        <p:cTn id="73" dur="500"/>
                                        <p:tgtEl>
                                          <p:spTgt spid="29"/>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wipe(down)">
                                      <p:cBhvr>
                                        <p:cTn id="76" dur="500"/>
                                        <p:tgtEl>
                                          <p:spTgt spid="30"/>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down)">
                                      <p:cBhvr>
                                        <p:cTn id="79" dur="500"/>
                                        <p:tgtEl>
                                          <p:spTgt spid="31"/>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down)">
                                      <p:cBhvr>
                                        <p:cTn id="82" dur="500"/>
                                        <p:tgtEl>
                                          <p:spTgt spid="32"/>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wipe(down)">
                                      <p:cBhvr>
                                        <p:cTn id="85" dur="500"/>
                                        <p:tgtEl>
                                          <p:spTgt spid="33"/>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wipe(down)">
                                      <p:cBhvr>
                                        <p:cTn id="88" dur="500"/>
                                        <p:tgtEl>
                                          <p:spTgt spid="34"/>
                                        </p:tgtEl>
                                      </p:cBhvr>
                                    </p:animEffect>
                                  </p:childTnLst>
                                </p:cTn>
                              </p:par>
                              <p:par>
                                <p:cTn id="89" presetID="22" presetClass="entr" presetSubtype="4" fill="hold" nodeType="with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wipe(down)">
                                      <p:cBhvr>
                                        <p:cTn id="91" dur="500"/>
                                        <p:tgtEl>
                                          <p:spTgt spid="35"/>
                                        </p:tgtEl>
                                      </p:cBhvr>
                                    </p:animEffect>
                                  </p:childTnLst>
                                </p:cTn>
                              </p:par>
                              <p:par>
                                <p:cTn id="92" presetID="22" presetClass="entr" presetSubtype="4" fill="hold" nodeType="withEffect">
                                  <p:stCondLst>
                                    <p:cond delay="0"/>
                                  </p:stCondLst>
                                  <p:childTnLst>
                                    <p:set>
                                      <p:cBhvr>
                                        <p:cTn id="93" dur="1" fill="hold">
                                          <p:stCondLst>
                                            <p:cond delay="0"/>
                                          </p:stCondLst>
                                        </p:cTn>
                                        <p:tgtEl>
                                          <p:spTgt spid="36"/>
                                        </p:tgtEl>
                                        <p:attrNameLst>
                                          <p:attrName>style.visibility</p:attrName>
                                        </p:attrNameLst>
                                      </p:cBhvr>
                                      <p:to>
                                        <p:strVal val="visible"/>
                                      </p:to>
                                    </p:set>
                                    <p:animEffect transition="in" filter="wipe(down)">
                                      <p:cBhvr>
                                        <p:cTn id="94" dur="500"/>
                                        <p:tgtEl>
                                          <p:spTgt spid="36"/>
                                        </p:tgtEl>
                                      </p:cBhvr>
                                    </p:animEffect>
                                  </p:childTnLst>
                                </p:cTn>
                              </p:par>
                              <p:par>
                                <p:cTn id="95" presetID="22" presetClass="entr" presetSubtype="4" fill="hold" nodeType="with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wipe(down)">
                                      <p:cBhvr>
                                        <p:cTn id="97" dur="500"/>
                                        <p:tgtEl>
                                          <p:spTgt spid="37"/>
                                        </p:tgtEl>
                                      </p:cBhvr>
                                    </p:animEffect>
                                  </p:childTnLst>
                                </p:cTn>
                              </p:par>
                              <p:par>
                                <p:cTn id="98" presetID="22" presetClass="entr" presetSubtype="4" fill="hold"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down)">
                                      <p:cBhvr>
                                        <p:cTn id="100" dur="500"/>
                                        <p:tgtEl>
                                          <p:spTgt spid="38"/>
                                        </p:tgtEl>
                                      </p:cBhvr>
                                    </p:animEffect>
                                  </p:childTnLst>
                                </p:cTn>
                              </p:par>
                              <p:par>
                                <p:cTn id="101" presetID="22" presetClass="entr" presetSubtype="4" fill="hold" nodeType="with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par>
                                <p:cTn id="104" presetID="22" presetClass="entr" presetSubtype="4" fill="hold" nodeType="with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wipe(down)">
                                      <p:cBhvr>
                                        <p:cTn id="106" dur="500"/>
                                        <p:tgtEl>
                                          <p:spTgt spid="40"/>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41"/>
                                        </p:tgtEl>
                                        <p:attrNameLst>
                                          <p:attrName>style.visibility</p:attrName>
                                        </p:attrNameLst>
                                      </p:cBhvr>
                                      <p:to>
                                        <p:strVal val="visible"/>
                                      </p:to>
                                    </p:set>
                                    <p:animEffect transition="in" filter="wipe(down)">
                                      <p:cBhvr>
                                        <p:cTn id="109" dur="500"/>
                                        <p:tgtEl>
                                          <p:spTgt spid="41"/>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wipe(down)">
                                      <p:cBhvr>
                                        <p:cTn id="112" dur="500"/>
                                        <p:tgtEl>
                                          <p:spTgt spid="42"/>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3"/>
                                        </p:tgtEl>
                                        <p:attrNameLst>
                                          <p:attrName>style.visibility</p:attrName>
                                        </p:attrNameLst>
                                      </p:cBhvr>
                                      <p:to>
                                        <p:strVal val="visible"/>
                                      </p:to>
                                    </p:set>
                                    <p:animEffect transition="in" filter="wipe(down)">
                                      <p:cBhvr>
                                        <p:cTn id="115" dur="500"/>
                                        <p:tgtEl>
                                          <p:spTgt spid="43"/>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44"/>
                                        </p:tgtEl>
                                        <p:attrNameLst>
                                          <p:attrName>style.visibility</p:attrName>
                                        </p:attrNameLst>
                                      </p:cBhvr>
                                      <p:to>
                                        <p:strVal val="visible"/>
                                      </p:to>
                                    </p:set>
                                    <p:animEffect transition="in" filter="wipe(down)">
                                      <p:cBhvr>
                                        <p:cTn id="118" dur="500"/>
                                        <p:tgtEl>
                                          <p:spTgt spid="44"/>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45"/>
                                        </p:tgtEl>
                                        <p:attrNameLst>
                                          <p:attrName>style.visibility</p:attrName>
                                        </p:attrNameLst>
                                      </p:cBhvr>
                                      <p:to>
                                        <p:strVal val="visible"/>
                                      </p:to>
                                    </p:set>
                                    <p:animEffect transition="in" filter="wipe(down)">
                                      <p:cBhvr>
                                        <p:cTn id="121" dur="500"/>
                                        <p:tgtEl>
                                          <p:spTgt spid="45"/>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59"/>
                                        </p:tgtEl>
                                        <p:attrNameLst>
                                          <p:attrName>style.visibility</p:attrName>
                                        </p:attrNameLst>
                                      </p:cBhvr>
                                      <p:to>
                                        <p:strVal val="visible"/>
                                      </p:to>
                                    </p:set>
                                    <p:animEffect transition="in" filter="wipe(down)">
                                      <p:cBhvr>
                                        <p:cTn id="124" dur="500"/>
                                        <p:tgtEl>
                                          <p:spTgt spid="59"/>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wipe(down)">
                                      <p:cBhvr>
                                        <p:cTn id="127" dur="500"/>
                                        <p:tgtEl>
                                          <p:spTgt spid="46"/>
                                        </p:tgtEl>
                                      </p:cBhvr>
                                    </p:animEffect>
                                  </p:childTnLst>
                                </p:cTn>
                              </p:par>
                              <p:par>
                                <p:cTn id="128" presetID="22" presetClass="entr" presetSubtype="4" fill="hold" grpId="0" nodeType="withEffect">
                                  <p:stCondLst>
                                    <p:cond delay="0"/>
                                  </p:stCondLst>
                                  <p:childTnLst>
                                    <p:set>
                                      <p:cBhvr>
                                        <p:cTn id="129" dur="1" fill="hold">
                                          <p:stCondLst>
                                            <p:cond delay="0"/>
                                          </p:stCondLst>
                                        </p:cTn>
                                        <p:tgtEl>
                                          <p:spTgt spid="64"/>
                                        </p:tgtEl>
                                        <p:attrNameLst>
                                          <p:attrName>style.visibility</p:attrName>
                                        </p:attrNameLst>
                                      </p:cBhvr>
                                      <p:to>
                                        <p:strVal val="visible"/>
                                      </p:to>
                                    </p:set>
                                    <p:animEffect transition="in" filter="wipe(down)">
                                      <p:cBhvr>
                                        <p:cTn id="130" dur="500"/>
                                        <p:tgtEl>
                                          <p:spTgt spid="64"/>
                                        </p:tgtEl>
                                      </p:cBhvr>
                                    </p:animEffect>
                                  </p:childTnLst>
                                </p:cTn>
                              </p:par>
                            </p:childTnLst>
                          </p:cTn>
                        </p:par>
                      </p:childTnLst>
                    </p:cTn>
                  </p:par>
                  <p:par>
                    <p:cTn id="131" fill="hold">
                      <p:stCondLst>
                        <p:cond delay="indefinite"/>
                      </p:stCondLst>
                      <p:childTnLst>
                        <p:par>
                          <p:cTn id="132" fill="hold">
                            <p:stCondLst>
                              <p:cond delay="0"/>
                            </p:stCondLst>
                            <p:childTnLst>
                              <p:par>
                                <p:cTn id="133" presetID="22" presetClass="entr" presetSubtype="4" fill="hold" nodeType="clickEffect">
                                  <p:stCondLst>
                                    <p:cond delay="0"/>
                                  </p:stCondLst>
                                  <p:childTnLst>
                                    <p:set>
                                      <p:cBhvr>
                                        <p:cTn id="134" dur="1" fill="hold">
                                          <p:stCondLst>
                                            <p:cond delay="0"/>
                                          </p:stCondLst>
                                        </p:cTn>
                                        <p:tgtEl>
                                          <p:spTgt spid="50"/>
                                        </p:tgtEl>
                                        <p:attrNameLst>
                                          <p:attrName>style.visibility</p:attrName>
                                        </p:attrNameLst>
                                      </p:cBhvr>
                                      <p:to>
                                        <p:strVal val="visible"/>
                                      </p:to>
                                    </p:set>
                                    <p:animEffect transition="in" filter="wipe(down)">
                                      <p:cBhvr>
                                        <p:cTn id="135" dur="500"/>
                                        <p:tgtEl>
                                          <p:spTgt spid="50"/>
                                        </p:tgtEl>
                                      </p:cBhvr>
                                    </p:animEffect>
                                  </p:childTnLst>
                                </p:cTn>
                              </p:par>
                              <p:par>
                                <p:cTn id="136" presetID="22" presetClass="entr" presetSubtype="4" fill="hold" nodeType="withEffect">
                                  <p:stCondLst>
                                    <p:cond delay="0"/>
                                  </p:stCondLst>
                                  <p:childTnLst>
                                    <p:set>
                                      <p:cBhvr>
                                        <p:cTn id="137" dur="1" fill="hold">
                                          <p:stCondLst>
                                            <p:cond delay="0"/>
                                          </p:stCondLst>
                                        </p:cTn>
                                        <p:tgtEl>
                                          <p:spTgt spid="51"/>
                                        </p:tgtEl>
                                        <p:attrNameLst>
                                          <p:attrName>style.visibility</p:attrName>
                                        </p:attrNameLst>
                                      </p:cBhvr>
                                      <p:to>
                                        <p:strVal val="visible"/>
                                      </p:to>
                                    </p:set>
                                    <p:animEffect transition="in" filter="wipe(down)">
                                      <p:cBhvr>
                                        <p:cTn id="138" dur="500"/>
                                        <p:tgtEl>
                                          <p:spTgt spid="51"/>
                                        </p:tgtEl>
                                      </p:cBhvr>
                                    </p:animEffect>
                                  </p:childTnLst>
                                </p:cTn>
                              </p:par>
                              <p:par>
                                <p:cTn id="139" presetID="22" presetClass="entr" presetSubtype="4" fill="hold" nodeType="with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down)">
                                      <p:cBhvr>
                                        <p:cTn id="141" dur="500"/>
                                        <p:tgtEl>
                                          <p:spTgt spid="57"/>
                                        </p:tgtEl>
                                      </p:cBhvr>
                                    </p:animEffect>
                                  </p:childTnLst>
                                </p:cTn>
                              </p:par>
                              <p:par>
                                <p:cTn id="142" presetID="22" presetClass="entr" presetSubtype="4" fill="hold" nodeType="withEffect">
                                  <p:stCondLst>
                                    <p:cond delay="0"/>
                                  </p:stCondLst>
                                  <p:childTnLst>
                                    <p:set>
                                      <p:cBhvr>
                                        <p:cTn id="143" dur="1" fill="hold">
                                          <p:stCondLst>
                                            <p:cond delay="0"/>
                                          </p:stCondLst>
                                        </p:cTn>
                                        <p:tgtEl>
                                          <p:spTgt spid="62"/>
                                        </p:tgtEl>
                                        <p:attrNameLst>
                                          <p:attrName>style.visibility</p:attrName>
                                        </p:attrNameLst>
                                      </p:cBhvr>
                                      <p:to>
                                        <p:strVal val="visible"/>
                                      </p:to>
                                    </p:set>
                                    <p:animEffect transition="in" filter="wipe(down)">
                                      <p:cBhvr>
                                        <p:cTn id="144" dur="500"/>
                                        <p:tgtEl>
                                          <p:spTgt spid="62"/>
                                        </p:tgtEl>
                                      </p:cBhvr>
                                    </p:animEffect>
                                  </p:childTnLst>
                                </p:cTn>
                              </p:par>
                              <p:par>
                                <p:cTn id="145" presetID="22" presetClass="entr" presetSubtype="4" fill="hold" nodeType="withEffect">
                                  <p:stCondLst>
                                    <p:cond delay="0"/>
                                  </p:stCondLst>
                                  <p:childTnLst>
                                    <p:set>
                                      <p:cBhvr>
                                        <p:cTn id="146" dur="1" fill="hold">
                                          <p:stCondLst>
                                            <p:cond delay="0"/>
                                          </p:stCondLst>
                                        </p:cTn>
                                        <p:tgtEl>
                                          <p:spTgt spid="61"/>
                                        </p:tgtEl>
                                        <p:attrNameLst>
                                          <p:attrName>style.visibility</p:attrName>
                                        </p:attrNameLst>
                                      </p:cBhvr>
                                      <p:to>
                                        <p:strVal val="visible"/>
                                      </p:to>
                                    </p:set>
                                    <p:animEffect transition="in" filter="wipe(down)">
                                      <p:cBhvr>
                                        <p:cTn id="147" dur="500"/>
                                        <p:tgtEl>
                                          <p:spTgt spid="61"/>
                                        </p:tgtEl>
                                      </p:cBhvr>
                                    </p:animEffect>
                                  </p:childTnLst>
                                </p:cTn>
                              </p:par>
                              <p:par>
                                <p:cTn id="148" presetID="22" presetClass="entr" presetSubtype="4" fill="hold" nodeType="withEffect">
                                  <p:stCondLst>
                                    <p:cond delay="0"/>
                                  </p:stCondLst>
                                  <p:childTnLst>
                                    <p:set>
                                      <p:cBhvr>
                                        <p:cTn id="149" dur="1" fill="hold">
                                          <p:stCondLst>
                                            <p:cond delay="0"/>
                                          </p:stCondLst>
                                        </p:cTn>
                                        <p:tgtEl>
                                          <p:spTgt spid="58"/>
                                        </p:tgtEl>
                                        <p:attrNameLst>
                                          <p:attrName>style.visibility</p:attrName>
                                        </p:attrNameLst>
                                      </p:cBhvr>
                                      <p:to>
                                        <p:strVal val="visible"/>
                                      </p:to>
                                    </p:set>
                                    <p:animEffect transition="in" filter="wipe(down)">
                                      <p:cBhvr>
                                        <p:cTn id="150" dur="500"/>
                                        <p:tgtEl>
                                          <p:spTgt spid="58"/>
                                        </p:tgtEl>
                                      </p:cBhvr>
                                    </p:animEffect>
                                  </p:childTnLst>
                                </p:cTn>
                              </p:par>
                              <p:par>
                                <p:cTn id="151" presetID="22" presetClass="entr" presetSubtype="4" fill="hold" grpId="0" nodeType="withEffect">
                                  <p:stCondLst>
                                    <p:cond delay="0"/>
                                  </p:stCondLst>
                                  <p:childTnLst>
                                    <p:set>
                                      <p:cBhvr>
                                        <p:cTn id="152" dur="1" fill="hold">
                                          <p:stCondLst>
                                            <p:cond delay="0"/>
                                          </p:stCondLst>
                                        </p:cTn>
                                        <p:tgtEl>
                                          <p:spTgt spid="63"/>
                                        </p:tgtEl>
                                        <p:attrNameLst>
                                          <p:attrName>style.visibility</p:attrName>
                                        </p:attrNameLst>
                                      </p:cBhvr>
                                      <p:to>
                                        <p:strVal val="visible"/>
                                      </p:to>
                                    </p:set>
                                    <p:animEffect transition="in" filter="wipe(down)">
                                      <p:cBhvr>
                                        <p:cTn id="153" dur="500"/>
                                        <p:tgtEl>
                                          <p:spTgt spid="63"/>
                                        </p:tgtEl>
                                      </p:cBhvr>
                                    </p:animEffect>
                                  </p:childTnLst>
                                </p:cTn>
                              </p:par>
                            </p:childTnLst>
                          </p:cTn>
                        </p:par>
                      </p:childTnLst>
                    </p:cTn>
                  </p:par>
                  <p:par>
                    <p:cTn id="154" fill="hold">
                      <p:stCondLst>
                        <p:cond delay="indefinite"/>
                      </p:stCondLst>
                      <p:childTnLst>
                        <p:par>
                          <p:cTn id="155" fill="hold">
                            <p:stCondLst>
                              <p:cond delay="0"/>
                            </p:stCondLst>
                            <p:childTnLst>
                              <p:par>
                                <p:cTn id="156" presetID="22" presetClass="entr" presetSubtype="4" fill="hold" grpId="0" nodeType="clickEffect">
                                  <p:stCondLst>
                                    <p:cond delay="0"/>
                                  </p:stCondLst>
                                  <p:childTnLst>
                                    <p:set>
                                      <p:cBhvr>
                                        <p:cTn id="157" dur="1" fill="hold">
                                          <p:stCondLst>
                                            <p:cond delay="0"/>
                                          </p:stCondLst>
                                        </p:cTn>
                                        <p:tgtEl>
                                          <p:spTgt spid="66">
                                            <p:txEl>
                                              <p:pRg st="0" end="0"/>
                                            </p:txEl>
                                          </p:spTgt>
                                        </p:tgtEl>
                                        <p:attrNameLst>
                                          <p:attrName>style.visibility</p:attrName>
                                        </p:attrNameLst>
                                      </p:cBhvr>
                                      <p:to>
                                        <p:strVal val="visible"/>
                                      </p:to>
                                    </p:set>
                                    <p:animEffect transition="in" filter="wipe(down)">
                                      <p:cBhvr>
                                        <p:cTn id="158" dur="500"/>
                                        <p:tgtEl>
                                          <p:spTgt spid="66">
                                            <p:txEl>
                                              <p:pRg st="0" end="0"/>
                                            </p:txEl>
                                          </p:spTgt>
                                        </p:tgtEl>
                                      </p:cBhvr>
                                    </p:animEffect>
                                  </p:childTnLst>
                                </p:cTn>
                              </p:par>
                              <p:par>
                                <p:cTn id="159" presetID="22" presetClass="entr" presetSubtype="4" fill="hold" grpId="0" nodeType="withEffect">
                                  <p:stCondLst>
                                    <p:cond delay="0"/>
                                  </p:stCondLst>
                                  <p:childTnLst>
                                    <p:set>
                                      <p:cBhvr>
                                        <p:cTn id="160" dur="1" fill="hold">
                                          <p:stCondLst>
                                            <p:cond delay="0"/>
                                          </p:stCondLst>
                                        </p:cTn>
                                        <p:tgtEl>
                                          <p:spTgt spid="66">
                                            <p:txEl>
                                              <p:pRg st="1" end="1"/>
                                            </p:txEl>
                                          </p:spTgt>
                                        </p:tgtEl>
                                        <p:attrNameLst>
                                          <p:attrName>style.visibility</p:attrName>
                                        </p:attrNameLst>
                                      </p:cBhvr>
                                      <p:to>
                                        <p:strVal val="visible"/>
                                      </p:to>
                                    </p:set>
                                    <p:animEffect transition="in" filter="wipe(down)">
                                      <p:cBhvr>
                                        <p:cTn id="161" dur="500"/>
                                        <p:tgtEl>
                                          <p:spTgt spid="66">
                                            <p:txEl>
                                              <p:pRg st="1" end="1"/>
                                            </p:txEl>
                                          </p:spTgt>
                                        </p:tgtEl>
                                      </p:cBhvr>
                                    </p:animEffect>
                                  </p:childTnLst>
                                </p:cTn>
                              </p:par>
                              <p:par>
                                <p:cTn id="162" presetID="22" presetClass="entr" presetSubtype="4" fill="hold" grpId="0" nodeType="withEffect">
                                  <p:stCondLst>
                                    <p:cond delay="0"/>
                                  </p:stCondLst>
                                  <p:childTnLst>
                                    <p:set>
                                      <p:cBhvr>
                                        <p:cTn id="163" dur="1" fill="hold">
                                          <p:stCondLst>
                                            <p:cond delay="0"/>
                                          </p:stCondLst>
                                        </p:cTn>
                                        <p:tgtEl>
                                          <p:spTgt spid="66">
                                            <p:txEl>
                                              <p:pRg st="2" end="2"/>
                                            </p:txEl>
                                          </p:spTgt>
                                        </p:tgtEl>
                                        <p:attrNameLst>
                                          <p:attrName>style.visibility</p:attrName>
                                        </p:attrNameLst>
                                      </p:cBhvr>
                                      <p:to>
                                        <p:strVal val="visible"/>
                                      </p:to>
                                    </p:set>
                                    <p:animEffect transition="in" filter="wipe(down)">
                                      <p:cBhvr>
                                        <p:cTn id="164" dur="500"/>
                                        <p:tgtEl>
                                          <p:spTgt spid="66">
                                            <p:txEl>
                                              <p:pRg st="2" end="2"/>
                                            </p:txEl>
                                          </p:spTgt>
                                        </p:tgtEl>
                                      </p:cBhvr>
                                    </p:animEffect>
                                  </p:childTnLst>
                                </p:cTn>
                              </p:par>
                              <p:par>
                                <p:cTn id="165" presetID="22" presetClass="entr" presetSubtype="4" fill="hold" grpId="0" nodeType="withEffect">
                                  <p:stCondLst>
                                    <p:cond delay="0"/>
                                  </p:stCondLst>
                                  <p:childTnLst>
                                    <p:set>
                                      <p:cBhvr>
                                        <p:cTn id="166" dur="1" fill="hold">
                                          <p:stCondLst>
                                            <p:cond delay="0"/>
                                          </p:stCondLst>
                                        </p:cTn>
                                        <p:tgtEl>
                                          <p:spTgt spid="66">
                                            <p:txEl>
                                              <p:pRg st="3" end="3"/>
                                            </p:txEl>
                                          </p:spTgt>
                                        </p:tgtEl>
                                        <p:attrNameLst>
                                          <p:attrName>style.visibility</p:attrName>
                                        </p:attrNameLst>
                                      </p:cBhvr>
                                      <p:to>
                                        <p:strVal val="visible"/>
                                      </p:to>
                                    </p:set>
                                    <p:animEffect transition="in" filter="wipe(down)">
                                      <p:cBhvr>
                                        <p:cTn id="167" dur="500"/>
                                        <p:tgtEl>
                                          <p:spTgt spid="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6" grpId="0"/>
      <p:bldP spid="27" grpId="0"/>
      <p:bldP spid="28" grpId="0"/>
      <p:bldP spid="29" grpId="0"/>
      <p:bldP spid="30" grpId="0"/>
      <p:bldP spid="31" grpId="0"/>
      <p:bldP spid="32" grpId="0"/>
      <p:bldP spid="33" grpId="0"/>
      <p:bldP spid="34" grpId="0"/>
      <p:bldP spid="41" grpId="0" animBg="1"/>
      <p:bldP spid="42" grpId="0"/>
      <p:bldP spid="43" grpId="0" animBg="1"/>
      <p:bldP spid="44" grpId="0"/>
      <p:bldP spid="45" grpId="0"/>
      <p:bldP spid="59" grpId="0"/>
      <p:bldP spid="46" grpId="0"/>
      <p:bldP spid="63" grpId="0"/>
      <p:bldP spid="64" grpId="0"/>
      <p:bldP spid="66"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of Multihoming in TRILL – Virtual RBridge</a:t>
            </a:r>
            <a:endParaRPr lang="en-US" dirty="0"/>
          </a:p>
        </p:txBody>
      </p:sp>
      <p:sp>
        <p:nvSpPr>
          <p:cNvPr id="4" name="Footer Placeholder 3"/>
          <p:cNvSpPr>
            <a:spLocks noGrp="1"/>
          </p:cNvSpPr>
          <p:nvPr>
            <p:ph type="ftr" sz="quarter" idx="3"/>
          </p:nvPr>
        </p:nvSpPr>
        <p:spPr/>
        <p:txBody>
          <a:bodyPr/>
          <a:lstStyle/>
          <a:p>
            <a:r>
              <a:rPr lang="en-US" smtClean="0"/>
              <a:t>IETF 82</a:t>
            </a:r>
            <a:endParaRPr lang="en-US" dirty="0" smtClean="0"/>
          </a:p>
        </p:txBody>
      </p:sp>
      <p:sp>
        <p:nvSpPr>
          <p:cNvPr id="5" name="Slide Number Placeholder 4"/>
          <p:cNvSpPr>
            <a:spLocks noGrp="1"/>
          </p:cNvSpPr>
          <p:nvPr>
            <p:ph type="sldNum" sz="quarter" idx="4"/>
          </p:nvPr>
        </p:nvSpPr>
        <p:spPr/>
        <p:txBody>
          <a:bodyPr/>
          <a:lstStyle/>
          <a:p>
            <a:fld id="{DBD5246C-868F-410A-AE52-FE248EDADC46}" type="slidenum">
              <a:rPr lang="en-US" smtClean="0"/>
              <a:pPr/>
              <a:t>9</a:t>
            </a:fld>
            <a:endParaRPr lang="en-US" dirty="0"/>
          </a:p>
        </p:txBody>
      </p:sp>
      <p:sp>
        <p:nvSpPr>
          <p:cNvPr id="6" name="Date Placeholder 5"/>
          <p:cNvSpPr>
            <a:spLocks noGrp="1"/>
          </p:cNvSpPr>
          <p:nvPr>
            <p:ph type="dt" sz="half" idx="2"/>
          </p:nvPr>
        </p:nvSpPr>
        <p:spPr/>
        <p:txBody>
          <a:bodyPr/>
          <a:lstStyle/>
          <a:p>
            <a:fld id="{DA5ED237-BA49-494A-B3B3-DDC72CDA5986}" type="datetime1">
              <a:rPr lang="en-US" smtClean="0"/>
              <a:pPr/>
              <a:t>11/14/2011</a:t>
            </a:fld>
            <a:endParaRPr lang="en-US" dirty="0"/>
          </a:p>
        </p:txBody>
      </p:sp>
      <p:sp>
        <p:nvSpPr>
          <p:cNvPr id="7" name="6-Point Star 6"/>
          <p:cNvSpPr/>
          <p:nvPr/>
        </p:nvSpPr>
        <p:spPr>
          <a:xfrm>
            <a:off x="500742" y="1012371"/>
            <a:ext cx="4386943" cy="3788228"/>
          </a:xfrm>
          <a:prstGeom prst="star6">
            <a:avLst/>
          </a:prstGeom>
          <a:solidFill>
            <a:schemeClr val="tx2"/>
          </a:solidFill>
          <a:ln>
            <a:solidFill>
              <a:schemeClr val="bg2"/>
            </a:solidFill>
          </a:ln>
          <a:effectLst/>
        </p:spPr>
        <p:txBody>
          <a:bodyPr wrap="square" rtlCol="0" anchor="t">
            <a:normAutofit/>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pic>
        <p:nvPicPr>
          <p:cNvPr id="8" name="Picture 24" descr="switch-sm-2"/>
          <p:cNvPicPr>
            <a:picLocks noChangeAspect="1" noChangeArrowheads="1"/>
          </p:cNvPicPr>
          <p:nvPr/>
        </p:nvPicPr>
        <p:blipFill>
          <a:blip r:embed="rId2" cstate="print"/>
          <a:srcRect/>
          <a:stretch>
            <a:fillRect/>
          </a:stretch>
        </p:blipFill>
        <p:spPr bwMode="auto">
          <a:xfrm>
            <a:off x="2168352" y="3512004"/>
            <a:ext cx="434301" cy="352425"/>
          </a:xfrm>
          <a:prstGeom prst="rect">
            <a:avLst/>
          </a:prstGeom>
          <a:noFill/>
          <a:ln w="9525">
            <a:noFill/>
            <a:miter lim="800000"/>
            <a:headEnd/>
            <a:tailEnd/>
          </a:ln>
        </p:spPr>
      </p:pic>
      <p:pic>
        <p:nvPicPr>
          <p:cNvPr id="9" name="Picture 24" descr="switch-sm-2"/>
          <p:cNvPicPr>
            <a:picLocks noChangeAspect="1" noChangeArrowheads="1"/>
          </p:cNvPicPr>
          <p:nvPr/>
        </p:nvPicPr>
        <p:blipFill>
          <a:blip r:embed="rId2" cstate="print"/>
          <a:srcRect/>
          <a:stretch>
            <a:fillRect/>
          </a:stretch>
        </p:blipFill>
        <p:spPr bwMode="auto">
          <a:xfrm>
            <a:off x="3017437" y="3522889"/>
            <a:ext cx="434301" cy="352425"/>
          </a:xfrm>
          <a:prstGeom prst="rect">
            <a:avLst/>
          </a:prstGeom>
          <a:noFill/>
          <a:ln w="9525">
            <a:noFill/>
            <a:miter lim="800000"/>
            <a:headEnd/>
            <a:tailEnd/>
          </a:ln>
        </p:spPr>
      </p:pic>
      <p:pic>
        <p:nvPicPr>
          <p:cNvPr id="10" name="Picture 24" descr="switch-sm-2"/>
          <p:cNvPicPr>
            <a:picLocks noChangeAspect="1" noChangeArrowheads="1"/>
          </p:cNvPicPr>
          <p:nvPr/>
        </p:nvPicPr>
        <p:blipFill>
          <a:blip r:embed="rId2" cstate="print"/>
          <a:srcRect/>
          <a:stretch>
            <a:fillRect/>
          </a:stretch>
        </p:blipFill>
        <p:spPr bwMode="auto">
          <a:xfrm>
            <a:off x="1308381" y="2880633"/>
            <a:ext cx="434301" cy="352425"/>
          </a:xfrm>
          <a:prstGeom prst="rect">
            <a:avLst/>
          </a:prstGeom>
          <a:noFill/>
          <a:ln w="9525">
            <a:noFill/>
            <a:miter lim="800000"/>
            <a:headEnd/>
            <a:tailEnd/>
          </a:ln>
        </p:spPr>
      </p:pic>
      <p:pic>
        <p:nvPicPr>
          <p:cNvPr id="11" name="Picture 24" descr="switch-sm-2"/>
          <p:cNvPicPr>
            <a:picLocks noChangeAspect="1" noChangeArrowheads="1"/>
          </p:cNvPicPr>
          <p:nvPr/>
        </p:nvPicPr>
        <p:blipFill>
          <a:blip r:embed="rId2" cstate="print"/>
          <a:srcRect/>
          <a:stretch>
            <a:fillRect/>
          </a:stretch>
        </p:blipFill>
        <p:spPr bwMode="auto">
          <a:xfrm>
            <a:off x="2777952" y="2369004"/>
            <a:ext cx="434301" cy="352425"/>
          </a:xfrm>
          <a:prstGeom prst="rect">
            <a:avLst/>
          </a:prstGeom>
          <a:noFill/>
          <a:ln w="9525">
            <a:noFill/>
            <a:miter lim="800000"/>
            <a:headEnd/>
            <a:tailEnd/>
          </a:ln>
        </p:spPr>
      </p:pic>
      <p:pic>
        <p:nvPicPr>
          <p:cNvPr id="12" name="Picture 24" descr="switch-sm-2"/>
          <p:cNvPicPr>
            <a:picLocks noChangeAspect="1" noChangeArrowheads="1"/>
          </p:cNvPicPr>
          <p:nvPr/>
        </p:nvPicPr>
        <p:blipFill>
          <a:blip r:embed="rId2" cstate="print"/>
          <a:srcRect/>
          <a:stretch>
            <a:fillRect/>
          </a:stretch>
        </p:blipFill>
        <p:spPr bwMode="auto">
          <a:xfrm>
            <a:off x="3670580" y="3000375"/>
            <a:ext cx="434301" cy="352425"/>
          </a:xfrm>
          <a:prstGeom prst="rect">
            <a:avLst/>
          </a:prstGeom>
          <a:noFill/>
          <a:ln w="9525">
            <a:noFill/>
            <a:miter lim="800000"/>
            <a:headEnd/>
            <a:tailEnd/>
          </a:ln>
        </p:spPr>
      </p:pic>
      <p:pic>
        <p:nvPicPr>
          <p:cNvPr id="13" name="Picture 24" descr="switch-sm-2"/>
          <p:cNvPicPr>
            <a:picLocks noChangeAspect="1" noChangeArrowheads="1"/>
          </p:cNvPicPr>
          <p:nvPr/>
        </p:nvPicPr>
        <p:blipFill>
          <a:blip r:embed="rId2" cstate="print"/>
          <a:srcRect/>
          <a:stretch>
            <a:fillRect/>
          </a:stretch>
        </p:blipFill>
        <p:spPr bwMode="auto">
          <a:xfrm>
            <a:off x="1939752" y="1966232"/>
            <a:ext cx="434301" cy="352425"/>
          </a:xfrm>
          <a:prstGeom prst="rect">
            <a:avLst/>
          </a:prstGeom>
          <a:noFill/>
          <a:ln w="9525">
            <a:noFill/>
            <a:miter lim="800000"/>
            <a:headEnd/>
            <a:tailEnd/>
          </a:ln>
        </p:spPr>
      </p:pic>
      <p:cxnSp>
        <p:nvCxnSpPr>
          <p:cNvPr id="14" name="Straight Connector 13"/>
          <p:cNvCxnSpPr/>
          <p:nvPr/>
        </p:nvCxnSpPr>
        <p:spPr>
          <a:xfrm>
            <a:off x="1643743" y="3189514"/>
            <a:ext cx="59871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8" idx="3"/>
            <a:endCxn id="9" idx="1"/>
          </p:cNvCxnSpPr>
          <p:nvPr/>
        </p:nvCxnSpPr>
        <p:spPr>
          <a:xfrm>
            <a:off x="2602653" y="3688217"/>
            <a:ext cx="414784" cy="10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9" idx="0"/>
            <a:endCxn id="11" idx="2"/>
          </p:cNvCxnSpPr>
          <p:nvPr/>
        </p:nvCxnSpPr>
        <p:spPr>
          <a:xfrm flipH="1" flipV="1">
            <a:off x="2995103" y="2721429"/>
            <a:ext cx="239485" cy="801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8" idx="0"/>
            <a:endCxn id="11" idx="2"/>
          </p:cNvCxnSpPr>
          <p:nvPr/>
        </p:nvCxnSpPr>
        <p:spPr>
          <a:xfrm flipV="1">
            <a:off x="2385503" y="2721429"/>
            <a:ext cx="609600" cy="79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0" idx="3"/>
            <a:endCxn id="11" idx="1"/>
          </p:cNvCxnSpPr>
          <p:nvPr/>
        </p:nvCxnSpPr>
        <p:spPr>
          <a:xfrm flipV="1">
            <a:off x="1742682" y="2545217"/>
            <a:ext cx="1035270" cy="511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11" idx="1"/>
          </p:cNvCxnSpPr>
          <p:nvPr/>
        </p:nvCxnSpPr>
        <p:spPr>
          <a:xfrm>
            <a:off x="2275114" y="2286000"/>
            <a:ext cx="502838" cy="259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2"/>
          </p:cNvCxnSpPr>
          <p:nvPr/>
        </p:nvCxnSpPr>
        <p:spPr>
          <a:xfrm flipH="1">
            <a:off x="1632857" y="2318657"/>
            <a:ext cx="524046" cy="6313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9" idx="3"/>
          </p:cNvCxnSpPr>
          <p:nvPr/>
        </p:nvCxnSpPr>
        <p:spPr>
          <a:xfrm flipH="1">
            <a:off x="3451738" y="3287486"/>
            <a:ext cx="325605" cy="4116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2" idx="0"/>
            <a:endCxn id="11" idx="3"/>
          </p:cNvCxnSpPr>
          <p:nvPr/>
        </p:nvCxnSpPr>
        <p:spPr>
          <a:xfrm flipH="1" flipV="1">
            <a:off x="3212253" y="2545217"/>
            <a:ext cx="675478" cy="455158"/>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24" descr="switch-sm-2"/>
          <p:cNvPicPr>
            <a:picLocks noChangeAspect="1" noChangeArrowheads="1"/>
          </p:cNvPicPr>
          <p:nvPr/>
        </p:nvPicPr>
        <p:blipFill>
          <a:blip r:embed="rId2" cstate="print"/>
          <a:srcRect/>
          <a:stretch>
            <a:fillRect/>
          </a:stretch>
        </p:blipFill>
        <p:spPr bwMode="auto">
          <a:xfrm>
            <a:off x="3050110" y="5710929"/>
            <a:ext cx="434301" cy="352425"/>
          </a:xfrm>
          <a:prstGeom prst="rect">
            <a:avLst/>
          </a:prstGeom>
          <a:noFill/>
          <a:ln w="9525">
            <a:noFill/>
            <a:miter lim="800000"/>
            <a:headEnd/>
            <a:tailEnd/>
          </a:ln>
        </p:spPr>
      </p:pic>
      <p:cxnSp>
        <p:nvCxnSpPr>
          <p:cNvPr id="24" name="Straight Connector 23"/>
          <p:cNvCxnSpPr>
            <a:endCxn id="8" idx="2"/>
          </p:cNvCxnSpPr>
          <p:nvPr/>
        </p:nvCxnSpPr>
        <p:spPr>
          <a:xfrm flipH="1" flipV="1">
            <a:off x="2385503" y="3864429"/>
            <a:ext cx="292382" cy="1175656"/>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9" idx="2"/>
          </p:cNvCxnSpPr>
          <p:nvPr/>
        </p:nvCxnSpPr>
        <p:spPr>
          <a:xfrm flipV="1">
            <a:off x="2775857" y="3875314"/>
            <a:ext cx="458731" cy="1143000"/>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004457" y="2035629"/>
            <a:ext cx="102624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TRILL Campus</a:t>
            </a:r>
          </a:p>
        </p:txBody>
      </p:sp>
      <p:sp>
        <p:nvSpPr>
          <p:cNvPr id="27" name="TextBox 26"/>
          <p:cNvSpPr txBox="1"/>
          <p:nvPr/>
        </p:nvSpPr>
        <p:spPr>
          <a:xfrm>
            <a:off x="3516099" y="5519069"/>
            <a:ext cx="748923"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L2 Switch</a:t>
            </a:r>
          </a:p>
        </p:txBody>
      </p:sp>
      <p:sp>
        <p:nvSpPr>
          <p:cNvPr id="28" name="TextBox 27"/>
          <p:cNvSpPr txBox="1"/>
          <p:nvPr/>
        </p:nvSpPr>
        <p:spPr>
          <a:xfrm>
            <a:off x="3418114" y="3657601"/>
            <a:ext cx="447558"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RB1 </a:t>
            </a:r>
          </a:p>
        </p:txBody>
      </p:sp>
      <p:sp>
        <p:nvSpPr>
          <p:cNvPr id="29" name="TextBox 28"/>
          <p:cNvSpPr txBox="1"/>
          <p:nvPr/>
        </p:nvSpPr>
        <p:spPr>
          <a:xfrm>
            <a:off x="1752602" y="3548744"/>
            <a:ext cx="42511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RB2</a:t>
            </a:r>
          </a:p>
        </p:txBody>
      </p:sp>
      <p:sp>
        <p:nvSpPr>
          <p:cNvPr id="30" name="TextBox 29"/>
          <p:cNvSpPr txBox="1"/>
          <p:nvPr/>
        </p:nvSpPr>
        <p:spPr>
          <a:xfrm>
            <a:off x="3929745" y="3298373"/>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RB3 </a:t>
            </a:r>
          </a:p>
        </p:txBody>
      </p:sp>
      <p:sp>
        <p:nvSpPr>
          <p:cNvPr id="31" name="TextBox 30"/>
          <p:cNvSpPr txBox="1"/>
          <p:nvPr/>
        </p:nvSpPr>
        <p:spPr>
          <a:xfrm>
            <a:off x="2743202" y="2133601"/>
            <a:ext cx="461986"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RB4 </a:t>
            </a:r>
          </a:p>
        </p:txBody>
      </p:sp>
      <p:sp>
        <p:nvSpPr>
          <p:cNvPr id="32" name="TextBox 31"/>
          <p:cNvSpPr txBox="1"/>
          <p:nvPr/>
        </p:nvSpPr>
        <p:spPr>
          <a:xfrm>
            <a:off x="1469574" y="2013858"/>
            <a:ext cx="45557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RB5 </a:t>
            </a:r>
          </a:p>
        </p:txBody>
      </p:sp>
      <p:sp>
        <p:nvSpPr>
          <p:cNvPr id="33" name="TextBox 32"/>
          <p:cNvSpPr txBox="1"/>
          <p:nvPr/>
        </p:nvSpPr>
        <p:spPr>
          <a:xfrm>
            <a:off x="1230088" y="2623458"/>
            <a:ext cx="45878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RB6 </a:t>
            </a:r>
          </a:p>
        </p:txBody>
      </p:sp>
      <p:sp>
        <p:nvSpPr>
          <p:cNvPr id="34" name="TextBox 33"/>
          <p:cNvSpPr txBox="1"/>
          <p:nvPr/>
        </p:nvSpPr>
        <p:spPr>
          <a:xfrm>
            <a:off x="3505217" y="5802097"/>
            <a:ext cx="44435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SW1</a:t>
            </a:r>
          </a:p>
        </p:txBody>
      </p:sp>
      <p:pic>
        <p:nvPicPr>
          <p:cNvPr id="35" name="Picture 5" descr="pc-2"/>
          <p:cNvPicPr>
            <a:picLocks noChangeAspect="1" noChangeArrowheads="1"/>
          </p:cNvPicPr>
          <p:nvPr/>
        </p:nvPicPr>
        <p:blipFill>
          <a:blip r:embed="rId3" cstate="print"/>
          <a:srcRect/>
          <a:stretch>
            <a:fillRect/>
          </a:stretch>
        </p:blipFill>
        <p:spPr bwMode="auto">
          <a:xfrm>
            <a:off x="2222777" y="5682354"/>
            <a:ext cx="455124" cy="443602"/>
          </a:xfrm>
          <a:prstGeom prst="rect">
            <a:avLst/>
          </a:prstGeom>
          <a:noFill/>
          <a:ln w="9525">
            <a:noFill/>
            <a:miter lim="800000"/>
            <a:headEnd/>
            <a:tailEnd/>
          </a:ln>
        </p:spPr>
      </p:pic>
      <p:pic>
        <p:nvPicPr>
          <p:cNvPr id="36" name="Picture 24" descr="switch-sm-2"/>
          <p:cNvPicPr>
            <a:picLocks noChangeAspect="1" noChangeArrowheads="1"/>
          </p:cNvPicPr>
          <p:nvPr/>
        </p:nvPicPr>
        <p:blipFill>
          <a:blip r:embed="rId2" cstate="print">
            <a:duotone>
              <a:prstClr val="black"/>
              <a:schemeClr val="accent6">
                <a:tint val="45000"/>
                <a:satMod val="400000"/>
              </a:schemeClr>
            </a:duotone>
          </a:blip>
          <a:srcRect/>
          <a:stretch>
            <a:fillRect/>
          </a:stretch>
        </p:blipFill>
        <p:spPr bwMode="auto">
          <a:xfrm>
            <a:off x="1872343" y="4959815"/>
            <a:ext cx="2057399" cy="352425"/>
          </a:xfrm>
          <a:prstGeom prst="rect">
            <a:avLst/>
          </a:prstGeom>
          <a:noFill/>
          <a:ln w="9525">
            <a:noFill/>
            <a:miter lim="800000"/>
            <a:headEnd/>
            <a:tailEnd/>
          </a:ln>
        </p:spPr>
      </p:pic>
      <p:cxnSp>
        <p:nvCxnSpPr>
          <p:cNvPr id="37" name="Straight Connector 36"/>
          <p:cNvCxnSpPr/>
          <p:nvPr/>
        </p:nvCxnSpPr>
        <p:spPr>
          <a:xfrm flipV="1">
            <a:off x="2394856" y="3842657"/>
            <a:ext cx="108858" cy="1926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2569028" y="3810000"/>
            <a:ext cx="566058" cy="1905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9" idx="2"/>
          </p:cNvCxnSpPr>
          <p:nvPr/>
        </p:nvCxnSpPr>
        <p:spPr>
          <a:xfrm flipV="1">
            <a:off x="3233057" y="3875314"/>
            <a:ext cx="1531" cy="1894114"/>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2503714" y="3788229"/>
            <a:ext cx="653142" cy="2002971"/>
          </a:xfrm>
          <a:prstGeom prst="line">
            <a:avLst/>
          </a:prstGeom>
        </p:spPr>
        <p:style>
          <a:lnRef idx="1">
            <a:schemeClr val="accent1"/>
          </a:lnRef>
          <a:fillRef idx="0">
            <a:schemeClr val="accent1"/>
          </a:fillRef>
          <a:effectRef idx="0">
            <a:schemeClr val="accent1"/>
          </a:effectRef>
          <a:fontRef idx="minor">
            <a:schemeClr val="tx1"/>
          </a:fontRef>
        </p:style>
      </p:cxnSp>
      <p:sp>
        <p:nvSpPr>
          <p:cNvPr id="41" name="Oval 40"/>
          <p:cNvSpPr/>
          <p:nvPr/>
        </p:nvSpPr>
        <p:spPr>
          <a:xfrm rot="439027">
            <a:off x="2307771" y="5453743"/>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2" name="TextBox 41"/>
          <p:cNvSpPr txBox="1"/>
          <p:nvPr/>
        </p:nvSpPr>
        <p:spPr>
          <a:xfrm rot="47305">
            <a:off x="2340429" y="5421087"/>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dirty="0" smtClean="0">
                <a:solidFill>
                  <a:schemeClr val="bg2"/>
                </a:solidFill>
                <a:latin typeface="+mn-lt"/>
              </a:rPr>
              <a:t>LAG</a:t>
            </a:r>
          </a:p>
        </p:txBody>
      </p:sp>
      <p:sp>
        <p:nvSpPr>
          <p:cNvPr id="43" name="Oval 42"/>
          <p:cNvSpPr/>
          <p:nvPr/>
        </p:nvSpPr>
        <p:spPr>
          <a:xfrm rot="439027">
            <a:off x="2852056" y="5508171"/>
            <a:ext cx="522513" cy="185057"/>
          </a:xfrm>
          <a:prstGeom prst="ellipse">
            <a:avLst/>
          </a:prstGeom>
          <a:solidFill>
            <a:schemeClr val="accent1"/>
          </a:solidFill>
          <a:effectLst/>
        </p:spPr>
        <p:txBody>
          <a:bodyPr wrap="square" rtlCol="0" anchor="t">
            <a:normAutofit fontScale="25000" lnSpcReduction="20000"/>
          </a:bodyPr>
          <a:lstStyle/>
          <a:p>
            <a:pPr algn="ctr">
              <a:lnSpc>
                <a:spcPct val="90000"/>
              </a:lnSpc>
              <a:spcBef>
                <a:spcPts val="100"/>
              </a:spcBef>
              <a:spcAft>
                <a:spcPts val="100"/>
              </a:spcAft>
            </a:pPr>
            <a:endParaRPr lang="en-US" sz="2000" kern="1200" dirty="0" err="1" smtClean="0">
              <a:solidFill>
                <a:schemeClr val="tx2"/>
              </a:solidFill>
              <a:latin typeface="+mn-lt"/>
              <a:ea typeface="+mn-ea"/>
              <a:cs typeface="+mn-cs"/>
            </a:endParaRPr>
          </a:p>
        </p:txBody>
      </p:sp>
      <p:sp>
        <p:nvSpPr>
          <p:cNvPr id="44" name="TextBox 43"/>
          <p:cNvSpPr txBox="1"/>
          <p:nvPr/>
        </p:nvSpPr>
        <p:spPr>
          <a:xfrm rot="47305">
            <a:off x="2884714" y="5475515"/>
            <a:ext cx="426720"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smtClean="0">
                <a:solidFill>
                  <a:schemeClr val="bg2"/>
                </a:solidFill>
                <a:latin typeface="+mn-lt"/>
              </a:rPr>
              <a:t>LAG</a:t>
            </a:r>
            <a:endParaRPr lang="en-US" sz="1000" dirty="0" smtClean="0">
              <a:solidFill>
                <a:schemeClr val="bg2"/>
              </a:solidFill>
              <a:latin typeface="+mn-lt"/>
            </a:endParaRPr>
          </a:p>
        </p:txBody>
      </p:sp>
      <p:sp>
        <p:nvSpPr>
          <p:cNvPr id="45" name="TextBox 44"/>
          <p:cNvSpPr txBox="1"/>
          <p:nvPr/>
        </p:nvSpPr>
        <p:spPr>
          <a:xfrm>
            <a:off x="3080657" y="4680859"/>
            <a:ext cx="418704"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RBv</a:t>
            </a:r>
          </a:p>
        </p:txBody>
      </p:sp>
      <p:sp>
        <p:nvSpPr>
          <p:cNvPr id="52" name="TextBox 51"/>
          <p:cNvSpPr txBox="1"/>
          <p:nvPr/>
        </p:nvSpPr>
        <p:spPr>
          <a:xfrm>
            <a:off x="1850589" y="5823869"/>
            <a:ext cx="348172" cy="2308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000" b="1" dirty="0" smtClean="0">
                <a:solidFill>
                  <a:schemeClr val="bg2"/>
                </a:solidFill>
                <a:latin typeface="+mn-lt"/>
              </a:rPr>
              <a:t>H1</a:t>
            </a:r>
          </a:p>
        </p:txBody>
      </p:sp>
      <p:sp>
        <p:nvSpPr>
          <p:cNvPr id="53" name="TextBox 52"/>
          <p:cNvSpPr txBox="1"/>
          <p:nvPr/>
        </p:nvSpPr>
        <p:spPr>
          <a:xfrm>
            <a:off x="5693229" y="947058"/>
            <a:ext cx="2705164" cy="286232"/>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400" b="1" dirty="0" smtClean="0">
                <a:solidFill>
                  <a:schemeClr val="bg2"/>
                </a:solidFill>
                <a:latin typeface="+mn-lt"/>
              </a:rPr>
              <a:t>Handling Flooding data traffic</a:t>
            </a:r>
          </a:p>
        </p:txBody>
      </p:sp>
      <p:sp>
        <p:nvSpPr>
          <p:cNvPr id="58" name="TextBox 57"/>
          <p:cNvSpPr txBox="1"/>
          <p:nvPr/>
        </p:nvSpPr>
        <p:spPr>
          <a:xfrm>
            <a:off x="5228376" y="1907609"/>
            <a:ext cx="3790846" cy="1665071"/>
          </a:xfrm>
          <a:prstGeom prst="rect">
            <a:avLst/>
          </a:prstGeom>
          <a:noFill/>
        </p:spPr>
        <p:txBody>
          <a:bodyPr wrap="none" rtlCol="0">
            <a:spAutoFit/>
          </a:bodyPr>
          <a:lstStyle/>
          <a:p>
            <a:pPr marL="233363" indent="-233363">
              <a:lnSpc>
                <a:spcPct val="90000"/>
              </a:lnSpc>
              <a:spcBef>
                <a:spcPts val="100"/>
              </a:spcBef>
              <a:spcAft>
                <a:spcPts val="100"/>
              </a:spcAft>
              <a:buClr>
                <a:schemeClr val="bg1"/>
              </a:buClr>
            </a:pPr>
            <a:r>
              <a:rPr lang="en-US" sz="1200" b="1" dirty="0" smtClean="0">
                <a:solidFill>
                  <a:schemeClr val="bg2"/>
                </a:solidFill>
                <a:latin typeface="+mn-lt"/>
              </a:rPr>
              <a:t>Data from Network </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RB4, which is the ingress RBridge chooses </a:t>
            </a:r>
            <a:br>
              <a:rPr lang="en-US" sz="1200" dirty="0" smtClean="0">
                <a:solidFill>
                  <a:schemeClr val="bg2"/>
                </a:solidFill>
                <a:latin typeface="+mn-lt"/>
              </a:rPr>
            </a:br>
            <a:r>
              <a:rPr lang="en-US" sz="1200" dirty="0" smtClean="0">
                <a:solidFill>
                  <a:schemeClr val="bg2"/>
                </a:solidFill>
                <a:latin typeface="+mn-lt"/>
              </a:rPr>
              <a:t>either RB4-1 or RB4-2 as the tress</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If it chooses RB4-1, as the distribution tree, then</a:t>
            </a:r>
            <a:br>
              <a:rPr lang="en-US" sz="1200" dirty="0" smtClean="0">
                <a:solidFill>
                  <a:schemeClr val="bg2"/>
                </a:solidFill>
                <a:latin typeface="+mn-lt"/>
              </a:rPr>
            </a:br>
            <a:r>
              <a:rPr lang="en-US" sz="1200" dirty="0" smtClean="0">
                <a:solidFill>
                  <a:schemeClr val="bg2"/>
                </a:solidFill>
                <a:latin typeface="+mn-lt"/>
              </a:rPr>
              <a:t>RB1 will forward the packets out to the ports</a:t>
            </a:r>
            <a:br>
              <a:rPr lang="en-US" sz="1200" dirty="0" smtClean="0">
                <a:solidFill>
                  <a:schemeClr val="bg2"/>
                </a:solidFill>
                <a:latin typeface="+mn-lt"/>
              </a:rPr>
            </a:br>
            <a:r>
              <a:rPr lang="en-US" sz="1200" dirty="0" smtClean="0">
                <a:solidFill>
                  <a:schemeClr val="bg2"/>
                </a:solidFill>
                <a:latin typeface="+mn-lt"/>
              </a:rPr>
              <a:t>belonging to RBv</a:t>
            </a:r>
          </a:p>
          <a:p>
            <a:pPr marL="233363" indent="-233363">
              <a:lnSpc>
                <a:spcPct val="90000"/>
              </a:lnSpc>
              <a:spcBef>
                <a:spcPts val="100"/>
              </a:spcBef>
              <a:spcAft>
                <a:spcPts val="100"/>
              </a:spcAft>
              <a:buClr>
                <a:schemeClr val="bg1"/>
              </a:buClr>
              <a:buFont typeface="Arial" pitchFamily="34" charset="0"/>
              <a:buChar char="•"/>
            </a:pPr>
            <a:r>
              <a:rPr lang="en-US" sz="1200" dirty="0" smtClean="0">
                <a:solidFill>
                  <a:schemeClr val="bg2"/>
                </a:solidFill>
                <a:latin typeface="+mn-lt"/>
              </a:rPr>
              <a:t>If RB4 alternatively chooses RB4-2 as the </a:t>
            </a:r>
            <a:br>
              <a:rPr lang="en-US" sz="1200" dirty="0" smtClean="0">
                <a:solidFill>
                  <a:schemeClr val="bg2"/>
                </a:solidFill>
                <a:latin typeface="+mn-lt"/>
              </a:rPr>
            </a:br>
            <a:r>
              <a:rPr lang="en-US" sz="1200" dirty="0" smtClean="0">
                <a:solidFill>
                  <a:schemeClr val="bg2"/>
                </a:solidFill>
                <a:latin typeface="+mn-lt"/>
              </a:rPr>
              <a:t>distribution tree, then RB2 will forward it to the </a:t>
            </a:r>
            <a:br>
              <a:rPr lang="en-US" sz="1200" dirty="0" smtClean="0">
                <a:solidFill>
                  <a:schemeClr val="bg2"/>
                </a:solidFill>
                <a:latin typeface="+mn-lt"/>
              </a:rPr>
            </a:br>
            <a:r>
              <a:rPr lang="en-US" sz="1200" dirty="0" smtClean="0">
                <a:solidFill>
                  <a:schemeClr val="bg2"/>
                </a:solidFill>
                <a:latin typeface="+mn-lt"/>
              </a:rPr>
              <a:t>ports of RBv, and RB1 will drop it on these ports</a:t>
            </a:r>
          </a:p>
        </p:txBody>
      </p:sp>
      <p:cxnSp>
        <p:nvCxnSpPr>
          <p:cNvPr id="59" name="Straight Arrow Connector 58"/>
          <p:cNvCxnSpPr/>
          <p:nvPr/>
        </p:nvCxnSpPr>
        <p:spPr>
          <a:xfrm>
            <a:off x="2656115" y="1491344"/>
            <a:ext cx="185056" cy="936170"/>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3102429" y="2819400"/>
            <a:ext cx="185057" cy="674914"/>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H="1">
            <a:off x="2351314" y="2775857"/>
            <a:ext cx="478972" cy="620486"/>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H="1">
            <a:off x="1981200" y="2569029"/>
            <a:ext cx="555171" cy="283029"/>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3298372" y="2481943"/>
            <a:ext cx="555171" cy="381000"/>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H="1" flipV="1">
            <a:off x="2416629" y="2264229"/>
            <a:ext cx="250371" cy="108856"/>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3352800" y="4049486"/>
            <a:ext cx="43543" cy="827314"/>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H="1">
            <a:off x="2819400" y="3875314"/>
            <a:ext cx="185057" cy="685800"/>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par>
                                <p:cTn id="23" presetID="2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ntr" presetSubtype="4"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500"/>
                                        <p:tgtEl>
                                          <p:spTgt spid="15"/>
                                        </p:tgtEl>
                                      </p:cBhvr>
                                    </p:animEffect>
                                  </p:childTnLst>
                                </p:cTn>
                              </p:par>
                              <p:par>
                                <p:cTn id="32" presetID="22" presetClass="entr" presetSubtype="4"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par>
                                <p:cTn id="35" presetID="22" presetClass="entr" presetSubtype="4"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par>
                                <p:cTn id="38" presetID="22" presetClass="entr" presetSubtype="4"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par>
                                <p:cTn id="41" presetID="22" presetClass="entr" presetSubtype="4"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par>
                                <p:cTn id="44" presetID="22" presetClass="entr" presetSubtype="4"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500"/>
                                        <p:tgtEl>
                                          <p:spTgt spid="20"/>
                                        </p:tgtEl>
                                      </p:cBhvr>
                                    </p:animEffect>
                                  </p:childTnLst>
                                </p:cTn>
                              </p:par>
                              <p:par>
                                <p:cTn id="47" presetID="22" presetClass="entr" presetSubtype="4"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down)">
                                      <p:cBhvr>
                                        <p:cTn id="49" dur="500"/>
                                        <p:tgtEl>
                                          <p:spTgt spid="21"/>
                                        </p:tgtEl>
                                      </p:cBhvr>
                                    </p:animEffect>
                                  </p:childTnLst>
                                </p:cTn>
                              </p:par>
                              <p:par>
                                <p:cTn id="50" presetID="22" presetClass="entr" presetSubtype="4"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down)">
                                      <p:cBhvr>
                                        <p:cTn id="52" dur="500"/>
                                        <p:tgtEl>
                                          <p:spTgt spid="22"/>
                                        </p:tgtEl>
                                      </p:cBhvr>
                                    </p:animEffect>
                                  </p:childTnLst>
                                </p:cTn>
                              </p:par>
                              <p:par>
                                <p:cTn id="53" presetID="22" presetClass="entr" presetSubtype="4"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down)">
                                      <p:cBhvr>
                                        <p:cTn id="55" dur="500"/>
                                        <p:tgtEl>
                                          <p:spTgt spid="23"/>
                                        </p:tgtEl>
                                      </p:cBhvr>
                                    </p:animEffect>
                                  </p:childTnLst>
                                </p:cTn>
                              </p:par>
                              <p:par>
                                <p:cTn id="56" presetID="22" presetClass="entr" presetSubtype="4"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down)">
                                      <p:cBhvr>
                                        <p:cTn id="58" dur="500"/>
                                        <p:tgtEl>
                                          <p:spTgt spid="24"/>
                                        </p:tgtEl>
                                      </p:cBhvr>
                                    </p:animEffect>
                                  </p:childTnLst>
                                </p:cTn>
                              </p:par>
                              <p:par>
                                <p:cTn id="59" presetID="22" presetClass="entr" presetSubtype="4" fill="hold"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down)">
                                      <p:cBhvr>
                                        <p:cTn id="61" dur="500"/>
                                        <p:tgtEl>
                                          <p:spTgt spid="2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down)">
                                      <p:cBhvr>
                                        <p:cTn id="64" dur="500"/>
                                        <p:tgtEl>
                                          <p:spTgt spid="26"/>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down)">
                                      <p:cBhvr>
                                        <p:cTn id="67" dur="500"/>
                                        <p:tgtEl>
                                          <p:spTgt spid="27"/>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down)">
                                      <p:cBhvr>
                                        <p:cTn id="70" dur="500"/>
                                        <p:tgtEl>
                                          <p:spTgt spid="28"/>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down)">
                                      <p:cBhvr>
                                        <p:cTn id="73" dur="500"/>
                                        <p:tgtEl>
                                          <p:spTgt spid="29"/>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wipe(down)">
                                      <p:cBhvr>
                                        <p:cTn id="76" dur="500"/>
                                        <p:tgtEl>
                                          <p:spTgt spid="30"/>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down)">
                                      <p:cBhvr>
                                        <p:cTn id="79" dur="500"/>
                                        <p:tgtEl>
                                          <p:spTgt spid="31"/>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down)">
                                      <p:cBhvr>
                                        <p:cTn id="82" dur="500"/>
                                        <p:tgtEl>
                                          <p:spTgt spid="32"/>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wipe(down)">
                                      <p:cBhvr>
                                        <p:cTn id="85" dur="500"/>
                                        <p:tgtEl>
                                          <p:spTgt spid="33"/>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wipe(down)">
                                      <p:cBhvr>
                                        <p:cTn id="88" dur="500"/>
                                        <p:tgtEl>
                                          <p:spTgt spid="34"/>
                                        </p:tgtEl>
                                      </p:cBhvr>
                                    </p:animEffect>
                                  </p:childTnLst>
                                </p:cTn>
                              </p:par>
                              <p:par>
                                <p:cTn id="89" presetID="22" presetClass="entr" presetSubtype="4" fill="hold" nodeType="with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wipe(down)">
                                      <p:cBhvr>
                                        <p:cTn id="91" dur="500"/>
                                        <p:tgtEl>
                                          <p:spTgt spid="35"/>
                                        </p:tgtEl>
                                      </p:cBhvr>
                                    </p:animEffect>
                                  </p:childTnLst>
                                </p:cTn>
                              </p:par>
                              <p:par>
                                <p:cTn id="92" presetID="22" presetClass="entr" presetSubtype="4" fill="hold" nodeType="withEffect">
                                  <p:stCondLst>
                                    <p:cond delay="0"/>
                                  </p:stCondLst>
                                  <p:childTnLst>
                                    <p:set>
                                      <p:cBhvr>
                                        <p:cTn id="93" dur="1" fill="hold">
                                          <p:stCondLst>
                                            <p:cond delay="0"/>
                                          </p:stCondLst>
                                        </p:cTn>
                                        <p:tgtEl>
                                          <p:spTgt spid="36"/>
                                        </p:tgtEl>
                                        <p:attrNameLst>
                                          <p:attrName>style.visibility</p:attrName>
                                        </p:attrNameLst>
                                      </p:cBhvr>
                                      <p:to>
                                        <p:strVal val="visible"/>
                                      </p:to>
                                    </p:set>
                                    <p:animEffect transition="in" filter="wipe(down)">
                                      <p:cBhvr>
                                        <p:cTn id="94" dur="500"/>
                                        <p:tgtEl>
                                          <p:spTgt spid="36"/>
                                        </p:tgtEl>
                                      </p:cBhvr>
                                    </p:animEffect>
                                  </p:childTnLst>
                                </p:cTn>
                              </p:par>
                              <p:par>
                                <p:cTn id="95" presetID="22" presetClass="entr" presetSubtype="4" fill="hold" nodeType="with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wipe(down)">
                                      <p:cBhvr>
                                        <p:cTn id="97" dur="500"/>
                                        <p:tgtEl>
                                          <p:spTgt spid="37"/>
                                        </p:tgtEl>
                                      </p:cBhvr>
                                    </p:animEffect>
                                  </p:childTnLst>
                                </p:cTn>
                              </p:par>
                              <p:par>
                                <p:cTn id="98" presetID="22" presetClass="entr" presetSubtype="4" fill="hold"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down)">
                                      <p:cBhvr>
                                        <p:cTn id="100" dur="500"/>
                                        <p:tgtEl>
                                          <p:spTgt spid="38"/>
                                        </p:tgtEl>
                                      </p:cBhvr>
                                    </p:animEffect>
                                  </p:childTnLst>
                                </p:cTn>
                              </p:par>
                              <p:par>
                                <p:cTn id="101" presetID="22" presetClass="entr" presetSubtype="4" fill="hold" nodeType="with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par>
                                <p:cTn id="104" presetID="22" presetClass="entr" presetSubtype="4" fill="hold" nodeType="with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wipe(down)">
                                      <p:cBhvr>
                                        <p:cTn id="106" dur="500"/>
                                        <p:tgtEl>
                                          <p:spTgt spid="40"/>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41"/>
                                        </p:tgtEl>
                                        <p:attrNameLst>
                                          <p:attrName>style.visibility</p:attrName>
                                        </p:attrNameLst>
                                      </p:cBhvr>
                                      <p:to>
                                        <p:strVal val="visible"/>
                                      </p:to>
                                    </p:set>
                                    <p:animEffect transition="in" filter="wipe(down)">
                                      <p:cBhvr>
                                        <p:cTn id="109" dur="500"/>
                                        <p:tgtEl>
                                          <p:spTgt spid="41"/>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wipe(down)">
                                      <p:cBhvr>
                                        <p:cTn id="112" dur="500"/>
                                        <p:tgtEl>
                                          <p:spTgt spid="42"/>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3"/>
                                        </p:tgtEl>
                                        <p:attrNameLst>
                                          <p:attrName>style.visibility</p:attrName>
                                        </p:attrNameLst>
                                      </p:cBhvr>
                                      <p:to>
                                        <p:strVal val="visible"/>
                                      </p:to>
                                    </p:set>
                                    <p:animEffect transition="in" filter="wipe(down)">
                                      <p:cBhvr>
                                        <p:cTn id="115" dur="500"/>
                                        <p:tgtEl>
                                          <p:spTgt spid="43"/>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44"/>
                                        </p:tgtEl>
                                        <p:attrNameLst>
                                          <p:attrName>style.visibility</p:attrName>
                                        </p:attrNameLst>
                                      </p:cBhvr>
                                      <p:to>
                                        <p:strVal val="visible"/>
                                      </p:to>
                                    </p:set>
                                    <p:animEffect transition="in" filter="wipe(down)">
                                      <p:cBhvr>
                                        <p:cTn id="118" dur="500"/>
                                        <p:tgtEl>
                                          <p:spTgt spid="44"/>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45"/>
                                        </p:tgtEl>
                                        <p:attrNameLst>
                                          <p:attrName>style.visibility</p:attrName>
                                        </p:attrNameLst>
                                      </p:cBhvr>
                                      <p:to>
                                        <p:strVal val="visible"/>
                                      </p:to>
                                    </p:set>
                                    <p:animEffect transition="in" filter="wipe(down)">
                                      <p:cBhvr>
                                        <p:cTn id="121" dur="500"/>
                                        <p:tgtEl>
                                          <p:spTgt spid="45"/>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52"/>
                                        </p:tgtEl>
                                        <p:attrNameLst>
                                          <p:attrName>style.visibility</p:attrName>
                                        </p:attrNameLst>
                                      </p:cBhvr>
                                      <p:to>
                                        <p:strVal val="visible"/>
                                      </p:to>
                                    </p:set>
                                    <p:animEffect transition="in" filter="wipe(down)">
                                      <p:cBhvr>
                                        <p:cTn id="124" dur="500"/>
                                        <p:tgtEl>
                                          <p:spTgt spid="52"/>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53"/>
                                        </p:tgtEl>
                                        <p:attrNameLst>
                                          <p:attrName>style.visibility</p:attrName>
                                        </p:attrNameLst>
                                      </p:cBhvr>
                                      <p:to>
                                        <p:strVal val="visible"/>
                                      </p:to>
                                    </p:set>
                                    <p:animEffect transition="in" filter="wipe(down)">
                                      <p:cBhvr>
                                        <p:cTn id="127" dur="500"/>
                                        <p:tgtEl>
                                          <p:spTgt spid="53"/>
                                        </p:tgtEl>
                                      </p:cBhvr>
                                    </p:animEffect>
                                  </p:childTnLst>
                                </p:cTn>
                              </p:par>
                            </p:childTnLst>
                          </p:cTn>
                        </p:par>
                      </p:childTnLst>
                    </p:cTn>
                  </p:par>
                  <p:par>
                    <p:cTn id="128" fill="hold">
                      <p:stCondLst>
                        <p:cond delay="indefinite"/>
                      </p:stCondLst>
                      <p:childTnLst>
                        <p:par>
                          <p:cTn id="129" fill="hold">
                            <p:stCondLst>
                              <p:cond delay="0"/>
                            </p:stCondLst>
                            <p:childTnLst>
                              <p:par>
                                <p:cTn id="130" presetID="22" presetClass="entr" presetSubtype="4" fill="hold" nodeType="clickEffect">
                                  <p:stCondLst>
                                    <p:cond delay="0"/>
                                  </p:stCondLst>
                                  <p:childTnLst>
                                    <p:set>
                                      <p:cBhvr>
                                        <p:cTn id="131" dur="1" fill="hold">
                                          <p:stCondLst>
                                            <p:cond delay="0"/>
                                          </p:stCondLst>
                                        </p:cTn>
                                        <p:tgtEl>
                                          <p:spTgt spid="59"/>
                                        </p:tgtEl>
                                        <p:attrNameLst>
                                          <p:attrName>style.visibility</p:attrName>
                                        </p:attrNameLst>
                                      </p:cBhvr>
                                      <p:to>
                                        <p:strVal val="visible"/>
                                      </p:to>
                                    </p:set>
                                    <p:animEffect transition="in" filter="wipe(down)">
                                      <p:cBhvr>
                                        <p:cTn id="132" dur="500"/>
                                        <p:tgtEl>
                                          <p:spTgt spid="59"/>
                                        </p:tgtEl>
                                      </p:cBhvr>
                                    </p:animEffect>
                                  </p:childTnLst>
                                </p:cTn>
                              </p:par>
                              <p:par>
                                <p:cTn id="133" presetID="22" presetClass="entr" presetSubtype="4" fill="hold" nodeType="withEffect">
                                  <p:stCondLst>
                                    <p:cond delay="0"/>
                                  </p:stCondLst>
                                  <p:childTnLst>
                                    <p:set>
                                      <p:cBhvr>
                                        <p:cTn id="134" dur="1" fill="hold">
                                          <p:stCondLst>
                                            <p:cond delay="0"/>
                                          </p:stCondLst>
                                        </p:cTn>
                                        <p:tgtEl>
                                          <p:spTgt spid="67"/>
                                        </p:tgtEl>
                                        <p:attrNameLst>
                                          <p:attrName>style.visibility</p:attrName>
                                        </p:attrNameLst>
                                      </p:cBhvr>
                                      <p:to>
                                        <p:strVal val="visible"/>
                                      </p:to>
                                    </p:set>
                                    <p:animEffect transition="in" filter="wipe(down)">
                                      <p:cBhvr>
                                        <p:cTn id="135" dur="500"/>
                                        <p:tgtEl>
                                          <p:spTgt spid="67"/>
                                        </p:tgtEl>
                                      </p:cBhvr>
                                    </p:animEffect>
                                  </p:childTnLst>
                                </p:cTn>
                              </p:par>
                              <p:par>
                                <p:cTn id="136" presetID="22" presetClass="entr" presetSubtype="4" fill="hold" nodeType="withEffect">
                                  <p:stCondLst>
                                    <p:cond delay="0"/>
                                  </p:stCondLst>
                                  <p:childTnLst>
                                    <p:set>
                                      <p:cBhvr>
                                        <p:cTn id="137" dur="1" fill="hold">
                                          <p:stCondLst>
                                            <p:cond delay="0"/>
                                          </p:stCondLst>
                                        </p:cTn>
                                        <p:tgtEl>
                                          <p:spTgt spid="61"/>
                                        </p:tgtEl>
                                        <p:attrNameLst>
                                          <p:attrName>style.visibility</p:attrName>
                                        </p:attrNameLst>
                                      </p:cBhvr>
                                      <p:to>
                                        <p:strVal val="visible"/>
                                      </p:to>
                                    </p:set>
                                    <p:animEffect transition="in" filter="wipe(down)">
                                      <p:cBhvr>
                                        <p:cTn id="138" dur="500"/>
                                        <p:tgtEl>
                                          <p:spTgt spid="61"/>
                                        </p:tgtEl>
                                      </p:cBhvr>
                                    </p:animEffect>
                                  </p:childTnLst>
                                </p:cTn>
                              </p:par>
                              <p:par>
                                <p:cTn id="139" presetID="22" presetClass="entr" presetSubtype="4" fill="hold" nodeType="withEffect">
                                  <p:stCondLst>
                                    <p:cond delay="0"/>
                                  </p:stCondLst>
                                  <p:childTnLst>
                                    <p:set>
                                      <p:cBhvr>
                                        <p:cTn id="140" dur="1" fill="hold">
                                          <p:stCondLst>
                                            <p:cond delay="0"/>
                                          </p:stCondLst>
                                        </p:cTn>
                                        <p:tgtEl>
                                          <p:spTgt spid="63"/>
                                        </p:tgtEl>
                                        <p:attrNameLst>
                                          <p:attrName>style.visibility</p:attrName>
                                        </p:attrNameLst>
                                      </p:cBhvr>
                                      <p:to>
                                        <p:strVal val="visible"/>
                                      </p:to>
                                    </p:set>
                                    <p:animEffect transition="in" filter="wipe(down)">
                                      <p:cBhvr>
                                        <p:cTn id="141" dur="500"/>
                                        <p:tgtEl>
                                          <p:spTgt spid="63"/>
                                        </p:tgtEl>
                                      </p:cBhvr>
                                    </p:animEffect>
                                  </p:childTnLst>
                                </p:cTn>
                              </p:par>
                              <p:par>
                                <p:cTn id="142" presetID="22" presetClass="entr" presetSubtype="4" fill="hold" nodeType="withEffect">
                                  <p:stCondLst>
                                    <p:cond delay="0"/>
                                  </p:stCondLst>
                                  <p:childTnLst>
                                    <p:set>
                                      <p:cBhvr>
                                        <p:cTn id="143" dur="1" fill="hold">
                                          <p:stCondLst>
                                            <p:cond delay="0"/>
                                          </p:stCondLst>
                                        </p:cTn>
                                        <p:tgtEl>
                                          <p:spTgt spid="65"/>
                                        </p:tgtEl>
                                        <p:attrNameLst>
                                          <p:attrName>style.visibility</p:attrName>
                                        </p:attrNameLst>
                                      </p:cBhvr>
                                      <p:to>
                                        <p:strVal val="visible"/>
                                      </p:to>
                                    </p:set>
                                    <p:animEffect transition="in" filter="wipe(down)">
                                      <p:cBhvr>
                                        <p:cTn id="144" dur="500"/>
                                        <p:tgtEl>
                                          <p:spTgt spid="65"/>
                                        </p:tgtEl>
                                      </p:cBhvr>
                                    </p:animEffect>
                                  </p:childTnLst>
                                </p:cTn>
                              </p:par>
                              <p:par>
                                <p:cTn id="145" presetID="22" presetClass="entr" presetSubtype="4" fill="hold" nodeType="withEffect">
                                  <p:stCondLst>
                                    <p:cond delay="0"/>
                                  </p:stCondLst>
                                  <p:childTnLst>
                                    <p:set>
                                      <p:cBhvr>
                                        <p:cTn id="146" dur="1" fill="hold">
                                          <p:stCondLst>
                                            <p:cond delay="0"/>
                                          </p:stCondLst>
                                        </p:cTn>
                                        <p:tgtEl>
                                          <p:spTgt spid="69"/>
                                        </p:tgtEl>
                                        <p:attrNameLst>
                                          <p:attrName>style.visibility</p:attrName>
                                        </p:attrNameLst>
                                      </p:cBhvr>
                                      <p:to>
                                        <p:strVal val="visible"/>
                                      </p:to>
                                    </p:set>
                                    <p:animEffect transition="in" filter="wipe(down)">
                                      <p:cBhvr>
                                        <p:cTn id="147" dur="500"/>
                                        <p:tgtEl>
                                          <p:spTgt spid="69"/>
                                        </p:tgtEl>
                                      </p:cBhvr>
                                    </p:animEffect>
                                  </p:childTnLst>
                                </p:cTn>
                              </p:par>
                              <p:par>
                                <p:cTn id="148" presetID="22" presetClass="entr" presetSubtype="4" fill="hold" nodeType="withEffect">
                                  <p:stCondLst>
                                    <p:cond delay="0"/>
                                  </p:stCondLst>
                                  <p:childTnLst>
                                    <p:set>
                                      <p:cBhvr>
                                        <p:cTn id="149" dur="1" fill="hold">
                                          <p:stCondLst>
                                            <p:cond delay="0"/>
                                          </p:stCondLst>
                                        </p:cTn>
                                        <p:tgtEl>
                                          <p:spTgt spid="73"/>
                                        </p:tgtEl>
                                        <p:attrNameLst>
                                          <p:attrName>style.visibility</p:attrName>
                                        </p:attrNameLst>
                                      </p:cBhvr>
                                      <p:to>
                                        <p:strVal val="visible"/>
                                      </p:to>
                                    </p:set>
                                    <p:animEffect transition="in" filter="wipe(down)">
                                      <p:cBhvr>
                                        <p:cTn id="150" dur="500"/>
                                        <p:tgtEl>
                                          <p:spTgt spid="73"/>
                                        </p:tgtEl>
                                      </p:cBhvr>
                                    </p:animEffect>
                                  </p:childTnLst>
                                </p:cTn>
                              </p:par>
                              <p:par>
                                <p:cTn id="151" presetID="22" presetClass="entr" presetSubtype="4" fill="hold" nodeType="withEffect">
                                  <p:stCondLst>
                                    <p:cond delay="0"/>
                                  </p:stCondLst>
                                  <p:childTnLst>
                                    <p:set>
                                      <p:cBhvr>
                                        <p:cTn id="152" dur="1" fill="hold">
                                          <p:stCondLst>
                                            <p:cond delay="0"/>
                                          </p:stCondLst>
                                        </p:cTn>
                                        <p:tgtEl>
                                          <p:spTgt spid="71"/>
                                        </p:tgtEl>
                                        <p:attrNameLst>
                                          <p:attrName>style.visibility</p:attrName>
                                        </p:attrNameLst>
                                      </p:cBhvr>
                                      <p:to>
                                        <p:strVal val="visible"/>
                                      </p:to>
                                    </p:set>
                                    <p:animEffect transition="in" filter="wipe(down)">
                                      <p:cBhvr>
                                        <p:cTn id="153" dur="500"/>
                                        <p:tgtEl>
                                          <p:spTgt spid="71"/>
                                        </p:tgtEl>
                                      </p:cBhvr>
                                    </p:animEffect>
                                  </p:childTnLst>
                                </p:cTn>
                              </p:par>
                              <p:par>
                                <p:cTn id="154" presetID="22" presetClass="entr" presetSubtype="4" fill="hold" grpId="0" nodeType="withEffect">
                                  <p:stCondLst>
                                    <p:cond delay="0"/>
                                  </p:stCondLst>
                                  <p:childTnLst>
                                    <p:set>
                                      <p:cBhvr>
                                        <p:cTn id="155" dur="1" fill="hold">
                                          <p:stCondLst>
                                            <p:cond delay="0"/>
                                          </p:stCondLst>
                                        </p:cTn>
                                        <p:tgtEl>
                                          <p:spTgt spid="58"/>
                                        </p:tgtEl>
                                        <p:attrNameLst>
                                          <p:attrName>style.visibility</p:attrName>
                                        </p:attrNameLst>
                                      </p:cBhvr>
                                      <p:to>
                                        <p:strVal val="visible"/>
                                      </p:to>
                                    </p:set>
                                    <p:animEffect transition="in" filter="wipe(down)">
                                      <p:cBhvr>
                                        <p:cTn id="15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6" grpId="0"/>
      <p:bldP spid="27" grpId="0"/>
      <p:bldP spid="28" grpId="0"/>
      <p:bldP spid="29" grpId="0"/>
      <p:bldP spid="30" grpId="0"/>
      <p:bldP spid="31" grpId="0"/>
      <p:bldP spid="32" grpId="0"/>
      <p:bldP spid="33" grpId="0"/>
      <p:bldP spid="34" grpId="0"/>
      <p:bldP spid="41" grpId="0" animBg="1"/>
      <p:bldP spid="42" grpId="0"/>
      <p:bldP spid="43" grpId="0" animBg="1"/>
      <p:bldP spid="44" grpId="0"/>
      <p:bldP spid="45" grpId="0"/>
      <p:bldP spid="52" grpId="0"/>
      <p:bldP spid="53" grpId="0"/>
      <p:bldP spid="58" grpId="0"/>
    </p:bldLst>
  </p:timing>
</p:sld>
</file>

<file path=ppt/theme/theme1.xml><?xml version="1.0" encoding="utf-8"?>
<a:theme xmlns:a="http://schemas.openxmlformats.org/drawingml/2006/main" name="l2_multipathing">
  <a:themeElements>
    <a:clrScheme name="Dell 2010">
      <a:dk1>
        <a:srgbClr val="000000"/>
      </a:dk1>
      <a:lt1>
        <a:srgbClr val="444444"/>
      </a:lt1>
      <a:dk2>
        <a:srgbClr val="0085C3"/>
      </a:dk2>
      <a:lt2>
        <a:srgbClr val="FFFFFF"/>
      </a:lt2>
      <a:accent1>
        <a:srgbClr val="0085C3"/>
      </a:accent1>
      <a:accent2>
        <a:srgbClr val="7AB800"/>
      </a:accent2>
      <a:accent3>
        <a:srgbClr val="F2AF00"/>
      </a:accent3>
      <a:accent4>
        <a:srgbClr val="DC5034"/>
      </a:accent4>
      <a:accent5>
        <a:srgbClr val="5482AB"/>
      </a:accent5>
      <a:accent6>
        <a:srgbClr val="6E2585"/>
      </a:accent6>
      <a:hlink>
        <a:srgbClr val="009BBB"/>
      </a:hlink>
      <a:folHlink>
        <a:srgbClr val="6E2585"/>
      </a:folHlink>
    </a:clrScheme>
    <a:fontScheme name="Dell 2010">
      <a:majorFont>
        <a:latin typeface="Museo For Dell"/>
        <a:ea typeface=""/>
        <a:cs typeface=""/>
      </a:majorFont>
      <a:minorFont>
        <a:latin typeface="Museo Sans For Del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wrap="square" rtlCol="0" anchor="t">
        <a:normAutofit/>
      </a:bodyPr>
      <a:lstStyle>
        <a:defPPr>
          <a:lnSpc>
            <a:spcPct val="90000"/>
          </a:lnSpc>
          <a:spcBef>
            <a:spcPts val="100"/>
          </a:spcBef>
          <a:spcAft>
            <a:spcPts val="100"/>
          </a:spcAft>
          <a:defRPr sz="2000" kern="1200" dirty="0" err="1" smtClean="0">
            <a:solidFill>
              <a:schemeClr val="tx2"/>
            </a:solidFill>
            <a:latin typeface="+mn-lt"/>
            <a:ea typeface="+mn-ea"/>
            <a:cs typeface="+mn-cs"/>
          </a:defRPr>
        </a:defPPr>
      </a:lstStyle>
    </a:spDef>
    <a:txDef>
      <a:spPr>
        <a:noFill/>
      </a:spPr>
      <a:bodyPr wrap="square" rtlCol="0">
        <a:spAutoFit/>
      </a:bodyPr>
      <a:lstStyle>
        <a:defPPr marL="233363" indent="-233363">
          <a:lnSpc>
            <a:spcPct val="90000"/>
          </a:lnSpc>
          <a:spcBef>
            <a:spcPts val="100"/>
          </a:spcBef>
          <a:spcAft>
            <a:spcPts val="100"/>
          </a:spcAft>
          <a:buClr>
            <a:schemeClr val="bg1"/>
          </a:buClr>
          <a:buFont typeface="Arial" pitchFamily="34" charset="0"/>
          <a:buChar char="•"/>
          <a:defRPr sz="2000" dirty="0" smtClean="0">
            <a:solidFill>
              <a:schemeClr val="bg2"/>
            </a:solidFill>
            <a:latin typeface="+mn-lt"/>
          </a:defRPr>
        </a:defPPr>
      </a:lstStyle>
    </a:txDef>
  </a:objectDefaults>
  <a:extraClrSchemeLst>
    <a:extraClrScheme>
      <a:clrScheme name="Dell new">
        <a:dk1>
          <a:srgbClr val="000000"/>
        </a:dk1>
        <a:lt1>
          <a:srgbClr val="444444"/>
        </a:lt1>
        <a:dk2>
          <a:srgbClr val="0085C3"/>
        </a:dk2>
        <a:lt2>
          <a:srgbClr val="FFFFFF"/>
        </a:lt2>
        <a:accent1>
          <a:srgbClr val="B7295A"/>
        </a:accent1>
        <a:accent2>
          <a:srgbClr val="F2AF00"/>
        </a:accent2>
        <a:accent3>
          <a:srgbClr val="7AB800"/>
        </a:accent3>
        <a:accent4>
          <a:srgbClr val="AAAAAA"/>
        </a:accent4>
        <a:accent5>
          <a:srgbClr val="6E2585"/>
        </a:accent5>
        <a:accent6>
          <a:srgbClr val="3084B6"/>
        </a:accent6>
        <a:hlink>
          <a:srgbClr val="DC5034"/>
        </a:hlink>
        <a:folHlink>
          <a:srgbClr val="D42E1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Dell Presentation Template 4x3">
  <a:themeElements>
    <a:clrScheme name="Dell 2010">
      <a:dk1>
        <a:srgbClr val="000000"/>
      </a:dk1>
      <a:lt1>
        <a:srgbClr val="444444"/>
      </a:lt1>
      <a:dk2>
        <a:srgbClr val="0085C3"/>
      </a:dk2>
      <a:lt2>
        <a:srgbClr val="FFFFFF"/>
      </a:lt2>
      <a:accent1>
        <a:srgbClr val="0085C3"/>
      </a:accent1>
      <a:accent2>
        <a:srgbClr val="7AB800"/>
      </a:accent2>
      <a:accent3>
        <a:srgbClr val="F2AF00"/>
      </a:accent3>
      <a:accent4>
        <a:srgbClr val="DC5034"/>
      </a:accent4>
      <a:accent5>
        <a:srgbClr val="5482AB"/>
      </a:accent5>
      <a:accent6>
        <a:srgbClr val="6E2585"/>
      </a:accent6>
      <a:hlink>
        <a:srgbClr val="B7295A"/>
      </a:hlink>
      <a:folHlink>
        <a:srgbClr val="009BBB"/>
      </a:folHlink>
    </a:clrScheme>
    <a:fontScheme name="Dell TTF">
      <a:majorFont>
        <a:latin typeface="Museo For Dell"/>
        <a:ea typeface=""/>
        <a:cs typeface=""/>
      </a:majorFont>
      <a:minorFont>
        <a:latin typeface="Museo Sans For Del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nSpc>
            <a:spcPct val="90000"/>
          </a:lnSpc>
          <a:spcBef>
            <a:spcPts val="100"/>
          </a:spcBef>
          <a:spcAft>
            <a:spcPts val="100"/>
          </a:spcAft>
          <a:defRPr sz="2000" dirty="0" err="1" smtClean="0">
            <a:solidFill>
              <a:schemeClr val="tx2"/>
            </a:solidFill>
            <a:latin typeface="+mn-lt"/>
          </a:defRPr>
        </a:defPPr>
      </a:lstStyle>
    </a:txDef>
  </a:objectDefaults>
  <a:extraClrSchemeLst>
    <a:extraClrScheme>
      <a:clrScheme name="Dell new">
        <a:dk1>
          <a:srgbClr val="000000"/>
        </a:dk1>
        <a:lt1>
          <a:srgbClr val="444444"/>
        </a:lt1>
        <a:dk2>
          <a:srgbClr val="0085C3"/>
        </a:dk2>
        <a:lt2>
          <a:srgbClr val="FFFFFF"/>
        </a:lt2>
        <a:accent1>
          <a:srgbClr val="B7295A"/>
        </a:accent1>
        <a:accent2>
          <a:srgbClr val="F2AF00"/>
        </a:accent2>
        <a:accent3>
          <a:srgbClr val="7AB800"/>
        </a:accent3>
        <a:accent4>
          <a:srgbClr val="AAAAAA"/>
        </a:accent4>
        <a:accent5>
          <a:srgbClr val="6E2585"/>
        </a:accent5>
        <a:accent6>
          <a:srgbClr val="3084B6"/>
        </a:accent6>
        <a:hlink>
          <a:srgbClr val="DC5034"/>
        </a:hlink>
        <a:folHlink>
          <a:srgbClr val="D42E12"/>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AEEBEE83C66E54EA9BED83B0A9A60DB" ma:contentTypeVersion="1" ma:contentTypeDescription="Create a new document." ma:contentTypeScope="" ma:versionID="51a43b2161297f783d65b37e357c79e9">
  <xsd:schema xmlns:xsd="http://www.w3.org/2001/XMLSchema" xmlns:p="http://schemas.microsoft.com/office/2006/metadata/properties" targetNamespace="http://schemas.microsoft.com/office/2006/metadata/properties" ma:root="true" ma:fieldsID="b9cfef283e0bc2d986a66f9ec0cdc42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873BDD3-AA35-4F19-A12A-C6462BECFBD1}">
  <ds:schemaRefs>
    <ds:schemaRef ds:uri="http://purl.org/dc/dcmitype/"/>
    <ds:schemaRef ds:uri="http://schemas.microsoft.com/office/2006/metadata/properties"/>
    <ds:schemaRef ds:uri="http://purl.org/dc/elements/1.1/"/>
    <ds:schemaRef ds:uri="http://schemas.openxmlformats.org/package/2006/metadata/core-properties"/>
    <ds:schemaRef ds:uri="http://purl.org/dc/terms/"/>
    <ds:schemaRef ds:uri="http://www.w3.org/XML/1998/namespace"/>
    <ds:schemaRef ds:uri="http://schemas.microsoft.com/office/2006/documentManagement/types"/>
  </ds:schemaRefs>
</ds:datastoreItem>
</file>

<file path=customXml/itemProps2.xml><?xml version="1.0" encoding="utf-8"?>
<ds:datastoreItem xmlns:ds="http://schemas.openxmlformats.org/officeDocument/2006/customXml" ds:itemID="{86FC490B-1F77-48C5-AC70-1DD939DBDF04}">
  <ds:schemaRefs>
    <ds:schemaRef ds:uri="http://schemas.microsoft.com/sharepoint/v3/contenttype/forms"/>
  </ds:schemaRefs>
</ds:datastoreItem>
</file>

<file path=customXml/itemProps3.xml><?xml version="1.0" encoding="utf-8"?>
<ds:datastoreItem xmlns:ds="http://schemas.openxmlformats.org/officeDocument/2006/customXml" ds:itemID="{A3332CB6-AB82-4DD3-8C89-C660A1C394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l2_multipathing</Template>
  <TotalTime>2576</TotalTime>
  <Words>1120</Words>
  <Application>Microsoft Office PowerPoint</Application>
  <PresentationFormat>On-screen Show (4:3)</PresentationFormat>
  <Paragraphs>354</Paragraphs>
  <Slides>14</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14</vt:i4>
      </vt:variant>
    </vt:vector>
  </HeadingPairs>
  <TitlesOfParts>
    <vt:vector size="23" baseType="lpstr">
      <vt:lpstr>Arial</vt:lpstr>
      <vt:lpstr>Museo For Dell</vt:lpstr>
      <vt:lpstr>Museo Sans For Dell</vt:lpstr>
      <vt:lpstr>Wingdings</vt:lpstr>
      <vt:lpstr>Museo For Dell 300</vt:lpstr>
      <vt:lpstr>Arial Black</vt:lpstr>
      <vt:lpstr>Trebuchet MS</vt:lpstr>
      <vt:lpstr>l2_multipathing</vt:lpstr>
      <vt:lpstr>3_Dell Presentation Template 4x3</vt:lpstr>
      <vt:lpstr>TRILL Multihoming Proposal</vt:lpstr>
      <vt:lpstr>Handling of Multihoming in TRILL</vt:lpstr>
      <vt:lpstr> Handling of Multihoming in TRILL </vt:lpstr>
      <vt:lpstr>Handling of Multihoming in TRILL</vt:lpstr>
      <vt:lpstr>Handling of Multihoming in TRILL – Virtual RBridge</vt:lpstr>
      <vt:lpstr>Handling of Multihoming in TRILL – Virtual RBridge</vt:lpstr>
      <vt:lpstr>Handling of Multihoming in TRILL – Virtual RBridge</vt:lpstr>
      <vt:lpstr>Handling of Multihoming in TRILL – Virtual RBridge</vt:lpstr>
      <vt:lpstr>Handling of Multihoming in TRILL – Virtual RBridge</vt:lpstr>
      <vt:lpstr>Handling of Multihoming in TRILL – Virtual RBridge</vt:lpstr>
      <vt:lpstr>Handling of Multihoming in TRILL – Virtual RBridge</vt:lpstr>
      <vt:lpstr>Handling of Multihoming in TRILL – Virtual RBridge</vt:lpstr>
      <vt:lpstr>Handling of Multihoming in TRILL – Virtual RBridge – Other options for multicast data</vt:lpstr>
      <vt:lpstr>Handling of Multihoming in TRILL – Virtual RBridge, Other options for multicast data</vt:lpstr>
    </vt:vector>
  </TitlesOfParts>
  <Company>Force10 Networks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Dell Presentation Template Standard 4:3 Layout</dc:title>
  <dc:creator> </dc:creator>
  <cp:lastModifiedBy> </cp:lastModifiedBy>
  <cp:revision>58</cp:revision>
  <cp:lastPrinted>2000-07-17T22:36:56Z</cp:lastPrinted>
  <dcterms:created xsi:type="dcterms:W3CDTF">2011-10-10T08:59:02Z</dcterms:created>
  <dcterms:modified xsi:type="dcterms:W3CDTF">2011-11-14T02:50:17Z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0x010100EAEEBEE83C66E54EA9BED83B0A9A60DB</vt:lpwstr>
  </property>
</Properties>
</file>