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0" r:id="rId4"/>
    <p:sldId id="261" r:id="rId5"/>
    <p:sldId id="262" r:id="rId6"/>
    <p:sldId id="268" r:id="rId7"/>
    <p:sldId id="263" r:id="rId8"/>
    <p:sldId id="264" r:id="rId9"/>
    <p:sldId id="265" r:id="rId10"/>
    <p:sldId id="266" r:id="rId11"/>
    <p:sldId id="267" r:id="rId12"/>
    <p:sldId id="25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8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TRILL: Clear Correct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5E72B-918E-E347-BAB5-A6AD6E08D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37839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TRILL: Clear Correct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D67CA-5D5A-2847-A815-7BCE4BA42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4207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D67CA-5D5A-2847-A815-7BCE4BA42483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092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50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32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44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04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94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839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190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56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049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233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20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TRILL: Clear Correct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7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3e3e3@gmail.com" TargetMode="External"/><Relationship Id="rId4" Type="http://schemas.openxmlformats.org/officeDocument/2006/relationships/hyperlink" Target="mailto:zhangmingui@huawei.com" TargetMode="External"/><Relationship Id="rId5" Type="http://schemas.openxmlformats.org/officeDocument/2006/relationships/hyperlink" Target="mailto:anoop@alumni.duke.edu" TargetMode="External"/><Relationship Id="rId6" Type="http://schemas.openxmlformats.org/officeDocument/2006/relationships/hyperlink" Target="mailto:ayabaner@cisco.com" TargetMode="External"/><Relationship Id="rId7" Type="http://schemas.openxmlformats.org/officeDocument/2006/relationships/hyperlink" Target="mailto:vishwas.manral@hp.com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zhangmingui@huawei.com" TargetMode="External"/><Relationship Id="rId4" Type="http://schemas.openxmlformats.org/officeDocument/2006/relationships/hyperlink" Target="mailto:anoop@alumni.duke.edu" TargetMode="External"/><Relationship Id="rId5" Type="http://schemas.openxmlformats.org/officeDocument/2006/relationships/hyperlink" Target="mailto:ayabaner@cisco.com" TargetMode="External"/><Relationship Id="rId6" Type="http://schemas.openxmlformats.org/officeDocument/2006/relationships/hyperlink" Target="mailto:vishwas.manral@hp.com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d3e3e3@gmail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 smtClean="0">
                <a:solidFill>
                  <a:srgbClr val="0000FF"/>
                </a:solidFill>
              </a:rPr>
              <a:t>TRILL Base Protocol</a:t>
            </a:r>
            <a:br>
              <a:rPr lang="en-US" sz="4800" b="1" dirty="0" smtClean="0">
                <a:solidFill>
                  <a:srgbClr val="0000FF"/>
                </a:solidFill>
              </a:rPr>
            </a:br>
            <a:r>
              <a:rPr lang="en-US" sz="4800" b="1" dirty="0" smtClean="0">
                <a:solidFill>
                  <a:srgbClr val="0000FF"/>
                </a:solidFill>
              </a:rPr>
              <a:t>Clarifications and Corrections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147600" y="3886200"/>
            <a:ext cx="3499262" cy="1986932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Donald E. Eastlake,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(Huawei)</a:t>
            </a:r>
          </a:p>
          <a:p>
            <a:pPr algn="l"/>
            <a:r>
              <a:rPr lang="en-US" sz="2000" dirty="0" err="1" smtClean="0"/>
              <a:t>Mingui</a:t>
            </a:r>
            <a:r>
              <a:rPr lang="en-US" sz="2000" dirty="0" smtClean="0"/>
              <a:t> Zhang (Huawei)</a:t>
            </a:r>
          </a:p>
          <a:p>
            <a:pPr algn="l"/>
            <a:r>
              <a:rPr lang="en-US" sz="2000" dirty="0" err="1" smtClean="0"/>
              <a:t>Anoop</a:t>
            </a:r>
            <a:r>
              <a:rPr lang="en-US" sz="2000" dirty="0" smtClean="0"/>
              <a:t> </a:t>
            </a:r>
            <a:r>
              <a:rPr lang="en-US" sz="2000" dirty="0" err="1" smtClean="0"/>
              <a:t>Ghanwani</a:t>
            </a:r>
            <a:r>
              <a:rPr lang="en-US" sz="2000" dirty="0" smtClean="0"/>
              <a:t> (Dell)</a:t>
            </a:r>
          </a:p>
          <a:p>
            <a:pPr algn="l"/>
            <a:r>
              <a:rPr lang="en-US" sz="2000" dirty="0" err="1" smtClean="0"/>
              <a:t>Ayan</a:t>
            </a:r>
            <a:r>
              <a:rPr lang="en-US" sz="2000" dirty="0" smtClean="0"/>
              <a:t> Banerjee (Cisco)</a:t>
            </a:r>
          </a:p>
          <a:p>
            <a:pPr algn="l"/>
            <a:r>
              <a:rPr lang="en-US" sz="2000" dirty="0" err="1" smtClean="0"/>
              <a:t>Vishwas</a:t>
            </a:r>
            <a:r>
              <a:rPr lang="en-US" sz="2000" dirty="0" smtClean="0"/>
              <a:t> </a:t>
            </a:r>
            <a:r>
              <a:rPr lang="en-US" sz="2000" dirty="0" err="1" smtClean="0"/>
              <a:t>Manral</a:t>
            </a:r>
            <a:r>
              <a:rPr lang="en-US" sz="2000" dirty="0" smtClean="0"/>
              <a:t> (HP)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4646862" y="3901312"/>
            <a:ext cx="3015319" cy="1959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>
                <a:hlinkClick r:id="rId3"/>
              </a:rPr>
              <a:t>d3e3e3@gmail.com</a:t>
            </a:r>
            <a:endParaRPr lang="en-US" sz="2000" dirty="0" smtClean="0"/>
          </a:p>
          <a:p>
            <a:pPr algn="r"/>
            <a:r>
              <a:rPr lang="en-US" sz="2000" dirty="0">
                <a:hlinkClick r:id="rId4"/>
              </a:rPr>
              <a:t>zhangmingui@</a:t>
            </a:r>
            <a:r>
              <a:rPr lang="en-US" sz="2000" dirty="0" smtClean="0">
                <a:hlinkClick r:id="rId4"/>
              </a:rPr>
              <a:t>huawei.com</a:t>
            </a:r>
            <a:endParaRPr lang="en-US" sz="2000" dirty="0" smtClean="0"/>
          </a:p>
          <a:p>
            <a:pPr algn="r"/>
            <a:r>
              <a:rPr lang="en-US" sz="2000" dirty="0" smtClean="0">
                <a:hlinkClick r:id="rId5"/>
              </a:rPr>
              <a:t>anoop</a:t>
            </a:r>
            <a:r>
              <a:rPr lang="en-US" sz="2000" dirty="0">
                <a:hlinkClick r:id="rId5"/>
              </a:rPr>
              <a:t>@</a:t>
            </a:r>
            <a:r>
              <a:rPr lang="en-US" sz="2000" dirty="0" smtClean="0">
                <a:hlinkClick r:id="rId5"/>
              </a:rPr>
              <a:t>alumni.duke.edu</a:t>
            </a:r>
            <a:endParaRPr lang="en-US" sz="2000" dirty="0"/>
          </a:p>
          <a:p>
            <a:pPr algn="r"/>
            <a:r>
              <a:rPr lang="en-US" sz="2000" dirty="0">
                <a:hlinkClick r:id="rId6"/>
              </a:rPr>
              <a:t>ayabaner@cisco.com</a:t>
            </a:r>
            <a:endParaRPr lang="en-US" sz="2000" dirty="0" smtClean="0"/>
          </a:p>
          <a:p>
            <a:pPr algn="r"/>
            <a:r>
              <a:rPr lang="en-US" sz="2000" dirty="0">
                <a:hlinkClick r:id="rId7"/>
              </a:rPr>
              <a:t>vishwas.manral@</a:t>
            </a:r>
            <a:r>
              <a:rPr lang="en-US" sz="2000" dirty="0" smtClean="0">
                <a:hlinkClick r:id="rId7"/>
              </a:rPr>
              <a:t>hp.com</a:t>
            </a:r>
            <a:endParaRPr lang="en-US" sz="2000" dirty="0" smtClean="0"/>
          </a:p>
          <a:p>
            <a:pPr algn="r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279395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The CFI / DEI Bit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</a:t>
            </a:r>
            <a:r>
              <a:rPr lang="en-US" dirty="0" smtClean="0"/>
              <a:t>pdate </a:t>
            </a:r>
            <a:r>
              <a:rPr lang="en-US" dirty="0" smtClean="0"/>
              <a:t>to RFC 6325 to accommodate the IEEE change of the CFI (Canonical Format Indicator) bit in C-VLAN tags to be a DEI (Drop Eligibility Indicator) bit in 802.1Q-2011.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232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When LSP Synchronization Starts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Clarify RFC 6327 by adding a specification of when an </a:t>
            </a:r>
            <a:r>
              <a:rPr lang="en-US" dirty="0" err="1" smtClean="0"/>
              <a:t>RBridge</a:t>
            </a:r>
            <a:r>
              <a:rPr lang="en-US" dirty="0" smtClean="0"/>
              <a:t> starts to send LSPs on a link. It is when its state with regard to at least one neighbor out at port is in the Two-Way or Report state.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148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b="1" dirty="0" smtClean="0">
                <a:solidFill>
                  <a:srgbClr val="0000FF"/>
                </a:solidFill>
              </a:rPr>
              <a:t>END</a:t>
            </a:r>
            <a:endParaRPr lang="en-US" sz="7200" b="1" dirty="0">
              <a:solidFill>
                <a:srgbClr val="0000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147600" y="3886200"/>
            <a:ext cx="3499262" cy="1986932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Donald E. Eastlake,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(Huawei)</a:t>
            </a:r>
          </a:p>
          <a:p>
            <a:pPr algn="l"/>
            <a:r>
              <a:rPr lang="en-US" sz="2000" dirty="0" err="1" smtClean="0"/>
              <a:t>Mingui</a:t>
            </a:r>
            <a:r>
              <a:rPr lang="en-US" sz="2000" dirty="0" smtClean="0"/>
              <a:t> Zhang (Huawei)</a:t>
            </a:r>
          </a:p>
          <a:p>
            <a:pPr algn="l"/>
            <a:r>
              <a:rPr lang="en-US" sz="2000" dirty="0" err="1" smtClean="0"/>
              <a:t>Anoop</a:t>
            </a:r>
            <a:r>
              <a:rPr lang="en-US" sz="2000" dirty="0" smtClean="0"/>
              <a:t> </a:t>
            </a:r>
            <a:r>
              <a:rPr lang="en-US" sz="2000" dirty="0" err="1" smtClean="0"/>
              <a:t>Ghanwani</a:t>
            </a:r>
            <a:r>
              <a:rPr lang="en-US" sz="2000" dirty="0" smtClean="0"/>
              <a:t> (Dell)</a:t>
            </a:r>
          </a:p>
          <a:p>
            <a:pPr algn="l"/>
            <a:r>
              <a:rPr lang="en-US" sz="2000" dirty="0" err="1" smtClean="0"/>
              <a:t>Ayan</a:t>
            </a:r>
            <a:r>
              <a:rPr lang="en-US" sz="2000" dirty="0" smtClean="0"/>
              <a:t> Banerjee (Cisco)</a:t>
            </a:r>
          </a:p>
          <a:p>
            <a:pPr algn="l"/>
            <a:r>
              <a:rPr lang="en-US" sz="2000" dirty="0" err="1" smtClean="0"/>
              <a:t>Vishwas</a:t>
            </a:r>
            <a:r>
              <a:rPr lang="en-US" sz="2000" dirty="0" smtClean="0"/>
              <a:t> </a:t>
            </a:r>
            <a:r>
              <a:rPr lang="en-US" sz="2000" dirty="0" err="1" smtClean="0"/>
              <a:t>Manral</a:t>
            </a:r>
            <a:r>
              <a:rPr lang="en-US" sz="2000" dirty="0" smtClean="0"/>
              <a:t> (HP)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4646862" y="3901312"/>
            <a:ext cx="3015319" cy="1959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>
                <a:hlinkClick r:id="rId2"/>
              </a:rPr>
              <a:t>d3e3e3@gmail.com</a:t>
            </a:r>
            <a:endParaRPr lang="en-US" sz="2000" dirty="0" smtClean="0"/>
          </a:p>
          <a:p>
            <a:pPr algn="r"/>
            <a:r>
              <a:rPr lang="en-US" sz="2000" dirty="0">
                <a:hlinkClick r:id="rId3"/>
              </a:rPr>
              <a:t>zhangmingui@</a:t>
            </a:r>
            <a:r>
              <a:rPr lang="en-US" sz="2000" dirty="0" smtClean="0">
                <a:hlinkClick r:id="rId3"/>
              </a:rPr>
              <a:t>huawei.com</a:t>
            </a:r>
            <a:endParaRPr lang="en-US" sz="2000" dirty="0" smtClean="0"/>
          </a:p>
          <a:p>
            <a:pPr algn="r"/>
            <a:r>
              <a:rPr lang="en-US" sz="2000" dirty="0" smtClean="0">
                <a:hlinkClick r:id="rId4"/>
              </a:rPr>
              <a:t>anoop</a:t>
            </a:r>
            <a:r>
              <a:rPr lang="en-US" sz="2000" dirty="0">
                <a:hlinkClick r:id="rId4"/>
              </a:rPr>
              <a:t>@</a:t>
            </a:r>
            <a:r>
              <a:rPr lang="en-US" sz="2000" dirty="0" smtClean="0">
                <a:hlinkClick r:id="rId4"/>
              </a:rPr>
              <a:t>alumni.duke.edu</a:t>
            </a:r>
            <a:endParaRPr lang="en-US" sz="2000" dirty="0"/>
          </a:p>
          <a:p>
            <a:pPr algn="r"/>
            <a:r>
              <a:rPr lang="en-US" sz="2000" dirty="0">
                <a:hlinkClick r:id="rId5"/>
              </a:rPr>
              <a:t>ayabaner@cisco.com</a:t>
            </a:r>
            <a:endParaRPr lang="en-US" sz="2000" dirty="0" smtClean="0"/>
          </a:p>
          <a:p>
            <a:pPr algn="r"/>
            <a:r>
              <a:rPr lang="en-US" sz="2000" dirty="0">
                <a:hlinkClick r:id="rId6"/>
              </a:rPr>
              <a:t>vishwas.manral@</a:t>
            </a:r>
            <a:r>
              <a:rPr lang="en-US" sz="2000" dirty="0" smtClean="0">
                <a:hlinkClick r:id="rId6"/>
              </a:rPr>
              <a:t>hp.com</a:t>
            </a:r>
            <a:endParaRPr lang="en-US" sz="2000" dirty="0" smtClean="0"/>
          </a:p>
          <a:p>
            <a:pPr algn="r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28558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TRILL Clarifications and Corrections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draft-eastlake-trill-rbridge-clear-correct-01</a:t>
            </a:r>
          </a:p>
          <a:p>
            <a:r>
              <a:rPr lang="en-US" dirty="0" smtClean="0"/>
              <a:t>Covers an accumulation of clarifications that have come up since the TRILL protocol was approved as a standard in March 2010.</a:t>
            </a:r>
          </a:p>
          <a:p>
            <a:r>
              <a:rPr lang="en-US" dirty="0"/>
              <a:t>Mostly updates RFC 6325 but </a:t>
            </a:r>
            <a:r>
              <a:rPr lang="en-US" dirty="0" smtClean="0"/>
              <a:t>also includes </a:t>
            </a:r>
            <a:r>
              <a:rPr lang="en-US" dirty="0"/>
              <a:t>one clarification of RFC 6327.</a:t>
            </a:r>
          </a:p>
          <a:p>
            <a:r>
              <a:rPr lang="en-US" dirty="0" smtClean="0"/>
              <a:t>Corrects three Errata against RFC 6325.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39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TRILL Clarifications and Corrections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</a:t>
            </a:r>
            <a:r>
              <a:rPr lang="en-US" dirty="0" smtClean="0"/>
              <a:t>raft-eastlake-trill-rbridge-clear-correct-01</a:t>
            </a:r>
          </a:p>
          <a:p>
            <a:r>
              <a:rPr lang="en-US" dirty="0" smtClean="0"/>
              <a:t>Topics in current draft:</a:t>
            </a:r>
          </a:p>
          <a:p>
            <a:pPr lvl="1"/>
            <a:r>
              <a:rPr lang="en-US" dirty="0" smtClean="0"/>
              <a:t>Overloaded / Unreachable </a:t>
            </a:r>
            <a:r>
              <a:rPr lang="en-US" dirty="0" err="1" smtClean="0"/>
              <a:t>RBridges</a:t>
            </a:r>
            <a:endParaRPr lang="en-US" dirty="0" smtClean="0"/>
          </a:p>
          <a:p>
            <a:pPr lvl="1"/>
            <a:r>
              <a:rPr lang="en-US" dirty="0" smtClean="0"/>
              <a:t>Distribution Tree Updates</a:t>
            </a:r>
          </a:p>
          <a:p>
            <a:pPr lvl="1"/>
            <a:r>
              <a:rPr lang="en-US" dirty="0" smtClean="0"/>
              <a:t>Nickname Selection</a:t>
            </a:r>
          </a:p>
          <a:p>
            <a:pPr lvl="1"/>
            <a:r>
              <a:rPr lang="en-US" dirty="0" smtClean="0"/>
              <a:t>MTU</a:t>
            </a:r>
          </a:p>
          <a:p>
            <a:pPr lvl="1"/>
            <a:r>
              <a:rPr lang="en-US" dirty="0" smtClean="0"/>
              <a:t>The CFI / DEI bit</a:t>
            </a:r>
          </a:p>
          <a:p>
            <a:pPr lvl="1"/>
            <a:r>
              <a:rPr lang="en-US" dirty="0" smtClean="0"/>
              <a:t>When LSP </a:t>
            </a:r>
            <a:r>
              <a:rPr lang="en-US" dirty="0"/>
              <a:t>s</a:t>
            </a:r>
            <a:r>
              <a:rPr lang="en-US" dirty="0" smtClean="0"/>
              <a:t>ynchronization starts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059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Overloaded / Unreachable </a:t>
            </a:r>
            <a:r>
              <a:rPr lang="en-US" b="1" dirty="0" err="1" smtClean="0">
                <a:solidFill>
                  <a:srgbClr val="0000FF"/>
                </a:solidFill>
              </a:rPr>
              <a:t>RBridges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an </a:t>
            </a:r>
            <a:r>
              <a:rPr lang="en-US" dirty="0" err="1" smtClean="0"/>
              <a:t>RBridge</a:t>
            </a:r>
            <a:r>
              <a:rPr lang="en-US" dirty="0" smtClean="0"/>
              <a:t> campus partitions, an </a:t>
            </a:r>
            <a:r>
              <a:rPr lang="en-US" dirty="0" err="1" smtClean="0"/>
              <a:t>RBridge</a:t>
            </a:r>
            <a:r>
              <a:rPr lang="en-US" dirty="0" smtClean="0"/>
              <a:t> determines tree roots and calculates distribution trees only within its partition, regardless of LSPs hanging around from </a:t>
            </a:r>
            <a:r>
              <a:rPr lang="en-US" dirty="0" err="1" smtClean="0"/>
              <a:t>Rbridges</a:t>
            </a:r>
            <a:r>
              <a:rPr lang="en-US" dirty="0" smtClean="0"/>
              <a:t> now unreachable by LSP flooding.</a:t>
            </a:r>
          </a:p>
          <a:p>
            <a:r>
              <a:rPr lang="en-US" dirty="0" smtClean="0"/>
              <a:t>Discusses receipt and origination of known unicast and multi-destination frames.</a:t>
            </a:r>
          </a:p>
          <a:p>
            <a:pPr lvl="1"/>
            <a:r>
              <a:rPr lang="en-US" dirty="0" smtClean="0"/>
              <a:t>Adds an optional feature for Overloaded </a:t>
            </a:r>
            <a:r>
              <a:rPr lang="en-US" dirty="0" err="1" smtClean="0"/>
              <a:t>Rbridge</a:t>
            </a:r>
            <a:r>
              <a:rPr lang="en-US" dirty="0" smtClean="0"/>
              <a:t> Origination of Multi-destination Frames (OOMF).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725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Overloaded </a:t>
            </a:r>
            <a:r>
              <a:rPr lang="en-US" b="1" dirty="0" err="1" smtClean="0">
                <a:solidFill>
                  <a:srgbClr val="0000FF"/>
                </a:solidFill>
              </a:rPr>
              <a:t>RBridges</a:t>
            </a:r>
            <a:r>
              <a:rPr lang="en-US" b="1" dirty="0" smtClean="0">
                <a:solidFill>
                  <a:srgbClr val="0000FF"/>
                </a:solidFill>
              </a:rPr>
              <a:t/>
            </a:r>
            <a:br>
              <a:rPr lang="en-US" b="1" dirty="0" smtClean="0">
                <a:solidFill>
                  <a:srgbClr val="0000FF"/>
                </a:solidFill>
              </a:rPr>
            </a:br>
            <a:r>
              <a:rPr lang="en-US" sz="5300" b="1" dirty="0" smtClean="0">
                <a:solidFill>
                  <a:srgbClr val="0000FF"/>
                </a:solidFill>
              </a:rPr>
              <a:t>OOMF</a:t>
            </a:r>
            <a:endParaRPr lang="en-US" sz="53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Overloaded </a:t>
            </a:r>
            <a:r>
              <a:rPr lang="en-US" dirty="0" err="1" smtClean="0"/>
              <a:t>RBridges</a:t>
            </a:r>
            <a:r>
              <a:rPr lang="en-US" dirty="0" smtClean="0"/>
              <a:t> cannot be trusted to either correctly calculate distribution trees or perform the reserve path forwarding check (RPFC).</a:t>
            </a:r>
          </a:p>
          <a:p>
            <a:r>
              <a:rPr lang="en-US" dirty="0" smtClean="0"/>
              <a:t>Overloaded Origination of  Multi-destination Frames (OOMF) </a:t>
            </a:r>
            <a:r>
              <a:rPr lang="en-US" dirty="0" smtClean="0"/>
              <a:t>feature:</a:t>
            </a:r>
          </a:p>
          <a:p>
            <a:pPr lvl="1"/>
            <a:r>
              <a:rPr lang="en-US" dirty="0" smtClean="0"/>
              <a:t>If </a:t>
            </a:r>
            <a:r>
              <a:rPr lang="en-US" dirty="0" err="1" smtClean="0"/>
              <a:t>Rbridge</a:t>
            </a:r>
            <a:r>
              <a:rPr lang="en-US" dirty="0" smtClean="0"/>
              <a:t> RB1 is in overload but immediate neighbor RB2 is not and</a:t>
            </a:r>
          </a:p>
          <a:p>
            <a:pPr lvl="1"/>
            <a:r>
              <a:rPr lang="en-US" dirty="0" smtClean="0"/>
              <a:t>RB2 can use a distribution tree on which RB1 is a leaf node from RB2 and</a:t>
            </a:r>
          </a:p>
          <a:p>
            <a:pPr lvl="1"/>
            <a:r>
              <a:rPr lang="en-US" dirty="0" smtClean="0"/>
              <a:t>RB2 volunteers to offer this service, then</a:t>
            </a:r>
          </a:p>
          <a:p>
            <a:pPr lvl="1"/>
            <a:r>
              <a:rPr lang="en-US" dirty="0" smtClean="0"/>
              <a:t>RB1 can send the frame to RB2 with a special egress nickname requesting this service.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989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Overloaded </a:t>
            </a:r>
            <a:r>
              <a:rPr lang="en-US" b="1" dirty="0" err="1" smtClean="0">
                <a:solidFill>
                  <a:srgbClr val="0000FF"/>
                </a:solidFill>
              </a:rPr>
              <a:t>RBridges</a:t>
            </a:r>
            <a:r>
              <a:rPr lang="en-US" b="1" dirty="0" smtClean="0">
                <a:solidFill>
                  <a:srgbClr val="0000FF"/>
                </a:solidFill>
              </a:rPr>
              <a:t/>
            </a:r>
            <a:br>
              <a:rPr lang="en-US" b="1" dirty="0" smtClean="0">
                <a:solidFill>
                  <a:srgbClr val="0000FF"/>
                </a:solidFill>
              </a:rPr>
            </a:br>
            <a:r>
              <a:rPr lang="en-US" sz="5300" b="1" dirty="0" smtClean="0">
                <a:solidFill>
                  <a:srgbClr val="0000FF"/>
                </a:solidFill>
              </a:rPr>
              <a:t>OOMF</a:t>
            </a:r>
            <a:endParaRPr lang="en-US" sz="53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69950" y="3549484"/>
            <a:ext cx="520219" cy="461665"/>
          </a:xfrm>
          <a:prstGeom prst="rect">
            <a:avLst/>
          </a:prstGeom>
          <a:noFill/>
          <a:ln w="76200" cmpd="tri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R1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849673" y="2539122"/>
            <a:ext cx="520219" cy="461665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R2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551681" y="4695756"/>
            <a:ext cx="583845" cy="461665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R3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911359" y="4343867"/>
            <a:ext cx="520219" cy="461665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R3</a:t>
            </a:r>
            <a:endParaRPr lang="en-US" sz="2400" dirty="0"/>
          </a:p>
        </p:txBody>
      </p:sp>
      <p:cxnSp>
        <p:nvCxnSpPr>
          <p:cNvPr id="14" name="Straight Connector 13"/>
          <p:cNvCxnSpPr>
            <a:endCxn id="9" idx="2"/>
          </p:cNvCxnSpPr>
          <p:nvPr/>
        </p:nvCxnSpPr>
        <p:spPr>
          <a:xfrm flipV="1">
            <a:off x="4577753" y="3000787"/>
            <a:ext cx="532030" cy="563997"/>
          </a:xfrm>
          <a:prstGeom prst="line">
            <a:avLst/>
          </a:prstGeom>
          <a:ln w="57150" cmpd="sng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12" idx="3"/>
            <a:endCxn id="8" idx="1"/>
          </p:cNvCxnSpPr>
          <p:nvPr/>
        </p:nvCxnSpPr>
        <p:spPr>
          <a:xfrm flipV="1">
            <a:off x="2431578" y="3780317"/>
            <a:ext cx="1638372" cy="794383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80757" y="2090972"/>
            <a:ext cx="583845" cy="461665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6866924" y="2539122"/>
            <a:ext cx="583845" cy="461665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R4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3516706" y="5567232"/>
            <a:ext cx="583845" cy="461665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7158846" y="4926588"/>
            <a:ext cx="583845" cy="461665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dirty="0"/>
          </a:p>
        </p:txBody>
      </p:sp>
      <p:cxnSp>
        <p:nvCxnSpPr>
          <p:cNvPr id="19" name="Straight Connector 18"/>
          <p:cNvCxnSpPr>
            <a:stCxn id="10" idx="0"/>
            <a:endCxn id="9" idx="2"/>
          </p:cNvCxnSpPr>
          <p:nvPr/>
        </p:nvCxnSpPr>
        <p:spPr>
          <a:xfrm flipH="1" flipV="1">
            <a:off x="5109783" y="3000787"/>
            <a:ext cx="733821" cy="1694969"/>
          </a:xfrm>
          <a:prstGeom prst="line">
            <a:avLst/>
          </a:prstGeom>
          <a:ln w="57150" cmpd="sng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7" idx="3"/>
            <a:endCxn id="10" idx="1"/>
          </p:cNvCxnSpPr>
          <p:nvPr/>
        </p:nvCxnSpPr>
        <p:spPr>
          <a:xfrm flipV="1">
            <a:off x="4100551" y="4926589"/>
            <a:ext cx="1451130" cy="871476"/>
          </a:xfrm>
          <a:prstGeom prst="line">
            <a:avLst/>
          </a:prstGeom>
          <a:ln w="57150" cmpd="sng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0"/>
            <a:endCxn id="15" idx="2"/>
          </p:cNvCxnSpPr>
          <p:nvPr/>
        </p:nvCxnSpPr>
        <p:spPr>
          <a:xfrm flipV="1">
            <a:off x="2171469" y="2552637"/>
            <a:ext cx="1211" cy="1791230"/>
          </a:xfrm>
          <a:prstGeom prst="line">
            <a:avLst/>
          </a:prstGeom>
          <a:ln w="57150" cmpd="sng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9" idx="3"/>
            <a:endCxn id="16" idx="1"/>
          </p:cNvCxnSpPr>
          <p:nvPr/>
        </p:nvCxnSpPr>
        <p:spPr>
          <a:xfrm>
            <a:off x="5369892" y="2769955"/>
            <a:ext cx="1497032" cy="0"/>
          </a:xfrm>
          <a:prstGeom prst="line">
            <a:avLst/>
          </a:prstGeom>
          <a:ln w="57150" cmpd="sng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0" idx="3"/>
            <a:endCxn id="18" idx="1"/>
          </p:cNvCxnSpPr>
          <p:nvPr/>
        </p:nvCxnSpPr>
        <p:spPr>
          <a:xfrm>
            <a:off x="6135526" y="4926589"/>
            <a:ext cx="1023320" cy="230832"/>
          </a:xfrm>
          <a:prstGeom prst="line">
            <a:avLst/>
          </a:prstGeom>
          <a:ln w="57150" cmpd="sng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2" idx="2"/>
            <a:endCxn id="17" idx="1"/>
          </p:cNvCxnSpPr>
          <p:nvPr/>
        </p:nvCxnSpPr>
        <p:spPr>
          <a:xfrm>
            <a:off x="2171469" y="4805532"/>
            <a:ext cx="1345237" cy="992533"/>
          </a:xfrm>
          <a:prstGeom prst="line">
            <a:avLst/>
          </a:prstGeom>
          <a:ln w="57150" cmpd="sng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8" idx="2"/>
            <a:endCxn id="10" idx="1"/>
          </p:cNvCxnSpPr>
          <p:nvPr/>
        </p:nvCxnSpPr>
        <p:spPr>
          <a:xfrm>
            <a:off x="4330060" y="4011149"/>
            <a:ext cx="1221621" cy="915440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590169" y="4011149"/>
            <a:ext cx="961512" cy="684607"/>
          </a:xfrm>
          <a:prstGeom prst="line">
            <a:avLst/>
          </a:prstGeom>
          <a:ln w="571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endCxn id="10" idx="2"/>
          </p:cNvCxnSpPr>
          <p:nvPr/>
        </p:nvCxnSpPr>
        <p:spPr>
          <a:xfrm flipH="1" flipV="1">
            <a:off x="5843604" y="5157421"/>
            <a:ext cx="291922" cy="1198929"/>
          </a:xfrm>
          <a:prstGeom prst="line">
            <a:avLst/>
          </a:prstGeom>
          <a:ln w="571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16" idx="2"/>
            <a:endCxn id="10" idx="0"/>
          </p:cNvCxnSpPr>
          <p:nvPr/>
        </p:nvCxnSpPr>
        <p:spPr>
          <a:xfrm flipH="1">
            <a:off x="5843604" y="3000787"/>
            <a:ext cx="1315243" cy="1694969"/>
          </a:xfrm>
          <a:prstGeom prst="line">
            <a:avLst/>
          </a:prstGeom>
          <a:ln w="571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17" idx="2"/>
          </p:cNvCxnSpPr>
          <p:nvPr/>
        </p:nvCxnSpPr>
        <p:spPr>
          <a:xfrm>
            <a:off x="3808629" y="6028897"/>
            <a:ext cx="123616" cy="692578"/>
          </a:xfrm>
          <a:prstGeom prst="line">
            <a:avLst/>
          </a:prstGeom>
          <a:ln w="571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 flipV="1">
            <a:off x="2431578" y="4805532"/>
            <a:ext cx="1085128" cy="761700"/>
          </a:xfrm>
          <a:prstGeom prst="line">
            <a:avLst/>
          </a:prstGeom>
          <a:ln w="571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310385" y="2552637"/>
            <a:ext cx="0" cy="1791230"/>
          </a:xfrm>
          <a:prstGeom prst="line">
            <a:avLst/>
          </a:prstGeom>
          <a:ln w="571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endCxn id="18" idx="0"/>
          </p:cNvCxnSpPr>
          <p:nvPr/>
        </p:nvCxnSpPr>
        <p:spPr>
          <a:xfrm>
            <a:off x="7328972" y="3000787"/>
            <a:ext cx="121797" cy="1925801"/>
          </a:xfrm>
          <a:prstGeom prst="line">
            <a:avLst/>
          </a:prstGeom>
          <a:ln w="571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endCxn id="9" idx="1"/>
          </p:cNvCxnSpPr>
          <p:nvPr/>
        </p:nvCxnSpPr>
        <p:spPr>
          <a:xfrm>
            <a:off x="2464602" y="2203128"/>
            <a:ext cx="2385071" cy="566827"/>
          </a:xfrm>
          <a:prstGeom prst="line">
            <a:avLst/>
          </a:prstGeom>
          <a:ln w="571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4100551" y="5048835"/>
            <a:ext cx="1451130" cy="872071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2310385" y="6028897"/>
            <a:ext cx="1206321" cy="692578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5369892" y="2891605"/>
            <a:ext cx="1497032" cy="0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6019800" y="3000787"/>
            <a:ext cx="1309172" cy="1694969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6135526" y="5048835"/>
            <a:ext cx="1023320" cy="229492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5369892" y="1193361"/>
            <a:ext cx="2080877" cy="1359276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15" idx="3"/>
          </p:cNvCxnSpPr>
          <p:nvPr/>
        </p:nvCxnSpPr>
        <p:spPr>
          <a:xfrm>
            <a:off x="2464602" y="2321805"/>
            <a:ext cx="2385071" cy="569800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2050276" y="2539122"/>
            <a:ext cx="0" cy="1804745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457200" y="2090972"/>
            <a:ext cx="1423557" cy="461665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8" idx="3"/>
          </p:cNvCxnSpPr>
          <p:nvPr/>
        </p:nvCxnSpPr>
        <p:spPr>
          <a:xfrm flipV="1">
            <a:off x="4590169" y="3000787"/>
            <a:ext cx="2276755" cy="77953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16" idx="3"/>
          </p:cNvCxnSpPr>
          <p:nvPr/>
        </p:nvCxnSpPr>
        <p:spPr>
          <a:xfrm flipV="1">
            <a:off x="7450769" y="1728843"/>
            <a:ext cx="1236031" cy="1041112"/>
          </a:xfrm>
          <a:prstGeom prst="line">
            <a:avLst/>
          </a:prstGeom>
          <a:ln w="57150" cmpd="sng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12" idx="1"/>
          </p:cNvCxnSpPr>
          <p:nvPr/>
        </p:nvCxnSpPr>
        <p:spPr>
          <a:xfrm flipH="1">
            <a:off x="457200" y="4574700"/>
            <a:ext cx="1454159" cy="351889"/>
          </a:xfrm>
          <a:prstGeom prst="line">
            <a:avLst/>
          </a:prstGeom>
          <a:ln w="57150" cmpd="sng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flipV="1">
            <a:off x="4100551" y="5388253"/>
            <a:ext cx="3058295" cy="640644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stCxn id="15" idx="0"/>
          </p:cNvCxnSpPr>
          <p:nvPr/>
        </p:nvCxnSpPr>
        <p:spPr>
          <a:xfrm flipH="1" flipV="1">
            <a:off x="457200" y="1025066"/>
            <a:ext cx="1715480" cy="1065906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>
            <a:endCxn id="18" idx="3"/>
          </p:cNvCxnSpPr>
          <p:nvPr/>
        </p:nvCxnSpPr>
        <p:spPr>
          <a:xfrm flipH="1" flipV="1">
            <a:off x="7742691" y="5157421"/>
            <a:ext cx="944109" cy="640644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V="1">
            <a:off x="7742691" y="3549485"/>
            <a:ext cx="657319" cy="1377104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V="1">
            <a:off x="1331149" y="4805532"/>
            <a:ext cx="580210" cy="992533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5913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Distribution Tree Updates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Recommends that, if nickname N1 ceases to be a tree root and there is enough room in local tables, forwarding and RPFC entries for N1 be retained in case there are frames in flight on </a:t>
            </a:r>
            <a:r>
              <a:rPr lang="en-US" dirty="0"/>
              <a:t>that </a:t>
            </a:r>
            <a:r>
              <a:rPr lang="en-US" dirty="0" smtClean="0"/>
              <a:t>tree.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835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Nickname Selection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Fixes Errata in Section 3.7.3 of RFC 6325 </a:t>
            </a:r>
            <a:r>
              <a:rPr lang="en-US" dirty="0"/>
              <a:t>related to </a:t>
            </a:r>
            <a:r>
              <a:rPr lang="en-US" dirty="0" err="1" smtClean="0"/>
              <a:t>psuedonodes</a:t>
            </a:r>
            <a:r>
              <a:rPr lang="en-US" dirty="0" smtClean="0"/>
              <a:t> concerning priorities to hold nicknames.</a:t>
            </a:r>
          </a:p>
          <a:p>
            <a:r>
              <a:rPr lang="en-US" dirty="0" smtClean="0"/>
              <a:t>Discusses effects of partition on nickname selection.</a:t>
            </a:r>
          </a:p>
          <a:p>
            <a:r>
              <a:rPr lang="en-US" dirty="0" smtClean="0"/>
              <a:t>Explains effects in the very unlikely case of nickname exhaustion.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49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00FF"/>
                </a:solidFill>
              </a:rPr>
              <a:t>MTU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section of the draft is intended to provide an exact explanation of what various MTU numbers mean on links of various technologies.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Clear Correct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042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3110</TotalTime>
  <Words>643</Words>
  <Application>Microsoft Macintosh PowerPoint</Application>
  <PresentationFormat>On-screen Show (4:3)</PresentationFormat>
  <Paragraphs>104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TRILL Base Protocol Clarifications and Corrections</vt:lpstr>
      <vt:lpstr>TRILL Clarifications and Corrections</vt:lpstr>
      <vt:lpstr>TRILL Clarifications and Corrections</vt:lpstr>
      <vt:lpstr>Overloaded / Unreachable RBridges</vt:lpstr>
      <vt:lpstr>Overloaded RBridges OOMF</vt:lpstr>
      <vt:lpstr>Overloaded RBridges OOMF</vt:lpstr>
      <vt:lpstr>Distribution Tree Updates</vt:lpstr>
      <vt:lpstr>Nickname Selection</vt:lpstr>
      <vt:lpstr>MTU</vt:lpstr>
      <vt:lpstr>The CFI / DEI Bit</vt:lpstr>
      <vt:lpstr>When LSP Synchronization Starts</vt:lpstr>
      <vt:lpstr>END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Possible TRILL Use of GENAPP in draft-ietf-trill-rbridge-channel</dc:title>
  <dc:creator>Donald Eastlake III</dc:creator>
  <cp:lastModifiedBy>Donald Eastlake III</cp:lastModifiedBy>
  <cp:revision>35</cp:revision>
  <dcterms:created xsi:type="dcterms:W3CDTF">2011-07-24T08:15:32Z</dcterms:created>
  <dcterms:modified xsi:type="dcterms:W3CDTF">2011-11-14T14:34:02Z</dcterms:modified>
</cp:coreProperties>
</file>