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0" r:id="rId2"/>
    <p:sldId id="269" r:id="rId3"/>
    <p:sldId id="258" r:id="rId4"/>
    <p:sldId id="262" r:id="rId5"/>
    <p:sldId id="263" r:id="rId6"/>
    <p:sldId id="265" r:id="rId7"/>
    <p:sldId id="266" r:id="rId8"/>
    <p:sldId id="268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68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12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441345"/>
            <a:ext cx="8578850" cy="4527655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3A38-7878-3340-836C-36FEFEA7151C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0728-82D3-734B-959D-590B8E4783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97" y="2080536"/>
            <a:ext cx="8345652" cy="4282661"/>
          </a:xfrm>
        </p:spPr>
        <p:txBody>
          <a:bodyPr wrap="none"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6rd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Sunsetting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Mark Townsley, </a:t>
            </a:r>
            <a:r>
              <a:rPr lang="en-US" dirty="0" err="1" smtClean="0">
                <a:solidFill>
                  <a:schemeClr val="bg1"/>
                </a:solidFill>
              </a:rPr>
              <a:t>Alexandre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Cassen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Requirements*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3442" y="1270415"/>
            <a:ext cx="78772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   1.  A </a:t>
            </a:r>
            <a:r>
              <a:rPr lang="en-US" sz="2000" dirty="0" err="1" smtClean="0"/>
              <a:t>6rd</a:t>
            </a:r>
            <a:r>
              <a:rPr lang="en-US" sz="2000" dirty="0" smtClean="0"/>
              <a:t> CE MUST continue to allow </a:t>
            </a:r>
            <a:r>
              <a:rPr lang="en-US" sz="2000" dirty="0" err="1" smtClean="0"/>
              <a:t>6rd</a:t>
            </a:r>
            <a:r>
              <a:rPr lang="en-US" sz="2000" dirty="0" smtClean="0"/>
              <a:t> packets to be sent and</a:t>
            </a:r>
          </a:p>
          <a:p>
            <a:r>
              <a:rPr lang="en-US" sz="2000" dirty="0" smtClean="0"/>
              <a:t>       received as long as </a:t>
            </a:r>
            <a:r>
              <a:rPr lang="en-US" sz="2000" dirty="0" err="1" smtClean="0"/>
              <a:t>6rd</a:t>
            </a:r>
            <a:r>
              <a:rPr lang="en-US" sz="2000" dirty="0" smtClean="0"/>
              <a:t> configuration is provided by the ISP,</a:t>
            </a:r>
          </a:p>
          <a:p>
            <a:r>
              <a:rPr lang="en-US" sz="2000" dirty="0" smtClean="0"/>
              <a:t>       even while links on the router are configured with native IPv6.</a:t>
            </a:r>
          </a:p>
          <a:p>
            <a:endParaRPr lang="en-US" sz="2000" dirty="0" smtClean="0"/>
          </a:p>
          <a:p>
            <a:r>
              <a:rPr lang="en-US" sz="2000" dirty="0" smtClean="0"/>
              <a:t>   2.  A </a:t>
            </a:r>
            <a:r>
              <a:rPr lang="en-US" sz="2000" dirty="0" err="1" smtClean="0"/>
              <a:t>6rd</a:t>
            </a:r>
            <a:r>
              <a:rPr lang="en-US" sz="2000" dirty="0" smtClean="0"/>
              <a:t> CE MUST assign a forwarding metric such that native IPv6</a:t>
            </a:r>
          </a:p>
          <a:p>
            <a:r>
              <a:rPr lang="en-US" sz="2000" dirty="0" smtClean="0"/>
              <a:t>       egress is preferred for traffic outside the </a:t>
            </a:r>
            <a:r>
              <a:rPr lang="en-US" sz="2000" dirty="0" err="1" smtClean="0"/>
              <a:t>6rd</a:t>
            </a:r>
            <a:r>
              <a:rPr lang="en-US" sz="2000" dirty="0" smtClean="0"/>
              <a:t> domain when </a:t>
            </a:r>
            <a:r>
              <a:rPr lang="en-US" sz="2000" dirty="0" err="1" smtClean="0"/>
              <a:t>6rd</a:t>
            </a:r>
            <a:endParaRPr lang="en-US" sz="2000" dirty="0" smtClean="0"/>
          </a:p>
          <a:p>
            <a:r>
              <a:rPr lang="en-US" sz="2000" dirty="0" smtClean="0"/>
              <a:t>       and native IPv6 interfaces are active.</a:t>
            </a:r>
          </a:p>
          <a:p>
            <a:endParaRPr lang="en-US" sz="2000" dirty="0" smtClean="0"/>
          </a:p>
          <a:p>
            <a:r>
              <a:rPr lang="en-US" sz="2000" dirty="0" smtClean="0"/>
              <a:t>   3.  </a:t>
            </a:r>
            <a:r>
              <a:rPr lang="en-US" sz="2000" dirty="0" err="1" smtClean="0"/>
              <a:t>6rd</a:t>
            </a:r>
            <a:r>
              <a:rPr lang="en-US" sz="2000" dirty="0" smtClean="0"/>
              <a:t> and native IPv6 MUST allow for an identical IPv6 delegated</a:t>
            </a:r>
          </a:p>
          <a:p>
            <a:r>
              <a:rPr lang="en-US" sz="2000" dirty="0" smtClean="0"/>
              <a:t>       prefix.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70276" y="5929446"/>
            <a:ext cx="7274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*Requirements for renumbering the home LAN side is “out of scope”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draft-townsley-v6ops-6rd-sunsetting-00.txt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Operational procedures and CE requirements for incremental migration from </a:t>
            </a:r>
            <a:r>
              <a:rPr lang="en-US" dirty="0" err="1" smtClean="0"/>
              <a:t>6rd</a:t>
            </a:r>
            <a:r>
              <a:rPr lang="en-US" dirty="0" smtClean="0"/>
              <a:t> to Native IPv6</a:t>
            </a:r>
          </a:p>
          <a:p>
            <a:r>
              <a:rPr lang="en-US" dirty="0" smtClean="0"/>
              <a:t>Presumes ISP is in control of enabling native and </a:t>
            </a:r>
            <a:r>
              <a:rPr lang="en-US" dirty="0" err="1" smtClean="0"/>
              <a:t>6rd</a:t>
            </a:r>
            <a:r>
              <a:rPr lang="en-US" dirty="0" smtClean="0"/>
              <a:t> IPv6 to the home router*</a:t>
            </a:r>
          </a:p>
          <a:p>
            <a:r>
              <a:rPr lang="en-US" dirty="0" smtClean="0"/>
              <a:t>Strives to allow the </a:t>
            </a:r>
            <a:r>
              <a:rPr lang="en-US" dirty="0" err="1" smtClean="0"/>
              <a:t>6rd</a:t>
            </a:r>
            <a:r>
              <a:rPr lang="en-US" dirty="0" smtClean="0"/>
              <a:t> virtual and native physical interface to operate independent of one another</a:t>
            </a:r>
          </a:p>
          <a:p>
            <a:r>
              <a:rPr lang="en-US" dirty="0" smtClean="0"/>
              <a:t>Two modes described:</a:t>
            </a:r>
          </a:p>
          <a:p>
            <a:pPr lvl="1"/>
            <a:r>
              <a:rPr lang="en-US" sz="2400" dirty="0" smtClean="0"/>
              <a:t>With renumbering</a:t>
            </a:r>
          </a:p>
          <a:p>
            <a:pPr lvl="1"/>
            <a:r>
              <a:rPr lang="en-US" sz="2400" dirty="0" smtClean="0"/>
              <a:t>Without renumbering (“seamless mode”)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09332" y="5658531"/>
            <a:ext cx="6509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*There is another way to do this. The CE can try to be “smart” about when to ask for </a:t>
            </a:r>
            <a:r>
              <a:rPr lang="en-US" dirty="0" err="1" smtClean="0"/>
              <a:t>6rd</a:t>
            </a:r>
            <a:r>
              <a:rPr lang="en-US" dirty="0" smtClean="0"/>
              <a:t>, when to ask for DHCPv6 PD, etc.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058299" y="1524122"/>
            <a:ext cx="6963162" cy="355760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24"/>
          <p:cNvSpPr txBox="1">
            <a:spLocks noChangeArrowheads="1"/>
          </p:cNvSpPr>
          <p:nvPr/>
        </p:nvSpPr>
        <p:spPr bwMode="auto">
          <a:xfrm>
            <a:off x="3700096" y="1726688"/>
            <a:ext cx="771338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err="1" smtClean="0"/>
              <a:t>6rd</a:t>
            </a:r>
            <a:r>
              <a:rPr lang="en-US" sz="1600" b="1" dirty="0" smtClean="0"/>
              <a:t> BR</a:t>
            </a:r>
            <a:endParaRPr lang="en-US" sz="1600" b="1" dirty="0"/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ISP </a:t>
            </a:r>
            <a:r>
              <a:rPr lang="en-US" b="1" dirty="0" err="1" smtClean="0"/>
              <a:t>6</a:t>
            </a:r>
            <a:r>
              <a:rPr lang="en-US" b="1" dirty="0" err="1" smtClean="0"/>
              <a:t>rd</a:t>
            </a:r>
            <a:r>
              <a:rPr lang="en-US" b="1" dirty="0" smtClean="0"/>
              <a:t> Domain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" name="Picture 37" descr="CarrierRoutingSyst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686" y="1671971"/>
            <a:ext cx="4603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00" name="Straight Connector 299"/>
          <p:cNvCxnSpPr>
            <a:endCxn id="297" idx="0"/>
          </p:cNvCxnSpPr>
          <p:nvPr/>
        </p:nvCxnSpPr>
        <p:spPr>
          <a:xfrm rot="16200000" flipH="1">
            <a:off x="3249459" y="1430555"/>
            <a:ext cx="482829" cy="1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6rd</a:t>
            </a:r>
            <a:r>
              <a:rPr lang="en-US" dirty="0" smtClean="0"/>
              <a:t> provides an IPv6 prefix (A) for the home, and installs two routes on the CE, (1) a default route for traffic outside the </a:t>
            </a:r>
            <a:r>
              <a:rPr lang="en-US" dirty="0" err="1" smtClean="0"/>
              <a:t>6rd</a:t>
            </a:r>
            <a:r>
              <a:rPr lang="en-US" dirty="0" smtClean="0"/>
              <a:t> domain, and (2) a route that reaches all CE within the </a:t>
            </a:r>
            <a:r>
              <a:rPr lang="en-US" dirty="0" err="1" smtClean="0"/>
              <a:t>6rd</a:t>
            </a:r>
            <a:r>
              <a:rPr lang="en-US" dirty="0" smtClean="0"/>
              <a:t> domain individually via the magic of </a:t>
            </a:r>
            <a:r>
              <a:rPr lang="en-US" dirty="0" err="1" smtClean="0"/>
              <a:t>6rd</a:t>
            </a:r>
            <a:r>
              <a:rPr lang="en-US" dirty="0" smtClean="0"/>
              <a:t>. 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grpSp>
        <p:nvGrpSpPr>
          <p:cNvPr id="321" name="Group 320"/>
          <p:cNvGrpSpPr/>
          <p:nvPr/>
        </p:nvGrpSpPr>
        <p:grpSpPr>
          <a:xfrm>
            <a:off x="2120044" y="3462439"/>
            <a:ext cx="4881311" cy="443145"/>
            <a:chOff x="2120044" y="3462439"/>
            <a:chExt cx="4881311" cy="443145"/>
          </a:xfrm>
        </p:grpSpPr>
        <p:grpSp>
          <p:nvGrpSpPr>
            <p:cNvPr id="320" name="Group 319"/>
            <p:cNvGrpSpPr/>
            <p:nvPr/>
          </p:nvGrpSpPr>
          <p:grpSpPr>
            <a:xfrm>
              <a:off x="2120044" y="3903996"/>
              <a:ext cx="4881311" cy="1588"/>
              <a:chOff x="2120044" y="3903996"/>
              <a:chExt cx="4881311" cy="1588"/>
            </a:xfrm>
          </p:grpSpPr>
          <p:cxnSp>
            <p:nvCxnSpPr>
              <p:cNvPr id="168" name="Curved Connector 167"/>
              <p:cNvCxnSpPr>
                <a:stCxn id="158" idx="0"/>
                <a:endCxn id="152" idx="0"/>
              </p:cNvCxnSpPr>
              <p:nvPr/>
            </p:nvCxnSpPr>
            <p:spPr>
              <a:xfrm rot="5400000" flipH="1" flipV="1">
                <a:off x="3295342" y="2729492"/>
                <a:ext cx="1588" cy="2350595"/>
              </a:xfrm>
              <a:prstGeom prst="curvedConnector3">
                <a:avLst>
                  <a:gd name="adj1" fmla="val 35290491"/>
                </a:avLst>
              </a:prstGeom>
              <a:noFill/>
              <a:ln w="34925">
                <a:solidFill>
                  <a:srgbClr val="0000FF"/>
                </a:solidFill>
                <a:prstDash val="sysDot"/>
                <a:round/>
                <a:headEnd type="triangle" w="lg" len="med"/>
                <a:tailEnd type="triangle" w="lg" len="med"/>
              </a:ln>
            </p:spPr>
          </p:cxnSp>
          <p:cxnSp>
            <p:nvCxnSpPr>
              <p:cNvPr id="206" name="Curved Connector 205"/>
              <p:cNvCxnSpPr>
                <a:stCxn id="158" idx="0"/>
                <a:endCxn id="153" idx="0"/>
              </p:cNvCxnSpPr>
              <p:nvPr/>
            </p:nvCxnSpPr>
            <p:spPr>
              <a:xfrm rot="5400000" flipH="1" flipV="1">
                <a:off x="3615472" y="2409362"/>
                <a:ext cx="1588" cy="2990855"/>
              </a:xfrm>
              <a:prstGeom prst="curvedConnector3">
                <a:avLst>
                  <a:gd name="adj1" fmla="val 44657494"/>
                </a:avLst>
              </a:prstGeom>
              <a:noFill/>
              <a:ln w="34925">
                <a:solidFill>
                  <a:srgbClr val="0000FF"/>
                </a:solidFill>
                <a:prstDash val="sysDot"/>
                <a:round/>
                <a:headEnd type="triangle" w="lg" len="med"/>
                <a:tailEnd type="triangle" w="lg" len="med"/>
              </a:ln>
            </p:spPr>
          </p:cxnSp>
          <p:cxnSp>
            <p:nvCxnSpPr>
              <p:cNvPr id="211" name="Curved Connector 210"/>
              <p:cNvCxnSpPr>
                <a:stCxn id="158" idx="0"/>
                <a:endCxn id="154" idx="0"/>
              </p:cNvCxnSpPr>
              <p:nvPr/>
            </p:nvCxnSpPr>
            <p:spPr>
              <a:xfrm rot="16200000" flipH="1">
                <a:off x="3938064" y="2086769"/>
                <a:ext cx="795" cy="3636835"/>
              </a:xfrm>
              <a:prstGeom prst="curvedConnector3">
                <a:avLst>
                  <a:gd name="adj1" fmla="val -106473459"/>
                </a:avLst>
              </a:prstGeom>
              <a:noFill/>
              <a:ln w="34925">
                <a:solidFill>
                  <a:srgbClr val="0000FF"/>
                </a:solidFill>
                <a:prstDash val="sysDot"/>
                <a:round/>
                <a:headEnd type="triangle" w="lg" len="med"/>
                <a:tailEnd type="triangle" w="lg" len="med"/>
              </a:ln>
            </p:spPr>
          </p:cxnSp>
          <p:cxnSp>
            <p:nvCxnSpPr>
              <p:cNvPr id="221" name="Curved Connector 220"/>
              <p:cNvCxnSpPr>
                <a:stCxn id="158" idx="0"/>
                <a:endCxn id="155" idx="0"/>
              </p:cNvCxnSpPr>
              <p:nvPr/>
            </p:nvCxnSpPr>
            <p:spPr>
              <a:xfrm rot="5400000" flipH="1" flipV="1">
                <a:off x="4560303" y="1464531"/>
                <a:ext cx="1588" cy="4880517"/>
              </a:xfrm>
              <a:prstGeom prst="curvedConnector3">
                <a:avLst>
                  <a:gd name="adj1" fmla="val 62670529"/>
                </a:avLst>
              </a:prstGeom>
              <a:noFill/>
              <a:ln w="34925">
                <a:solidFill>
                  <a:srgbClr val="0000FF"/>
                </a:solidFill>
                <a:prstDash val="sysDot"/>
                <a:round/>
                <a:headEnd type="triangle" w="lg" len="med"/>
                <a:tailEnd type="triangle" w="lg" len="med"/>
              </a:ln>
            </p:spPr>
          </p:cxnSp>
        </p:grpSp>
        <p:sp>
          <p:nvSpPr>
            <p:cNvPr id="315" name="TextBox 314"/>
            <p:cNvSpPr txBox="1"/>
            <p:nvPr/>
          </p:nvSpPr>
          <p:spPr>
            <a:xfrm>
              <a:off x="3049227" y="3462439"/>
              <a:ext cx="441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(2)</a:t>
              </a:r>
              <a:endParaRPr lang="en-US" dirty="0"/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2101107" y="2108033"/>
            <a:ext cx="1389766" cy="1797552"/>
            <a:chOff x="2101107" y="2108033"/>
            <a:chExt cx="1389766" cy="1797552"/>
          </a:xfrm>
        </p:grpSpPr>
        <p:cxnSp>
          <p:nvCxnSpPr>
            <p:cNvPr id="70" name="Straight Arrow Connector 161"/>
            <p:cNvCxnSpPr>
              <a:cxnSpLocks noChangeShapeType="1"/>
            </p:cNvCxnSpPr>
            <p:nvPr/>
          </p:nvCxnSpPr>
          <p:spPr bwMode="auto">
            <a:xfrm rot="5400000">
              <a:off x="1897214" y="2311926"/>
              <a:ext cx="1797552" cy="1389766"/>
            </a:xfrm>
            <a:prstGeom prst="curvedConnector3">
              <a:avLst>
                <a:gd name="adj1" fmla="val 50000"/>
              </a:avLst>
            </a:prstGeom>
            <a:noFill/>
            <a:ln w="34925">
              <a:solidFill>
                <a:srgbClr val="0000FF"/>
              </a:solidFill>
              <a:prstDash val="solid"/>
              <a:round/>
              <a:headEnd type="triangle" w="lg" len="med"/>
              <a:tailEnd type="triangle" w="lg" len="med"/>
            </a:ln>
          </p:spPr>
        </p:cxnSp>
        <p:sp>
          <p:nvSpPr>
            <p:cNvPr id="316" name="TextBox 315"/>
            <p:cNvSpPr txBox="1"/>
            <p:nvPr/>
          </p:nvSpPr>
          <p:spPr>
            <a:xfrm>
              <a:off x="2712944" y="2546715"/>
              <a:ext cx="441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(1)</a:t>
              </a:r>
              <a:endParaRPr lang="en-US" dirty="0"/>
            </a:p>
          </p:txBody>
        </p:sp>
      </p:grpSp>
      <p:sp>
        <p:nvSpPr>
          <p:cNvPr id="319" name="Rounded Rectangle 112"/>
          <p:cNvSpPr>
            <a:spLocks noChangeArrowheads="1"/>
          </p:cNvSpPr>
          <p:nvPr/>
        </p:nvSpPr>
        <p:spPr bwMode="auto">
          <a:xfrm>
            <a:off x="1292943" y="4469665"/>
            <a:ext cx="1920464" cy="280529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A (from </a:t>
            </a:r>
            <a:r>
              <a:rPr lang="en-US" sz="1200" dirty="0" err="1" smtClean="0">
                <a:latin typeface="Courier"/>
                <a:cs typeface="Courier"/>
              </a:rPr>
              <a:t>6rd</a:t>
            </a:r>
            <a:r>
              <a:rPr lang="en-US" sz="1200" dirty="0" smtClean="0">
                <a:latin typeface="Courier"/>
                <a:cs typeface="Courier"/>
              </a:rPr>
              <a:t>)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058299" y="1524122"/>
            <a:ext cx="6963162" cy="355760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24"/>
          <p:cNvSpPr txBox="1">
            <a:spLocks noChangeArrowheads="1"/>
          </p:cNvSpPr>
          <p:nvPr/>
        </p:nvSpPr>
        <p:spPr bwMode="auto">
          <a:xfrm>
            <a:off x="3700096" y="1726688"/>
            <a:ext cx="771338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err="1" smtClean="0"/>
              <a:t>6rd</a:t>
            </a:r>
            <a:r>
              <a:rPr lang="en-US" sz="1600" b="1" dirty="0" smtClean="0"/>
              <a:t> BR</a:t>
            </a:r>
            <a:endParaRPr lang="en-US" sz="1600" b="1" dirty="0"/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ISP </a:t>
            </a:r>
            <a:r>
              <a:rPr lang="en-US" b="1" dirty="0" err="1" smtClean="0"/>
              <a:t>6</a:t>
            </a:r>
            <a:r>
              <a:rPr lang="en-US" b="1" dirty="0" err="1" smtClean="0"/>
              <a:t>rd</a:t>
            </a:r>
            <a:r>
              <a:rPr lang="en-US" b="1" dirty="0" smtClean="0"/>
              <a:t> Domain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8" name="Curved Connector 167"/>
          <p:cNvCxnSpPr>
            <a:stCxn id="158" idx="0"/>
            <a:endCxn id="152" idx="0"/>
          </p:cNvCxnSpPr>
          <p:nvPr/>
        </p:nvCxnSpPr>
        <p:spPr>
          <a:xfrm rot="5400000" flipH="1" flipV="1">
            <a:off x="3295342" y="2729492"/>
            <a:ext cx="1588" cy="2350595"/>
          </a:xfrm>
          <a:prstGeom prst="curvedConnector3">
            <a:avLst>
              <a:gd name="adj1" fmla="val 35290491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06" name="Curved Connector 205"/>
          <p:cNvCxnSpPr>
            <a:stCxn id="158" idx="0"/>
            <a:endCxn id="153" idx="0"/>
          </p:cNvCxnSpPr>
          <p:nvPr/>
        </p:nvCxnSpPr>
        <p:spPr>
          <a:xfrm rot="5400000" flipH="1" flipV="1">
            <a:off x="3615472" y="2409362"/>
            <a:ext cx="1588" cy="2990855"/>
          </a:xfrm>
          <a:prstGeom prst="curvedConnector3">
            <a:avLst>
              <a:gd name="adj1" fmla="val 44657494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11" name="Curved Connector 210"/>
          <p:cNvCxnSpPr>
            <a:stCxn id="158" idx="0"/>
            <a:endCxn id="154" idx="0"/>
          </p:cNvCxnSpPr>
          <p:nvPr/>
        </p:nvCxnSpPr>
        <p:spPr>
          <a:xfrm rot="16200000" flipH="1">
            <a:off x="3938064" y="2086769"/>
            <a:ext cx="795" cy="3636835"/>
          </a:xfrm>
          <a:prstGeom prst="curvedConnector3">
            <a:avLst>
              <a:gd name="adj1" fmla="val -10647345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21" name="Curved Connector 220"/>
          <p:cNvCxnSpPr>
            <a:stCxn id="158" idx="0"/>
            <a:endCxn id="155" idx="0"/>
          </p:cNvCxnSpPr>
          <p:nvPr/>
        </p:nvCxnSpPr>
        <p:spPr>
          <a:xfrm rot="5400000" flipH="1" flipV="1">
            <a:off x="4560303" y="1464531"/>
            <a:ext cx="1588" cy="4880517"/>
          </a:xfrm>
          <a:prstGeom prst="curvedConnector3">
            <a:avLst>
              <a:gd name="adj1" fmla="val 6267052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pic>
        <p:nvPicPr>
          <p:cNvPr id="297" name="Picture 37" descr="CarrierRoutingSyst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686" y="1671971"/>
            <a:ext cx="4603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00" name="Straight Connector 299"/>
          <p:cNvCxnSpPr>
            <a:endCxn id="297" idx="0"/>
          </p:cNvCxnSpPr>
          <p:nvPr/>
        </p:nvCxnSpPr>
        <p:spPr>
          <a:xfrm rot="16200000" flipH="1">
            <a:off x="3249459" y="1430555"/>
            <a:ext cx="482829" cy="1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Native IPv6 is enabled, a second PD (B) is provided from outside the </a:t>
            </a:r>
            <a:r>
              <a:rPr lang="en-US" dirty="0" err="1" smtClean="0"/>
              <a:t>6rd</a:t>
            </a:r>
            <a:r>
              <a:rPr lang="en-US" dirty="0" smtClean="0"/>
              <a:t> Domain, and an additional default route installed (3). </a:t>
            </a:r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sp>
        <p:nvSpPr>
          <p:cNvPr id="315" name="TextBox 314"/>
          <p:cNvSpPr txBox="1"/>
          <p:nvPr/>
        </p:nvSpPr>
        <p:spPr>
          <a:xfrm>
            <a:off x="3049227" y="3462439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16" name="TextBox 315"/>
          <p:cNvSpPr txBox="1"/>
          <p:nvPr/>
        </p:nvSpPr>
        <p:spPr>
          <a:xfrm>
            <a:off x="2712944" y="2546715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17" name="Rounded Rectangle 112"/>
          <p:cNvSpPr>
            <a:spLocks noChangeArrowheads="1"/>
          </p:cNvSpPr>
          <p:nvPr/>
        </p:nvSpPr>
        <p:spPr bwMode="auto">
          <a:xfrm>
            <a:off x="1398774" y="4469665"/>
            <a:ext cx="2498484" cy="474125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A (from </a:t>
            </a:r>
            <a:r>
              <a:rPr lang="en-US" sz="1200" dirty="0" err="1" smtClean="0">
                <a:latin typeface="Courier"/>
                <a:cs typeface="Courier"/>
              </a:rPr>
              <a:t>6rd</a:t>
            </a:r>
            <a:r>
              <a:rPr lang="en-US" sz="1200" dirty="0" smtClean="0">
                <a:latin typeface="Courier"/>
                <a:cs typeface="Courier"/>
              </a:rPr>
              <a:t>)</a:t>
            </a:r>
          </a:p>
          <a:p>
            <a:r>
              <a:rPr lang="en-US" sz="1200" dirty="0" smtClean="0">
                <a:latin typeface="Courier"/>
                <a:cs typeface="Courier"/>
              </a:rPr>
              <a:t>Prefix B (from </a:t>
            </a:r>
            <a:r>
              <a:rPr lang="en-US" sz="1200" dirty="0" smtClean="0">
                <a:latin typeface="Courier"/>
                <a:cs typeface="Courier"/>
              </a:rPr>
              <a:t>DHCPv6 PD)</a:t>
            </a:r>
            <a:endParaRPr lang="en-US" sz="1200" dirty="0">
              <a:latin typeface="Courier"/>
              <a:cs typeface="Courier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779770" y="2530210"/>
            <a:ext cx="2721200" cy="39064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61"/>
          <p:cNvCxnSpPr>
            <a:cxnSpLocks noChangeShapeType="1"/>
          </p:cNvCxnSpPr>
          <p:nvPr/>
        </p:nvCxnSpPr>
        <p:spPr bwMode="auto">
          <a:xfrm rot="5400000">
            <a:off x="1897214" y="2311926"/>
            <a:ext cx="1797552" cy="1389766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olid"/>
            <a:round/>
            <a:headEnd type="triangle" w="lg" len="med"/>
            <a:tailEnd type="triangle" w="lg" len="med"/>
          </a:ln>
        </p:spPr>
      </p:cxnSp>
      <p:sp>
        <p:nvSpPr>
          <p:cNvPr id="112" name="TextBox 111"/>
          <p:cNvSpPr txBox="1"/>
          <p:nvPr/>
        </p:nvSpPr>
        <p:spPr>
          <a:xfrm>
            <a:off x="1718255" y="2362049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2872436" y="1524122"/>
            <a:ext cx="5149024" cy="355760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24"/>
          <p:cNvSpPr txBox="1">
            <a:spLocks noChangeArrowheads="1"/>
          </p:cNvSpPr>
          <p:nvPr/>
        </p:nvSpPr>
        <p:spPr bwMode="auto">
          <a:xfrm>
            <a:off x="3700096" y="1726688"/>
            <a:ext cx="771338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err="1" smtClean="0"/>
              <a:t>6rd</a:t>
            </a:r>
            <a:r>
              <a:rPr lang="en-US" sz="1600" b="1" dirty="0" smtClean="0"/>
              <a:t> BR</a:t>
            </a:r>
            <a:endParaRPr lang="en-US" sz="1600" b="1" dirty="0"/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ISP </a:t>
            </a:r>
            <a:r>
              <a:rPr lang="en-US" b="1" dirty="0" err="1" smtClean="0"/>
              <a:t>6</a:t>
            </a:r>
            <a:r>
              <a:rPr lang="en-US" b="1" dirty="0" err="1" smtClean="0"/>
              <a:t>rd</a:t>
            </a:r>
            <a:r>
              <a:rPr lang="en-US" b="1" dirty="0" smtClean="0"/>
              <a:t> Domain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8" name="Curved Connector 167"/>
          <p:cNvCxnSpPr>
            <a:endCxn id="152" idx="0"/>
          </p:cNvCxnSpPr>
          <p:nvPr/>
        </p:nvCxnSpPr>
        <p:spPr>
          <a:xfrm rot="16200000" flipH="1">
            <a:off x="3082380" y="2516529"/>
            <a:ext cx="1796756" cy="979764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none" w="lg" len="med"/>
            <a:tailEnd type="triangle" w="lg" len="med"/>
          </a:ln>
        </p:spPr>
      </p:cxnSp>
      <p:cxnSp>
        <p:nvCxnSpPr>
          <p:cNvPr id="206" name="Curved Connector 205"/>
          <p:cNvCxnSpPr>
            <a:endCxn id="153" idx="0"/>
          </p:cNvCxnSpPr>
          <p:nvPr/>
        </p:nvCxnSpPr>
        <p:spPr>
          <a:xfrm rot="16200000" flipH="1">
            <a:off x="3402509" y="2196398"/>
            <a:ext cx="1796756" cy="1620025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none" w="lg" len="med"/>
            <a:tailEnd type="triangle" w="lg" len="med"/>
          </a:ln>
        </p:spPr>
      </p:cxnSp>
      <p:cxnSp>
        <p:nvCxnSpPr>
          <p:cNvPr id="211" name="Curved Connector 210"/>
          <p:cNvCxnSpPr>
            <a:stCxn id="297" idx="2"/>
            <a:endCxn id="154" idx="0"/>
          </p:cNvCxnSpPr>
          <p:nvPr/>
        </p:nvCxnSpPr>
        <p:spPr>
          <a:xfrm rot="16200000" flipH="1">
            <a:off x="3704714" y="1853418"/>
            <a:ext cx="1838326" cy="2266006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none" w="lg" len="med"/>
            <a:tailEnd type="triangle" w="lg" len="med"/>
          </a:ln>
        </p:spPr>
      </p:cxnSp>
      <p:cxnSp>
        <p:nvCxnSpPr>
          <p:cNvPr id="221" name="Curved Connector 220"/>
          <p:cNvCxnSpPr>
            <a:stCxn id="297" idx="2"/>
            <a:endCxn id="155" idx="0"/>
          </p:cNvCxnSpPr>
          <p:nvPr/>
        </p:nvCxnSpPr>
        <p:spPr>
          <a:xfrm rot="16200000" flipH="1">
            <a:off x="4326953" y="1231179"/>
            <a:ext cx="1837531" cy="3509688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none" w="lg" len="med"/>
            <a:tailEnd type="triangle" w="lg" len="med"/>
          </a:ln>
        </p:spPr>
      </p:cxnSp>
      <p:pic>
        <p:nvPicPr>
          <p:cNvPr id="297" name="Picture 37" descr="CarrierRoutingSyst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686" y="1671971"/>
            <a:ext cx="4603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00" name="Straight Connector 299"/>
          <p:cNvCxnSpPr>
            <a:endCxn id="297" idx="0"/>
          </p:cNvCxnSpPr>
          <p:nvPr/>
        </p:nvCxnSpPr>
        <p:spPr>
          <a:xfrm rot="16200000" flipH="1">
            <a:off x="3249459" y="1430555"/>
            <a:ext cx="482829" cy="1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 LAN is renumbered (e.g., RFC4192), and </a:t>
            </a:r>
            <a:r>
              <a:rPr lang="en-US" dirty="0" err="1" smtClean="0"/>
              <a:t>6rd</a:t>
            </a:r>
            <a:r>
              <a:rPr lang="en-US" dirty="0" smtClean="0"/>
              <a:t> no longer enabled by the ISP. </a:t>
            </a:r>
          </a:p>
          <a:p>
            <a:r>
              <a:rPr lang="en-US" dirty="0" smtClean="0"/>
              <a:t>CE to CE traffic traverses the </a:t>
            </a:r>
            <a:r>
              <a:rPr lang="en-US" dirty="0" err="1" smtClean="0"/>
              <a:t>6rd</a:t>
            </a:r>
            <a:r>
              <a:rPr lang="en-US" dirty="0" smtClean="0"/>
              <a:t> BR.</a:t>
            </a:r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779770" y="2530210"/>
            <a:ext cx="2721200" cy="39064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61"/>
          <p:cNvCxnSpPr>
            <a:cxnSpLocks noChangeShapeType="1"/>
          </p:cNvCxnSpPr>
          <p:nvPr/>
        </p:nvCxnSpPr>
        <p:spPr bwMode="auto">
          <a:xfrm rot="5400000">
            <a:off x="1897214" y="2311926"/>
            <a:ext cx="1797552" cy="1389766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8000"/>
            </a:solidFill>
            <a:prstDash val="sysDot"/>
            <a:round/>
            <a:headEnd type="none" w="lg" len="med"/>
            <a:tailEnd type="none" w="lg" len="med"/>
          </a:ln>
        </p:spPr>
      </p:cxnSp>
      <p:sp>
        <p:nvSpPr>
          <p:cNvPr id="117" name="Rounded Rectangle 112"/>
          <p:cNvSpPr>
            <a:spLocks noChangeArrowheads="1"/>
          </p:cNvSpPr>
          <p:nvPr/>
        </p:nvSpPr>
        <p:spPr bwMode="auto">
          <a:xfrm>
            <a:off x="350848" y="4469100"/>
            <a:ext cx="2474552" cy="280529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B (from </a:t>
            </a:r>
            <a:r>
              <a:rPr lang="en-US" sz="1200" dirty="0" smtClean="0">
                <a:latin typeface="Courier"/>
                <a:cs typeface="Courier"/>
              </a:rPr>
              <a:t>DHCPv6 PD)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058299" y="1524122"/>
            <a:ext cx="6963162" cy="355760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24"/>
          <p:cNvSpPr txBox="1">
            <a:spLocks noChangeArrowheads="1"/>
          </p:cNvSpPr>
          <p:nvPr/>
        </p:nvSpPr>
        <p:spPr bwMode="auto">
          <a:xfrm>
            <a:off x="3700096" y="1726688"/>
            <a:ext cx="771338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err="1" smtClean="0"/>
              <a:t>6rd</a:t>
            </a:r>
            <a:r>
              <a:rPr lang="en-US" sz="1600" b="1" dirty="0" smtClean="0"/>
              <a:t> BR</a:t>
            </a:r>
            <a:endParaRPr lang="en-US" sz="1600" b="1" dirty="0"/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ISP </a:t>
            </a:r>
            <a:r>
              <a:rPr lang="en-US" b="1" dirty="0" err="1" smtClean="0"/>
              <a:t>6</a:t>
            </a:r>
            <a:r>
              <a:rPr lang="en-US" b="1" dirty="0" err="1" smtClean="0"/>
              <a:t>rd</a:t>
            </a:r>
            <a:r>
              <a:rPr lang="en-US" b="1" dirty="0" smtClean="0"/>
              <a:t> Domain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8" name="Curved Connector 167"/>
          <p:cNvCxnSpPr>
            <a:stCxn id="158" idx="0"/>
            <a:endCxn id="152" idx="0"/>
          </p:cNvCxnSpPr>
          <p:nvPr/>
        </p:nvCxnSpPr>
        <p:spPr>
          <a:xfrm rot="5400000" flipH="1" flipV="1">
            <a:off x="3295342" y="2729492"/>
            <a:ext cx="1588" cy="2350595"/>
          </a:xfrm>
          <a:prstGeom prst="curvedConnector3">
            <a:avLst>
              <a:gd name="adj1" fmla="val 35290491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06" name="Curved Connector 205"/>
          <p:cNvCxnSpPr>
            <a:stCxn id="158" idx="0"/>
            <a:endCxn id="153" idx="0"/>
          </p:cNvCxnSpPr>
          <p:nvPr/>
        </p:nvCxnSpPr>
        <p:spPr>
          <a:xfrm rot="5400000" flipH="1" flipV="1">
            <a:off x="3615472" y="2409362"/>
            <a:ext cx="1588" cy="2990855"/>
          </a:xfrm>
          <a:prstGeom prst="curvedConnector3">
            <a:avLst>
              <a:gd name="adj1" fmla="val 44657494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11" name="Curved Connector 210"/>
          <p:cNvCxnSpPr>
            <a:stCxn id="158" idx="0"/>
            <a:endCxn id="154" idx="0"/>
          </p:cNvCxnSpPr>
          <p:nvPr/>
        </p:nvCxnSpPr>
        <p:spPr>
          <a:xfrm rot="16200000" flipH="1">
            <a:off x="3938064" y="2086769"/>
            <a:ext cx="795" cy="3636835"/>
          </a:xfrm>
          <a:prstGeom prst="curvedConnector3">
            <a:avLst>
              <a:gd name="adj1" fmla="val -10647345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21" name="Curved Connector 220"/>
          <p:cNvCxnSpPr>
            <a:stCxn id="158" idx="0"/>
            <a:endCxn id="155" idx="0"/>
          </p:cNvCxnSpPr>
          <p:nvPr/>
        </p:nvCxnSpPr>
        <p:spPr>
          <a:xfrm rot="5400000" flipH="1" flipV="1">
            <a:off x="4560303" y="1464531"/>
            <a:ext cx="1588" cy="4880517"/>
          </a:xfrm>
          <a:prstGeom prst="curvedConnector3">
            <a:avLst>
              <a:gd name="adj1" fmla="val 6267052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pic>
        <p:nvPicPr>
          <p:cNvPr id="297" name="Picture 37" descr="CarrierRoutingSyst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686" y="1671971"/>
            <a:ext cx="4603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00" name="Straight Connector 299"/>
          <p:cNvCxnSpPr>
            <a:endCxn id="297" idx="0"/>
          </p:cNvCxnSpPr>
          <p:nvPr/>
        </p:nvCxnSpPr>
        <p:spPr>
          <a:xfrm rot="16200000" flipH="1">
            <a:off x="3249459" y="1430555"/>
            <a:ext cx="482829" cy="1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case, when Native IPv6 is enabled, the DHCPv6 PD Prefix == the </a:t>
            </a:r>
            <a:r>
              <a:rPr lang="en-US" dirty="0" err="1" smtClean="0"/>
              <a:t>6rd</a:t>
            </a:r>
            <a:r>
              <a:rPr lang="en-US" dirty="0" smtClean="0"/>
              <a:t> Prefix. Default route (3) is installed, and preferred over (1). </a:t>
            </a:r>
            <a:r>
              <a:rPr lang="en-US" dirty="0" err="1" smtClean="0"/>
              <a:t>6rd</a:t>
            </a:r>
            <a:r>
              <a:rPr lang="en-US" dirty="0" smtClean="0"/>
              <a:t> remains for downstream and CE to CE traffic.  </a:t>
            </a:r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sp>
        <p:nvSpPr>
          <p:cNvPr id="315" name="TextBox 314"/>
          <p:cNvSpPr txBox="1"/>
          <p:nvPr/>
        </p:nvSpPr>
        <p:spPr>
          <a:xfrm>
            <a:off x="3049227" y="3462439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16" name="TextBox 315"/>
          <p:cNvSpPr txBox="1"/>
          <p:nvPr/>
        </p:nvSpPr>
        <p:spPr>
          <a:xfrm>
            <a:off x="2712944" y="2546715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17" name="Rounded Rectangle 112"/>
          <p:cNvSpPr>
            <a:spLocks noChangeArrowheads="1"/>
          </p:cNvSpPr>
          <p:nvPr/>
        </p:nvSpPr>
        <p:spPr bwMode="auto">
          <a:xfrm>
            <a:off x="1398774" y="4469665"/>
            <a:ext cx="1379590" cy="280529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(A==B) </a:t>
            </a: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779770" y="2530210"/>
            <a:ext cx="2721200" cy="39064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61"/>
          <p:cNvCxnSpPr>
            <a:cxnSpLocks noChangeShapeType="1"/>
          </p:cNvCxnSpPr>
          <p:nvPr/>
        </p:nvCxnSpPr>
        <p:spPr bwMode="auto">
          <a:xfrm rot="5400000">
            <a:off x="1897214" y="2311926"/>
            <a:ext cx="1797552" cy="1389766"/>
          </a:xfrm>
          <a:prstGeom prst="curvedConnector3">
            <a:avLst>
              <a:gd name="adj1" fmla="val 50000"/>
            </a:avLst>
          </a:prstGeom>
          <a:noFill/>
          <a:ln w="34925">
            <a:solidFill>
              <a:srgbClr val="0000FF"/>
            </a:solidFill>
            <a:prstDash val="solid"/>
            <a:round/>
            <a:headEnd type="none" w="lg" len="med"/>
            <a:tailEnd type="triangle" w="lg" len="med"/>
          </a:ln>
        </p:spPr>
      </p:cxnSp>
      <p:sp>
        <p:nvSpPr>
          <p:cNvPr id="112" name="TextBox 111"/>
          <p:cNvSpPr txBox="1"/>
          <p:nvPr/>
        </p:nvSpPr>
        <p:spPr>
          <a:xfrm>
            <a:off x="1718255" y="2362049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ea"/>
              <a:buAutoNum type="circleNumDbPlain" startAt="2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058299" y="1524122"/>
            <a:ext cx="6963162" cy="355760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124"/>
          <p:cNvSpPr txBox="1">
            <a:spLocks noChangeArrowheads="1"/>
          </p:cNvSpPr>
          <p:nvPr/>
        </p:nvSpPr>
        <p:spPr bwMode="auto">
          <a:xfrm>
            <a:off x="3700096" y="1726688"/>
            <a:ext cx="771338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err="1" smtClean="0"/>
              <a:t>6rd</a:t>
            </a:r>
            <a:r>
              <a:rPr lang="en-US" sz="1600" b="1" dirty="0" smtClean="0"/>
              <a:t> BR</a:t>
            </a:r>
            <a:endParaRPr lang="en-US" sz="1600" b="1" dirty="0"/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ISP </a:t>
            </a:r>
            <a:r>
              <a:rPr lang="en-US" b="1" dirty="0" err="1" smtClean="0"/>
              <a:t>6</a:t>
            </a:r>
            <a:r>
              <a:rPr lang="en-US" b="1" dirty="0" err="1" smtClean="0"/>
              <a:t>rd</a:t>
            </a:r>
            <a:r>
              <a:rPr lang="en-US" b="1" dirty="0" smtClean="0"/>
              <a:t> Domain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8" name="Curved Connector 167"/>
          <p:cNvCxnSpPr>
            <a:stCxn id="158" idx="0"/>
            <a:endCxn id="152" idx="0"/>
          </p:cNvCxnSpPr>
          <p:nvPr/>
        </p:nvCxnSpPr>
        <p:spPr>
          <a:xfrm rot="5400000" flipH="1" flipV="1">
            <a:off x="3295342" y="2729492"/>
            <a:ext cx="1588" cy="2350595"/>
          </a:xfrm>
          <a:prstGeom prst="curvedConnector3">
            <a:avLst>
              <a:gd name="adj1" fmla="val 35290491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06" name="Curved Connector 205"/>
          <p:cNvCxnSpPr>
            <a:stCxn id="158" idx="0"/>
            <a:endCxn id="153" idx="0"/>
          </p:cNvCxnSpPr>
          <p:nvPr/>
        </p:nvCxnSpPr>
        <p:spPr>
          <a:xfrm rot="5400000" flipH="1" flipV="1">
            <a:off x="3615472" y="2409362"/>
            <a:ext cx="1588" cy="2990855"/>
          </a:xfrm>
          <a:prstGeom prst="curvedConnector3">
            <a:avLst>
              <a:gd name="adj1" fmla="val 44657494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11" name="Curved Connector 210"/>
          <p:cNvCxnSpPr>
            <a:stCxn id="158" idx="0"/>
            <a:endCxn id="154" idx="0"/>
          </p:cNvCxnSpPr>
          <p:nvPr/>
        </p:nvCxnSpPr>
        <p:spPr>
          <a:xfrm rot="16200000" flipH="1">
            <a:off x="3938064" y="2086769"/>
            <a:ext cx="795" cy="3636835"/>
          </a:xfrm>
          <a:prstGeom prst="curvedConnector3">
            <a:avLst>
              <a:gd name="adj1" fmla="val -10647345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cxnSp>
        <p:nvCxnSpPr>
          <p:cNvPr id="221" name="Curved Connector 220"/>
          <p:cNvCxnSpPr>
            <a:stCxn id="158" idx="0"/>
            <a:endCxn id="155" idx="0"/>
          </p:cNvCxnSpPr>
          <p:nvPr/>
        </p:nvCxnSpPr>
        <p:spPr>
          <a:xfrm rot="5400000" flipH="1" flipV="1">
            <a:off x="4560303" y="1464531"/>
            <a:ext cx="1588" cy="4880517"/>
          </a:xfrm>
          <a:prstGeom prst="curvedConnector3">
            <a:avLst>
              <a:gd name="adj1" fmla="val 62670529"/>
            </a:avLst>
          </a:prstGeom>
          <a:noFill/>
          <a:ln w="34925">
            <a:solidFill>
              <a:srgbClr val="0000FF"/>
            </a:solidFill>
            <a:prstDash val="sysDot"/>
            <a:round/>
            <a:headEnd type="triangle" w="lg" len="med"/>
            <a:tailEnd type="triangle" w="lg" len="med"/>
          </a:ln>
        </p:spPr>
      </p:cxnSp>
      <p:pic>
        <p:nvPicPr>
          <p:cNvPr id="297" name="Picture 37" descr="CarrierRoutingSyst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686" y="1671971"/>
            <a:ext cx="4603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00" name="Straight Connector 299"/>
          <p:cNvCxnSpPr>
            <a:endCxn id="297" idx="0"/>
          </p:cNvCxnSpPr>
          <p:nvPr/>
        </p:nvCxnSpPr>
        <p:spPr>
          <a:xfrm rot="16200000" flipH="1">
            <a:off x="3249459" y="1430555"/>
            <a:ext cx="482829" cy="1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ISP is ready (e.g., an aggregate has native enabled), downstream traffic is moved to native via routing (injecting a route for the aggregate or otherwise). </a:t>
            </a:r>
            <a:r>
              <a:rPr lang="en-US" dirty="0" err="1" smtClean="0"/>
              <a:t>6rd</a:t>
            </a:r>
            <a:r>
              <a:rPr lang="en-US" dirty="0" smtClean="0"/>
              <a:t> interface remains to allow CE to CE traffic.  </a:t>
            </a:r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sp>
        <p:nvSpPr>
          <p:cNvPr id="317" name="Rounded Rectangle 112"/>
          <p:cNvSpPr>
            <a:spLocks noChangeArrowheads="1"/>
          </p:cNvSpPr>
          <p:nvPr/>
        </p:nvSpPr>
        <p:spPr bwMode="auto">
          <a:xfrm>
            <a:off x="1398774" y="4469665"/>
            <a:ext cx="1379590" cy="280529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(A==B) </a:t>
            </a: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779770" y="2530210"/>
            <a:ext cx="2721200" cy="39064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ea"/>
              <a:buAutoNum type="circleNumDbPlain" startAt="2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058299" y="1524122"/>
            <a:ext cx="6963162" cy="3557608"/>
          </a:xfrm>
          <a:prstGeom prst="roundRect">
            <a:avLst>
              <a:gd name="adj" fmla="val 16667"/>
            </a:avLst>
          </a:prstGeom>
          <a:solidFill>
            <a:srgbClr val="008000">
              <a:alpha val="29000"/>
            </a:srgbClr>
          </a:solidFill>
          <a:ln w="19050">
            <a:solidFill>
              <a:schemeClr val="accent3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232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5812515" y="1768825"/>
            <a:ext cx="1967992" cy="3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609" tIns="30803" rIns="61609" bIns="30803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/>
              <a:t>Native IPv6</a:t>
            </a:r>
            <a:endParaRPr lang="en-US" b="1" dirty="0"/>
          </a:p>
        </p:txBody>
      </p:sp>
      <p:pic>
        <p:nvPicPr>
          <p:cNvPr id="152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790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169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149" y="3905584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7831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Box 155"/>
          <p:cNvSpPr txBox="1"/>
          <p:nvPr/>
        </p:nvSpPr>
        <p:spPr>
          <a:xfrm>
            <a:off x="6105586" y="3756248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... …</a:t>
            </a:r>
            <a:endParaRPr lang="en-US" dirty="0"/>
          </a:p>
        </p:txBody>
      </p:sp>
      <p:pic>
        <p:nvPicPr>
          <p:cNvPr id="158" name="Picture 3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14" y="3904789"/>
            <a:ext cx="525462" cy="23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8290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186" y="4167485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511" y="417892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" name="Picture 2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888" y="4137817"/>
            <a:ext cx="443900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" name="TextBox 312"/>
          <p:cNvSpPr txBox="1"/>
          <p:nvPr/>
        </p:nvSpPr>
        <p:spPr>
          <a:xfrm>
            <a:off x="519337" y="5400430"/>
            <a:ext cx="790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native is fully rolled out, </a:t>
            </a:r>
            <a:r>
              <a:rPr lang="en-US" dirty="0" err="1" smtClean="0"/>
              <a:t>6rd</a:t>
            </a:r>
            <a:r>
              <a:rPr lang="en-US" dirty="0" smtClean="0"/>
              <a:t> may be fully decommissioned. </a:t>
            </a:r>
          </a:p>
        </p:txBody>
      </p:sp>
      <p:sp>
        <p:nvSpPr>
          <p:cNvPr id="314" name="TextBox 124"/>
          <p:cNvSpPr txBox="1">
            <a:spLocks noChangeArrowheads="1"/>
          </p:cNvSpPr>
          <p:nvPr/>
        </p:nvSpPr>
        <p:spPr bwMode="auto">
          <a:xfrm>
            <a:off x="1516364" y="3840871"/>
            <a:ext cx="394283" cy="2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 smtClean="0"/>
              <a:t>CE</a:t>
            </a:r>
            <a:endParaRPr lang="en-US" sz="1600" b="1" dirty="0"/>
          </a:p>
        </p:txBody>
      </p:sp>
      <p:sp>
        <p:nvSpPr>
          <p:cNvPr id="317" name="Rounded Rectangle 112"/>
          <p:cNvSpPr>
            <a:spLocks noChangeArrowheads="1"/>
          </p:cNvSpPr>
          <p:nvPr/>
        </p:nvSpPr>
        <p:spPr bwMode="auto">
          <a:xfrm>
            <a:off x="1398774" y="4469665"/>
            <a:ext cx="1379590" cy="280529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wrap="none" lIns="82124" tIns="41061" rIns="82124" bIns="41061" anchor="t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Prefix (A==B) </a:t>
            </a:r>
          </a:p>
        </p:txBody>
      </p:sp>
      <p:cxnSp>
        <p:nvCxnSpPr>
          <p:cNvPr id="111" name="Straight Connector 110"/>
          <p:cNvCxnSpPr/>
          <p:nvPr/>
        </p:nvCxnSpPr>
        <p:spPr>
          <a:xfrm rot="5400000">
            <a:off x="779770" y="2530210"/>
            <a:ext cx="2721200" cy="39064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16200000" flipH="1">
            <a:off x="3435993" y="1279584"/>
            <a:ext cx="489074" cy="1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8" name="Cloud 297"/>
          <p:cNvSpPr/>
          <p:nvPr/>
        </p:nvSpPr>
        <p:spPr>
          <a:xfrm>
            <a:off x="1282141" y="264691"/>
            <a:ext cx="3189293" cy="1107569"/>
          </a:xfrm>
          <a:prstGeom prst="cloud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IPv6 Internet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11588" y="264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ea"/>
              <a:buAutoNum type="circleNumDbPlain" startAt="2"/>
            </a:pPr>
            <a:r>
              <a:rPr lang="en-US" sz="36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attempt to compare (1) and (2)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21041" y="2377755"/>
            <a:ext cx="4097522" cy="359124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 renumbering required</a:t>
            </a:r>
          </a:p>
          <a:p>
            <a:endParaRPr lang="en-US" dirty="0" smtClean="0"/>
          </a:p>
          <a:p>
            <a:r>
              <a:rPr lang="en-US" dirty="0" smtClean="0"/>
              <a:t>Traffic moves from BR incrementally as native is deployed, CE to CE traffic remains unchanged. </a:t>
            </a:r>
          </a:p>
          <a:p>
            <a:r>
              <a:rPr lang="en-US" dirty="0" smtClean="0"/>
              <a:t>IPv6 aggregation level after migration is essentially the same as IPv4 before (but renumbering for aggregation can be done later anyway if really needed…)</a:t>
            </a:r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29702" y="2377755"/>
            <a:ext cx="4097522" cy="3635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435153"/>
                </a:solidFill>
                <a:latin typeface="+mj-lt"/>
              </a:rPr>
              <a:t>Requires home to be renumbered, CPE to be capable of renumbering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435153"/>
                </a:solidFill>
                <a:latin typeface="+mj-lt"/>
              </a:rPr>
              <a:t>Traffic may increase, and CE-to-CE performance may decrease as native is deployed</a:t>
            </a:r>
          </a:p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435153"/>
                </a:solidFill>
                <a:latin typeface="+mj-lt"/>
              </a:rPr>
              <a:t>“More obvious” method, allows for “clean” numbering of IPv6 users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dirty="0" smtClean="0">
              <a:solidFill>
                <a:srgbClr val="435153"/>
              </a:solidFill>
              <a:latin typeface="+mj-lt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dirty="0" smtClean="0">
              <a:solidFill>
                <a:srgbClr val="435153"/>
              </a:solidFill>
              <a:latin typeface="+mj-lt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5000"/>
              </a:lnSpc>
              <a:spcBef>
                <a:spcPts val="148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435153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1535" y="1148348"/>
            <a:ext cx="78502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Any comparison is going to be subjective based on the operator, if we can get the CPE requirements the same between the two, we win.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728</Words>
  <Application>Microsoft Macintosh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6rd Sunsetting  Mark Townsley, Alexandre Cassen        </vt:lpstr>
      <vt:lpstr>draft-townsley-v6ops-6rd-sunsetting-00.txt</vt:lpstr>
      <vt:lpstr>Slide 3</vt:lpstr>
      <vt:lpstr>Slide 4</vt:lpstr>
      <vt:lpstr>Slide 5</vt:lpstr>
      <vt:lpstr>Slide 6</vt:lpstr>
      <vt:lpstr>Slide 7</vt:lpstr>
      <vt:lpstr>Slide 8</vt:lpstr>
      <vt:lpstr>An attempt to compare (1) and (2) </vt:lpstr>
      <vt:lpstr>CPE Requirements*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Townsley</dc:creator>
  <cp:lastModifiedBy>Mark Townsley</cp:lastModifiedBy>
  <cp:revision>3</cp:revision>
  <dcterms:created xsi:type="dcterms:W3CDTF">2011-11-16T10:45:04Z</dcterms:created>
  <dcterms:modified xsi:type="dcterms:W3CDTF">2011-11-17T05:47:56Z</dcterms:modified>
</cp:coreProperties>
</file>