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2" r:id="rId1"/>
  </p:sldMasterIdLst>
  <p:sldIdLst>
    <p:sldId id="256" r:id="rId2"/>
    <p:sldId id="282" r:id="rId3"/>
    <p:sldId id="277" r:id="rId4"/>
    <p:sldId id="273" r:id="rId5"/>
    <p:sldId id="279" r:id="rId6"/>
    <p:sldId id="281" r:id="rId7"/>
    <p:sldId id="280" r:id="rId8"/>
    <p:sldId id="27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4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0260BCD-08E9-554A-A855-FF51742694E7}" type="datetimeFigureOut">
              <a:rPr lang="en-US" smtClean="0"/>
              <a:pPr/>
              <a:t>11-11-12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BFDF42-B4FB-CC4F-8D5C-AED986591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3527" y="3886200"/>
            <a:ext cx="7223673" cy="99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Wireline</a:t>
            </a:r>
            <a:r>
              <a:rPr lang="en-US" dirty="0" smtClean="0"/>
              <a:t>: Incremental IPv6</a:t>
            </a:r>
            <a:br>
              <a:rPr lang="en-US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draft-kuarsingh-wireline-incremental-ipv6-</a:t>
            </a:r>
            <a:r>
              <a:rPr lang="en-US" sz="2000" b="1" dirty="0" smtClean="0">
                <a:solidFill>
                  <a:srgbClr val="FF0000"/>
                </a:solidFill>
              </a:rPr>
              <a:t>02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231" y="4876800"/>
            <a:ext cx="8025905" cy="699438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Victor Kuarsingh, Rogers Communications Inc</a:t>
            </a:r>
            <a:endParaRPr lang="en-US" dirty="0"/>
          </a:p>
        </p:txBody>
      </p:sp>
      <p:pic>
        <p:nvPicPr>
          <p:cNvPr id="4" name="Picture 3" descr="j03167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164" y="769938"/>
            <a:ext cx="3657600" cy="2406651"/>
          </a:xfrm>
          <a:prstGeom prst="rect">
            <a:avLst/>
          </a:prstGeom>
        </p:spPr>
      </p:pic>
      <p:pic>
        <p:nvPicPr>
          <p:cNvPr id="5" name="Picture 4" descr="j03092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27" y="776289"/>
            <a:ext cx="3657600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019" y="1155958"/>
            <a:ext cx="7772400" cy="510892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Vendor and operator feedback on additional guidance to address IPv6 transition</a:t>
            </a:r>
          </a:p>
          <a:p>
            <a:endParaRPr lang="en-US" sz="2800" dirty="0"/>
          </a:p>
          <a:p>
            <a:r>
              <a:rPr lang="en-US" sz="2800" dirty="0" smtClean="0"/>
              <a:t>Many technological options, viewpoint on how to use such technologies and when</a:t>
            </a:r>
          </a:p>
          <a:p>
            <a:endParaRPr lang="en-US" sz="2800" dirty="0"/>
          </a:p>
          <a:p>
            <a:r>
              <a:rPr lang="en-US" sz="2800" dirty="0" smtClean="0"/>
              <a:t>Not all operators are as fall along as others in IPv6 deployment and addressing IPv4 run out</a:t>
            </a:r>
          </a:p>
          <a:p>
            <a:pPr lvl="1"/>
            <a:endParaRPr lang="en-US" sz="2800" dirty="0"/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96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019" y="1155958"/>
            <a:ext cx="7772400" cy="5108927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Draft-kuarsingh-incremental-ipv6 lays out a phased approach to introducing IPv6 in a </a:t>
            </a:r>
            <a:r>
              <a:rPr lang="en-US" sz="2400" dirty="0" err="1" smtClean="0"/>
              <a:t>Wireline</a:t>
            </a:r>
            <a:r>
              <a:rPr lang="en-US" sz="2400" dirty="0" smtClean="0"/>
              <a:t> </a:t>
            </a:r>
            <a:r>
              <a:rPr lang="en-US" sz="2400" dirty="0" err="1" smtClean="0"/>
              <a:t>Netowrk</a:t>
            </a:r>
            <a:endParaRPr lang="en-US" sz="2400" dirty="0" smtClean="0"/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Primary audience would be Cable and other </a:t>
            </a:r>
            <a:r>
              <a:rPr lang="en-US" sz="2100" dirty="0" err="1" smtClean="0">
                <a:solidFill>
                  <a:schemeClr val="tx1"/>
                </a:solidFill>
              </a:rPr>
              <a:t>Wireline</a:t>
            </a:r>
            <a:r>
              <a:rPr lang="en-US" sz="2100" dirty="0" smtClean="0">
                <a:solidFill>
                  <a:schemeClr val="tx1"/>
                </a:solidFill>
              </a:rPr>
              <a:t> environments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tx1"/>
                </a:solidFill>
              </a:rPr>
              <a:t>Intended to help operators whom may be just starting out planning a strategy for IPv6 transition and implementation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chemeClr val="tx1"/>
                </a:solidFill>
              </a:rPr>
              <a:t>Link to framework document [draft-ietf-v6ops-v4v6tran-framework]</a:t>
            </a:r>
          </a:p>
          <a:p>
            <a:r>
              <a:rPr lang="en-US" sz="2400" dirty="0" smtClean="0"/>
              <a:t>Link to to RFC6264 </a:t>
            </a:r>
            <a:r>
              <a:rPr lang="en-US" sz="2400" dirty="0" smtClean="0"/>
              <a:t>was suggested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This draft is more specific and sets out a more definitive phase and objectives</a:t>
            </a:r>
          </a:p>
        </p:txBody>
      </p:sp>
    </p:spTree>
    <p:extLst>
      <p:ext uri="{BB962C8B-B14F-4D97-AF65-F5344CB8AC3E}">
        <p14:creationId xmlns:p14="http://schemas.microsoft.com/office/powerpoint/2010/main" val="888067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-00 </a:t>
            </a:r>
            <a:r>
              <a:rPr lang="en-US" dirty="0" smtClean="0"/>
              <a:t>through</a:t>
            </a:r>
            <a:r>
              <a:rPr lang="en-US" dirty="0" smtClean="0"/>
              <a:t> Version </a:t>
            </a:r>
            <a:r>
              <a:rPr lang="en-US" dirty="0" smtClean="0"/>
              <a:t>-</a:t>
            </a:r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019" y="1155958"/>
            <a:ext cx="7772400" cy="5108927"/>
          </a:xfrm>
        </p:spPr>
        <p:txBody>
          <a:bodyPr>
            <a:normAutofit/>
          </a:bodyPr>
          <a:lstStyle/>
          <a:p>
            <a:r>
              <a:rPr lang="en-US" dirty="0" smtClean="0"/>
              <a:t>Changes made moving to version -01</a:t>
            </a:r>
          </a:p>
          <a:p>
            <a:pPr lvl="1"/>
            <a:r>
              <a:rPr lang="en-US" sz="2100" dirty="0" smtClean="0"/>
              <a:t>Text updates and edits</a:t>
            </a:r>
          </a:p>
          <a:p>
            <a:pPr lvl="1"/>
            <a:r>
              <a:rPr lang="en-US" sz="2100" dirty="0" smtClean="0"/>
              <a:t>New Sections Added </a:t>
            </a:r>
          </a:p>
          <a:p>
            <a:pPr lvl="1"/>
            <a:r>
              <a:rPr lang="en-US" sz="2100" dirty="0" smtClean="0"/>
              <a:t>Updated References</a:t>
            </a:r>
          </a:p>
          <a:p>
            <a:pPr lvl="1"/>
            <a:endParaRPr lang="en-US" sz="2100" dirty="0"/>
          </a:p>
          <a:p>
            <a:r>
              <a:rPr lang="en-US" sz="2400" dirty="0" smtClean="0"/>
              <a:t>Changes made moving to version -02</a:t>
            </a:r>
          </a:p>
          <a:p>
            <a:pPr lvl="1"/>
            <a:r>
              <a:rPr lang="en-US" sz="2100" dirty="0" smtClean="0"/>
              <a:t>Textural Updates (based on comments)</a:t>
            </a:r>
          </a:p>
          <a:p>
            <a:pPr lvl="1"/>
            <a:r>
              <a:rPr lang="en-US" sz="2100" dirty="0" smtClean="0"/>
              <a:t>Operator considerations</a:t>
            </a:r>
          </a:p>
          <a:p>
            <a:pPr lvl="1"/>
            <a:r>
              <a:rPr lang="en-US" sz="2100" dirty="0" smtClean="0"/>
              <a:t>Diagrams</a:t>
            </a:r>
          </a:p>
          <a:p>
            <a:pPr lvl="1"/>
            <a:endParaRPr lang="en-US" sz="2100" dirty="0"/>
          </a:p>
          <a:p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Covered (and maturing)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019" y="1155958"/>
            <a:ext cx="7772400" cy="510892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Reasons for Phased approach</a:t>
            </a:r>
          </a:p>
          <a:p>
            <a:pPr lvl="1"/>
            <a:r>
              <a:rPr lang="en-US" sz="2100" dirty="0" smtClean="0"/>
              <a:t>Relevance of IPv6 and IPv4 in transition 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IPv4 Resource challenges</a:t>
            </a:r>
          </a:p>
          <a:p>
            <a:pPr lvl="1"/>
            <a:r>
              <a:rPr lang="en-US" sz="2100" dirty="0" smtClean="0"/>
              <a:t>IPv6 Environment Maturity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Impacts to Operators</a:t>
            </a:r>
          </a:p>
          <a:p>
            <a:pPr lvl="1"/>
            <a:endParaRPr lang="en-US" sz="2100" dirty="0">
              <a:solidFill>
                <a:schemeClr val="tx1"/>
              </a:solidFill>
            </a:endParaRPr>
          </a:p>
          <a:p>
            <a:r>
              <a:rPr lang="en-US" sz="2400" dirty="0" smtClean="0"/>
              <a:t>Transition Technology Analysis (very basic for novice)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Auto Tunneling (background)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CGN (NAT44)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6RD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Native Dual Sack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DS-Lite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NAT64</a:t>
            </a:r>
            <a:endParaRPr lang="en-US" sz="21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1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and 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2898" y="1155958"/>
            <a:ext cx="8916979" cy="5108927"/>
          </a:xfrm>
        </p:spPr>
        <p:txBody>
          <a:bodyPr>
            <a:noAutofit/>
          </a:bodyPr>
          <a:lstStyle/>
          <a:p>
            <a:r>
              <a:rPr lang="en-US" sz="1800" dirty="0" smtClean="0"/>
              <a:t>Introduce IPv6 as soon as possible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Use Tunneling if needed due to Customer </a:t>
            </a:r>
            <a:r>
              <a:rPr lang="en-US" sz="1800" dirty="0" err="1" smtClean="0">
                <a:solidFill>
                  <a:schemeClr val="tx1"/>
                </a:solidFill>
              </a:rPr>
              <a:t>Prem</a:t>
            </a:r>
            <a:r>
              <a:rPr lang="en-US" sz="1800" dirty="0" smtClean="0">
                <a:solidFill>
                  <a:schemeClr val="tx1"/>
                </a:solidFill>
              </a:rPr>
              <a:t> and/or Access network issues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Assist auto tunneling technologies as best as one can (promotes IPv6 use)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IPv4 still main service, and aligns </a:t>
            </a:r>
            <a:r>
              <a:rPr lang="pl-PL" sz="1800" dirty="0" err="1" smtClean="0">
                <a:solidFill>
                  <a:schemeClr val="tx1"/>
                </a:solidFill>
              </a:rPr>
              <a:t>wi</a:t>
            </a:r>
            <a:r>
              <a:rPr lang="en-US" sz="1800" dirty="0" err="1" smtClean="0">
                <a:solidFill>
                  <a:schemeClr val="tx1"/>
                </a:solidFill>
              </a:rPr>
              <a:t>th</a:t>
            </a:r>
            <a:r>
              <a:rPr lang="en-US" sz="1800" dirty="0" smtClean="0">
                <a:solidFill>
                  <a:schemeClr val="tx1"/>
                </a:solidFill>
              </a:rPr>
              <a:t> network conditions (tools/</a:t>
            </a:r>
            <a:r>
              <a:rPr lang="en-US" sz="1800" dirty="0" err="1" smtClean="0">
                <a:solidFill>
                  <a:schemeClr val="tx1"/>
                </a:solidFill>
              </a:rPr>
              <a:t>mgmt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etc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sz="1800" dirty="0" smtClean="0"/>
              <a:t>Mature to Dual Sack as soon as possible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Use CGN if needed on IPv4 (it’s deployable)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IPv4 path still independent so less impact to tools, procedures and troubleshooting (environment maturing)</a:t>
            </a:r>
          </a:p>
          <a:p>
            <a:r>
              <a:rPr lang="en-US" sz="1800" dirty="0" smtClean="0"/>
              <a:t>Optimize IPv4 environment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Move to tunneled IPv4</a:t>
            </a:r>
          </a:p>
          <a:p>
            <a:pPr lvl="1"/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/>
              <a:t>Keep the most traffic off transition technologies!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Transition techs are “auxiliary paths”, “assist paths”</a:t>
            </a:r>
          </a:p>
          <a:p>
            <a:r>
              <a:rPr lang="en-US" sz="1800" dirty="0" smtClean="0"/>
              <a:t>Relays, translators </a:t>
            </a:r>
            <a:r>
              <a:rPr lang="en-US" sz="1800" dirty="0" err="1" smtClean="0"/>
              <a:t>etc</a:t>
            </a:r>
            <a:r>
              <a:rPr lang="en-US" sz="1800" dirty="0" smtClean="0"/>
              <a:t> – are engineering and management challenges so use them as little as possible</a:t>
            </a:r>
          </a:p>
          <a:p>
            <a:r>
              <a:rPr lang="en-US" sz="1800" dirty="0" smtClean="0"/>
              <a:t>Use Dual stack phase to move the build of content and services to IPv6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458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03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Transition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7518" y="1169613"/>
            <a:ext cx="8712148" cy="510892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Phase 0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Foundational Items (routing, policy, security, transition architecture)</a:t>
            </a:r>
          </a:p>
          <a:p>
            <a:pPr lvl="2"/>
            <a:r>
              <a:rPr lang="en-US" sz="1800" dirty="0" smtClean="0"/>
              <a:t>Will be expanded in rev -01 with far more detail and operational considerations and input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Phase 1 (Tunneling) 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Managed/Assist  Auto-Tunneling (6to4, </a:t>
            </a:r>
            <a:r>
              <a:rPr lang="en-US" sz="2100" dirty="0" err="1" smtClean="0">
                <a:solidFill>
                  <a:schemeClr val="tx1"/>
                </a:solidFill>
              </a:rPr>
              <a:t>Teredo</a:t>
            </a:r>
            <a:r>
              <a:rPr lang="en-US" sz="21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Introduce 6RD as early option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Most tools on Ipv4, main capabilities (content to be added)</a:t>
            </a:r>
          </a:p>
          <a:p>
            <a:r>
              <a:rPr lang="en-US" sz="2400" dirty="0" smtClean="0"/>
              <a:t>Phase 2 (Native Dual Stack)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Mature IPv6 environment, add in CGN if needed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Mature IPv6 tools, capabilities, operational proceeds</a:t>
            </a:r>
          </a:p>
          <a:p>
            <a:r>
              <a:rPr lang="en-US" sz="2400" dirty="0" smtClean="0"/>
              <a:t>Phase 3 (Tunneled IPv4)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IPv6 now mature, services on IPv6 now (for the part)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</a:rPr>
              <a:t>Optimize IPv4 (if resourced challenged or if desired)</a:t>
            </a:r>
          </a:p>
        </p:txBody>
      </p:sp>
    </p:spTree>
    <p:extLst>
      <p:ext uri="{BB962C8B-B14F-4D97-AF65-F5344CB8AC3E}">
        <p14:creationId xmlns:p14="http://schemas.microsoft.com/office/powerpoint/2010/main" val="614710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019" y="1155958"/>
            <a:ext cx="7772400" cy="5108927"/>
          </a:xfrm>
        </p:spPr>
        <p:txBody>
          <a:bodyPr>
            <a:normAutofit/>
          </a:bodyPr>
          <a:lstStyle/>
          <a:p>
            <a:r>
              <a:rPr lang="en-US" dirty="0" smtClean="0"/>
              <a:t>Interest and/or value in such a document?</a:t>
            </a:r>
          </a:p>
          <a:p>
            <a:endParaRPr lang="en-US" dirty="0"/>
          </a:p>
          <a:p>
            <a:r>
              <a:rPr lang="en-US" dirty="0" smtClean="0"/>
              <a:t>WG Document?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968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998</TotalTime>
  <Words>508</Words>
  <Application>Microsoft Macintosh PowerPoint</Application>
  <PresentationFormat>On-screen Show (4:3)</PresentationFormat>
  <Paragraphs>77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Wireline: Incremental IPv6 draft-kuarsingh-wireline-incremental-ipv6-02</vt:lpstr>
      <vt:lpstr>Why?</vt:lpstr>
      <vt:lpstr>Introduction</vt:lpstr>
      <vt:lpstr>Version -00 through Version -02</vt:lpstr>
      <vt:lpstr>Topics Covered (and maturing)</vt:lpstr>
      <vt:lpstr>Approach and Rationale</vt:lpstr>
      <vt:lpstr>Transition Phases</vt:lpstr>
      <vt:lpstr>Next Steps</vt:lpstr>
    </vt:vector>
  </TitlesOfParts>
  <Company>Rogers Cable Commuications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Victor Kuarsingh</dc:creator>
  <cp:lastModifiedBy>Victor Kuarsingh</cp:lastModifiedBy>
  <cp:revision>37</cp:revision>
  <dcterms:created xsi:type="dcterms:W3CDTF">2010-11-04T18:01:53Z</dcterms:created>
  <dcterms:modified xsi:type="dcterms:W3CDTF">2011-11-12T14:15:00Z</dcterms:modified>
</cp:coreProperties>
</file>