
<file path=[Content_Types].xml><?xml version="1.0" encoding="utf-8"?>
<Types xmlns="http://schemas.openxmlformats.org/package/2006/content-types">
  <Override PartName="/ppt/slides/slide3.xml" ContentType="application/vnd.openxmlformats-officedocument.presentationml.slide+xml"/>
  <Override PartName="/docProps/core.xml" ContentType="application/vnd.openxmlformats-package.core-properties+xml"/>
  <Override PartName="/ppt/slideLayouts/slideLayout6.xml" ContentType="application/vnd.openxmlformats-officedocument.presentationml.slideLayout+xml"/>
  <Default Extension="rels" ContentType="application/vnd.openxmlformats-package.relationships+xml"/>
  <Override PartName="/ppt/slideLayouts/slideLayout8.xml" ContentType="application/vnd.openxmlformats-officedocument.presentationml.slideLayout+xml"/>
  <Override PartName="/ppt/slideLayouts/slideLayout1.xml" ContentType="application/vnd.openxmlformats-officedocument.presentationml.slideLayout+xml"/>
  <Override PartName="/ppt/slideLayouts/slideLayout11.xml" ContentType="application/vnd.openxmlformats-officedocument.presentationml.slideLayout+xml"/>
  <Override PartName="/ppt/slideLayouts/slideLayout3.xml" ContentType="application/vnd.openxmlformats-officedocument.presentationml.slideLayout+xml"/>
  <Default Extension="xml" ContentType="application/xml"/>
  <Override PartName="/ppt/slides/slide2.xml" ContentType="application/vnd.openxmlformats-officedocument.presentationml.slide+xml"/>
  <Override PartName="/docProps/app.xml" ContentType="application/vnd.openxmlformats-officedocument.extended-properties+xml"/>
  <Override PartName="/ppt/slideMasters/slideMaster1.xml" ContentType="application/vnd.openxmlformats-officedocument.presentationml.slideMaster+xml"/>
  <Override PartName="/ppt/notesMasters/notesMaster1.xml" ContentType="application/vnd.openxmlformats-officedocument.presentationml.notesMaster+xml"/>
  <Override PartName="/ppt/slides/slide4.xml" ContentType="application/vnd.openxmlformats-officedocument.presentationml.slide+xml"/>
  <Override PartName="/ppt/slideLayouts/slideLayout5.xml" ContentType="application/vnd.openxmlformats-officedocument.presentationml.slideLayout+xml"/>
  <Override PartName="/ppt/viewProps.xml" ContentType="application/vnd.openxmlformats-officedocument.presentationml.viewProps+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presProps.xml" ContentType="application/vnd.openxmlformats-officedocument.presentationml.presProps+xml"/>
  <Override PartName="/ppt/slideLayouts/slideLayout2.xml" ContentType="application/vnd.openxmlformats-officedocument.presentationml.slideLayout+xml"/>
  <Override PartName="/ppt/presentation.xml" ContentType="application/vnd.openxmlformats-officedocument.presentationml.presentation.main+xml"/>
  <Default Extension="bin" ContentType="application/vnd.openxmlformats-officedocument.presentationml.printerSettings"/>
  <Override PartName="/ppt/slides/slide1.xml" ContentType="application/vnd.openxmlformats-officedocument.presentationml.slide+xml"/>
  <Default Extension="jpeg" ContentType="image/jpeg"/>
  <Override PartName="/ppt/slideLayouts/slideLayout4.xml" ContentType="application/vnd.openxmlformats-officedocument.presentationml.slideLayout+xml"/>
  <Override PartName="/ppt/tableStyles.xml" ContentType="application/vnd.openxmlformats-officedocument.presentationml.tableStyles+xml"/>
  <Override PartName="/ppt/theme/theme1.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notesMasterIdLst>
    <p:notesMasterId r:id="rId6"/>
  </p:notesMasterIdLst>
  <p:sldIdLst>
    <p:sldId id="256" r:id="rId2"/>
    <p:sldId id="257" r:id="rId3"/>
    <p:sldId id="259" r:id="rId4"/>
    <p:sldId id="258" r:id="rId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snapToGrid="0" snapToObjects="1">
      <p:cViewPr varScale="1">
        <p:scale>
          <a:sx n="107" d="100"/>
          <a:sy n="107" d="100"/>
        </p:scale>
        <p:origin x="-928"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notesMaster" Target="notesMasters/notesMaster1.xml"/><Relationship Id="rId7" Type="http://schemas.openxmlformats.org/officeDocument/2006/relationships/printerSettings" Target="printerSettings/printerSettings1.bin"/><Relationship Id="rId8" Type="http://schemas.openxmlformats.org/officeDocument/2006/relationships/presProps" Target="presProps.xml"/><Relationship Id="rId9" Type="http://schemas.openxmlformats.org/officeDocument/2006/relationships/viewProps" Target="viewProps.xml"/><Relationship Id="rId10" Type="http://schemas.openxmlformats.org/officeDocument/2006/relationships/theme" Target="theme/theme1.xml"/><Relationship Id="rId11"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9B4A049-290A-EC41-945D-0FA329E40700}" type="datetimeFigureOut">
              <a:rPr lang="en-US" smtClean="0"/>
              <a:pPr/>
              <a:t>11/16/11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DB93451-BBE0-EE47-A62A-0074A6E00110}"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12290" name="Text Box 1"/>
          <p:cNvSpPr txBox="1">
            <a:spLocks noChangeArrowheads="1"/>
          </p:cNvSpPr>
          <p:nvPr/>
        </p:nvSpPr>
        <p:spPr bwMode="auto">
          <a:xfrm>
            <a:off x="2143125" y="695325"/>
            <a:ext cx="2571750" cy="3429000"/>
          </a:xfrm>
          <a:prstGeom prst="rect">
            <a:avLst/>
          </a:prstGeom>
          <a:solidFill>
            <a:srgbClr val="FFFFFF"/>
          </a:solidFill>
          <a:ln w="9360">
            <a:solidFill>
              <a:srgbClr val="000000"/>
            </a:solidFill>
            <a:miter lim="800000"/>
            <a:headEnd/>
            <a:tailEnd/>
          </a:ln>
        </p:spPr>
        <p:txBody>
          <a:bodyPr wrap="none" anchor="ctr">
            <a:prstTxWarp prst="textNoShape">
              <a:avLst/>
            </a:prstTxWarp>
          </a:bodyPr>
          <a:lstStyle/>
          <a:p>
            <a:endParaRPr lang="en-US"/>
          </a:p>
        </p:txBody>
      </p:sp>
      <p:sp>
        <p:nvSpPr>
          <p:cNvPr id="12291" name="Rectangle 2"/>
          <p:cNvSpPr>
            <a:spLocks noGrp="1" noChangeArrowheads="1"/>
          </p:cNvSpPr>
          <p:nvPr>
            <p:ph type="body"/>
          </p:nvPr>
        </p:nvSpPr>
        <p:spPr>
          <a:xfrm>
            <a:off x="685800" y="4343400"/>
            <a:ext cx="5481638" cy="4111625"/>
          </a:xfrm>
          <a:noFill/>
          <a:ln/>
        </p:spPr>
        <p:txBody>
          <a:bodyPr wrap="none" anchor="ctr"/>
          <a:lstStyle/>
          <a:p>
            <a:endParaRPr lang="en-US">
              <a:latin typeface="Times New Roman"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75ABBF7-6D8D-A54D-9F33-8787DE08882A}" type="datetimeFigureOut">
              <a:rPr lang="en-US" smtClean="0"/>
              <a:pPr/>
              <a:t>11/16/11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0E09C2-021F-DB4F-9A20-E3A59EC8254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75ABBF7-6D8D-A54D-9F33-8787DE08882A}" type="datetimeFigureOut">
              <a:rPr lang="en-US" smtClean="0"/>
              <a:pPr/>
              <a:t>11/16/11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0E09C2-021F-DB4F-9A20-E3A59EC8254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75ABBF7-6D8D-A54D-9F33-8787DE08882A}" type="datetimeFigureOut">
              <a:rPr lang="en-US" smtClean="0"/>
              <a:pPr/>
              <a:t>11/16/11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0E09C2-021F-DB4F-9A20-E3A59EC8254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75ABBF7-6D8D-A54D-9F33-8787DE08882A}" type="datetimeFigureOut">
              <a:rPr lang="en-US" smtClean="0"/>
              <a:pPr/>
              <a:t>11/16/11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0E09C2-021F-DB4F-9A20-E3A59EC8254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75ABBF7-6D8D-A54D-9F33-8787DE08882A}" type="datetimeFigureOut">
              <a:rPr lang="en-US" smtClean="0"/>
              <a:pPr/>
              <a:t>11/16/11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0E09C2-021F-DB4F-9A20-E3A59EC8254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75ABBF7-6D8D-A54D-9F33-8787DE08882A}" type="datetimeFigureOut">
              <a:rPr lang="en-US" smtClean="0"/>
              <a:pPr/>
              <a:t>11/16/11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60E09C2-021F-DB4F-9A20-E3A59EC8254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75ABBF7-6D8D-A54D-9F33-8787DE08882A}" type="datetimeFigureOut">
              <a:rPr lang="en-US" smtClean="0"/>
              <a:pPr/>
              <a:t>11/16/11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60E09C2-021F-DB4F-9A20-E3A59EC8254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75ABBF7-6D8D-A54D-9F33-8787DE08882A}" type="datetimeFigureOut">
              <a:rPr lang="en-US" smtClean="0"/>
              <a:pPr/>
              <a:t>11/16/11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60E09C2-021F-DB4F-9A20-E3A59EC8254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75ABBF7-6D8D-A54D-9F33-8787DE08882A}" type="datetimeFigureOut">
              <a:rPr lang="en-US" smtClean="0"/>
              <a:pPr/>
              <a:t>11/16/11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60E09C2-021F-DB4F-9A20-E3A59EC8254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75ABBF7-6D8D-A54D-9F33-8787DE08882A}" type="datetimeFigureOut">
              <a:rPr lang="en-US" smtClean="0"/>
              <a:pPr/>
              <a:t>11/16/11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60E09C2-021F-DB4F-9A20-E3A59EC8254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75ABBF7-6D8D-A54D-9F33-8787DE08882A}" type="datetimeFigureOut">
              <a:rPr lang="en-US" smtClean="0"/>
              <a:pPr/>
              <a:t>11/16/11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60E09C2-021F-DB4F-9A20-E3A59EC8254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75ABBF7-6D8D-A54D-9F33-8787DE08882A}" type="datetimeFigureOut">
              <a:rPr lang="en-US" smtClean="0"/>
              <a:pPr/>
              <a:t>11/16/11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60E09C2-021F-DB4F-9A20-E3A59EC8254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VIPR IETF </a:t>
            </a:r>
            <a:r>
              <a:rPr lang="en-US" dirty="0" smtClean="0"/>
              <a:t>82</a:t>
            </a:r>
            <a:endParaRPr lang="en-US" dirty="0"/>
          </a:p>
        </p:txBody>
      </p:sp>
      <p:sp>
        <p:nvSpPr>
          <p:cNvPr id="3" name="Subtitle 2"/>
          <p:cNvSpPr>
            <a:spLocks noGrp="1"/>
          </p:cNvSpPr>
          <p:nvPr>
            <p:ph type="subTitle" idx="1"/>
          </p:nvPr>
        </p:nvSpPr>
        <p:spPr/>
        <p:txBody>
          <a:bodyPr/>
          <a:lstStyle/>
          <a:p>
            <a:r>
              <a:rPr lang="en-US" dirty="0" smtClean="0"/>
              <a:t>Daryl &amp; Jon</a:t>
            </a:r>
          </a:p>
          <a:p>
            <a:r>
              <a:rPr lang="en-US" dirty="0" smtClean="0"/>
              <a:t>(</a:t>
            </a:r>
            <a:r>
              <a:rPr lang="en-US" dirty="0" err="1" smtClean="0"/>
              <a:t>vipr@ief.org</a:t>
            </a:r>
            <a:r>
              <a:rPr lang="en-US" dirty="0" smtClean="0"/>
              <a:t>)</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8" name="Rectangle 1"/>
          <p:cNvSpPr>
            <a:spLocks noGrp="1" noChangeArrowheads="1"/>
          </p:cNvSpPr>
          <p:nvPr>
            <p:ph type="title"/>
          </p:nvPr>
        </p:nvSpPr>
        <p:spPr>
          <a:xfrm>
            <a:off x="457200" y="274638"/>
            <a:ext cx="8229600" cy="1143000"/>
          </a:xfrm>
        </p:spPr>
        <p:txBody>
          <a:bodyPr/>
          <a:lstStyle/>
          <a:p>
            <a:pPr eaLnBrk="1" hangingPunct="1">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t>Note Well</a:t>
            </a:r>
          </a:p>
        </p:txBody>
      </p:sp>
      <p:sp>
        <p:nvSpPr>
          <p:cNvPr id="4099" name="Rectangle 2"/>
          <p:cNvSpPr>
            <a:spLocks noGrp="1" noChangeArrowheads="1"/>
          </p:cNvSpPr>
          <p:nvPr>
            <p:ph type="body" idx="1"/>
          </p:nvPr>
        </p:nvSpPr>
        <p:spPr>
          <a:xfrm>
            <a:off x="468313" y="1125538"/>
            <a:ext cx="8229600" cy="5621337"/>
          </a:xfrm>
        </p:spPr>
        <p:txBody>
          <a:bodyPr/>
          <a:lstStyle/>
          <a:p>
            <a:pPr marL="336550" indent="-336550" eaLnBrk="1" hangingPunct="1">
              <a:lnSpc>
                <a:spcPct val="80000"/>
              </a:lnSpc>
              <a:spcBef>
                <a:spcPts val="350"/>
              </a:spcBef>
              <a:buFont typeface="Arial" charset="0"/>
              <a:buChar char="•"/>
              <a:tabLst>
                <a:tab pos="336550" algn="l"/>
                <a:tab pos="449263" algn="l"/>
                <a:tab pos="906463" algn="l"/>
                <a:tab pos="1363663" algn="l"/>
                <a:tab pos="1820863" algn="l"/>
                <a:tab pos="2278063" algn="l"/>
                <a:tab pos="2735263" algn="l"/>
                <a:tab pos="3192463" algn="l"/>
                <a:tab pos="3649663" algn="l"/>
                <a:tab pos="4106863" algn="l"/>
                <a:tab pos="4564063" algn="l"/>
                <a:tab pos="5021263" algn="l"/>
                <a:tab pos="5478463" algn="l"/>
                <a:tab pos="5935663" algn="l"/>
                <a:tab pos="6392863" algn="l"/>
                <a:tab pos="6850063" algn="l"/>
                <a:tab pos="7307263" algn="l"/>
                <a:tab pos="7764463" algn="l"/>
                <a:tab pos="8221663" algn="l"/>
                <a:tab pos="8678863" algn="l"/>
                <a:tab pos="9136063" algn="l"/>
              </a:tabLst>
            </a:pPr>
            <a:r>
              <a:rPr lang="en-GB" sz="1400"/>
              <a:t>Any submission to the IETF intended by the Contributor for publication as all or part of an IETF Internet-Draft or RFC and any statement made within the context of an IETF activity is considered an "IETF Contribution". Such statements include oral statements in IETF sessions, as well as written and electronic communications made at any time or place, which are addressed to:</a:t>
            </a:r>
          </a:p>
          <a:p>
            <a:pPr marL="336550" indent="-336550" eaLnBrk="1" hangingPunct="1">
              <a:lnSpc>
                <a:spcPct val="80000"/>
              </a:lnSpc>
              <a:spcBef>
                <a:spcPts val="350"/>
              </a:spcBef>
              <a:buClrTx/>
              <a:buSzTx/>
              <a:buFontTx/>
              <a:buNone/>
              <a:tabLst>
                <a:tab pos="336550" algn="l"/>
                <a:tab pos="449263" algn="l"/>
                <a:tab pos="906463" algn="l"/>
                <a:tab pos="1363663" algn="l"/>
                <a:tab pos="1820863" algn="l"/>
                <a:tab pos="2278063" algn="l"/>
                <a:tab pos="2735263" algn="l"/>
                <a:tab pos="3192463" algn="l"/>
                <a:tab pos="3649663" algn="l"/>
                <a:tab pos="4106863" algn="l"/>
                <a:tab pos="4564063" algn="l"/>
                <a:tab pos="5021263" algn="l"/>
                <a:tab pos="5478463" algn="l"/>
                <a:tab pos="5935663" algn="l"/>
                <a:tab pos="6392863" algn="l"/>
                <a:tab pos="6850063" algn="l"/>
                <a:tab pos="7307263" algn="l"/>
                <a:tab pos="7764463" algn="l"/>
                <a:tab pos="8221663" algn="l"/>
                <a:tab pos="8678863" algn="l"/>
                <a:tab pos="9136063" algn="l"/>
              </a:tabLst>
            </a:pPr>
            <a:endParaRPr lang="en-GB" sz="1400"/>
          </a:p>
          <a:p>
            <a:pPr marL="336550" indent="-336550" eaLnBrk="1" hangingPunct="1">
              <a:lnSpc>
                <a:spcPct val="80000"/>
              </a:lnSpc>
              <a:spcBef>
                <a:spcPts val="350"/>
              </a:spcBef>
              <a:buFont typeface="Arial" charset="0"/>
              <a:buChar char="•"/>
              <a:tabLst>
                <a:tab pos="336550" algn="l"/>
                <a:tab pos="449263" algn="l"/>
                <a:tab pos="906463" algn="l"/>
                <a:tab pos="1363663" algn="l"/>
                <a:tab pos="1820863" algn="l"/>
                <a:tab pos="2278063" algn="l"/>
                <a:tab pos="2735263" algn="l"/>
                <a:tab pos="3192463" algn="l"/>
                <a:tab pos="3649663" algn="l"/>
                <a:tab pos="4106863" algn="l"/>
                <a:tab pos="4564063" algn="l"/>
                <a:tab pos="5021263" algn="l"/>
                <a:tab pos="5478463" algn="l"/>
                <a:tab pos="5935663" algn="l"/>
                <a:tab pos="6392863" algn="l"/>
                <a:tab pos="6850063" algn="l"/>
                <a:tab pos="7307263" algn="l"/>
                <a:tab pos="7764463" algn="l"/>
                <a:tab pos="8221663" algn="l"/>
                <a:tab pos="8678863" algn="l"/>
                <a:tab pos="9136063" algn="l"/>
              </a:tabLst>
            </a:pPr>
            <a:r>
              <a:rPr lang="en-GB" sz="1400"/>
              <a:t>    * The IETF plenary session</a:t>
            </a:r>
          </a:p>
          <a:p>
            <a:pPr marL="336550" indent="-336550" eaLnBrk="1" hangingPunct="1">
              <a:lnSpc>
                <a:spcPct val="80000"/>
              </a:lnSpc>
              <a:spcBef>
                <a:spcPts val="350"/>
              </a:spcBef>
              <a:buFont typeface="Arial" charset="0"/>
              <a:buChar char="•"/>
              <a:tabLst>
                <a:tab pos="336550" algn="l"/>
                <a:tab pos="449263" algn="l"/>
                <a:tab pos="906463" algn="l"/>
                <a:tab pos="1363663" algn="l"/>
                <a:tab pos="1820863" algn="l"/>
                <a:tab pos="2278063" algn="l"/>
                <a:tab pos="2735263" algn="l"/>
                <a:tab pos="3192463" algn="l"/>
                <a:tab pos="3649663" algn="l"/>
                <a:tab pos="4106863" algn="l"/>
                <a:tab pos="4564063" algn="l"/>
                <a:tab pos="5021263" algn="l"/>
                <a:tab pos="5478463" algn="l"/>
                <a:tab pos="5935663" algn="l"/>
                <a:tab pos="6392863" algn="l"/>
                <a:tab pos="6850063" algn="l"/>
                <a:tab pos="7307263" algn="l"/>
                <a:tab pos="7764463" algn="l"/>
                <a:tab pos="8221663" algn="l"/>
                <a:tab pos="8678863" algn="l"/>
                <a:tab pos="9136063" algn="l"/>
              </a:tabLst>
            </a:pPr>
            <a:r>
              <a:rPr lang="en-GB" sz="1400"/>
              <a:t>    * The IESG, or any member thereof on behalf of the IESG</a:t>
            </a:r>
          </a:p>
          <a:p>
            <a:pPr marL="336550" indent="-336550" eaLnBrk="1" hangingPunct="1">
              <a:lnSpc>
                <a:spcPct val="80000"/>
              </a:lnSpc>
              <a:spcBef>
                <a:spcPts val="350"/>
              </a:spcBef>
              <a:buFont typeface="Arial" charset="0"/>
              <a:buChar char="•"/>
              <a:tabLst>
                <a:tab pos="336550" algn="l"/>
                <a:tab pos="449263" algn="l"/>
                <a:tab pos="906463" algn="l"/>
                <a:tab pos="1363663" algn="l"/>
                <a:tab pos="1820863" algn="l"/>
                <a:tab pos="2278063" algn="l"/>
                <a:tab pos="2735263" algn="l"/>
                <a:tab pos="3192463" algn="l"/>
                <a:tab pos="3649663" algn="l"/>
                <a:tab pos="4106863" algn="l"/>
                <a:tab pos="4564063" algn="l"/>
                <a:tab pos="5021263" algn="l"/>
                <a:tab pos="5478463" algn="l"/>
                <a:tab pos="5935663" algn="l"/>
                <a:tab pos="6392863" algn="l"/>
                <a:tab pos="6850063" algn="l"/>
                <a:tab pos="7307263" algn="l"/>
                <a:tab pos="7764463" algn="l"/>
                <a:tab pos="8221663" algn="l"/>
                <a:tab pos="8678863" algn="l"/>
                <a:tab pos="9136063" algn="l"/>
              </a:tabLst>
            </a:pPr>
            <a:r>
              <a:rPr lang="en-GB" sz="1400"/>
              <a:t>    * Any IETF mailing list, including the IETF list itself, any working group or design team list, or any other list functioning under IETF auspices</a:t>
            </a:r>
          </a:p>
          <a:p>
            <a:pPr marL="336550" indent="-336550" eaLnBrk="1" hangingPunct="1">
              <a:lnSpc>
                <a:spcPct val="80000"/>
              </a:lnSpc>
              <a:spcBef>
                <a:spcPts val="350"/>
              </a:spcBef>
              <a:buFont typeface="Arial" charset="0"/>
              <a:buChar char="•"/>
              <a:tabLst>
                <a:tab pos="336550" algn="l"/>
                <a:tab pos="449263" algn="l"/>
                <a:tab pos="906463" algn="l"/>
                <a:tab pos="1363663" algn="l"/>
                <a:tab pos="1820863" algn="l"/>
                <a:tab pos="2278063" algn="l"/>
                <a:tab pos="2735263" algn="l"/>
                <a:tab pos="3192463" algn="l"/>
                <a:tab pos="3649663" algn="l"/>
                <a:tab pos="4106863" algn="l"/>
                <a:tab pos="4564063" algn="l"/>
                <a:tab pos="5021263" algn="l"/>
                <a:tab pos="5478463" algn="l"/>
                <a:tab pos="5935663" algn="l"/>
                <a:tab pos="6392863" algn="l"/>
                <a:tab pos="6850063" algn="l"/>
                <a:tab pos="7307263" algn="l"/>
                <a:tab pos="7764463" algn="l"/>
                <a:tab pos="8221663" algn="l"/>
                <a:tab pos="8678863" algn="l"/>
                <a:tab pos="9136063" algn="l"/>
              </a:tabLst>
            </a:pPr>
            <a:r>
              <a:rPr lang="en-GB" sz="1400"/>
              <a:t>    * Any IETF working group or portion thereof</a:t>
            </a:r>
          </a:p>
          <a:p>
            <a:pPr marL="336550" indent="-336550" eaLnBrk="1" hangingPunct="1">
              <a:lnSpc>
                <a:spcPct val="80000"/>
              </a:lnSpc>
              <a:spcBef>
                <a:spcPts val="350"/>
              </a:spcBef>
              <a:buFont typeface="Arial" charset="0"/>
              <a:buChar char="•"/>
              <a:tabLst>
                <a:tab pos="336550" algn="l"/>
                <a:tab pos="449263" algn="l"/>
                <a:tab pos="906463" algn="l"/>
                <a:tab pos="1363663" algn="l"/>
                <a:tab pos="1820863" algn="l"/>
                <a:tab pos="2278063" algn="l"/>
                <a:tab pos="2735263" algn="l"/>
                <a:tab pos="3192463" algn="l"/>
                <a:tab pos="3649663" algn="l"/>
                <a:tab pos="4106863" algn="l"/>
                <a:tab pos="4564063" algn="l"/>
                <a:tab pos="5021263" algn="l"/>
                <a:tab pos="5478463" algn="l"/>
                <a:tab pos="5935663" algn="l"/>
                <a:tab pos="6392863" algn="l"/>
                <a:tab pos="6850063" algn="l"/>
                <a:tab pos="7307263" algn="l"/>
                <a:tab pos="7764463" algn="l"/>
                <a:tab pos="8221663" algn="l"/>
                <a:tab pos="8678863" algn="l"/>
                <a:tab pos="9136063" algn="l"/>
              </a:tabLst>
            </a:pPr>
            <a:r>
              <a:rPr lang="en-GB" sz="1400"/>
              <a:t>    * The IAB or any member thereof on behalf of the IAB</a:t>
            </a:r>
          </a:p>
          <a:p>
            <a:pPr marL="336550" indent="-336550" eaLnBrk="1" hangingPunct="1">
              <a:lnSpc>
                <a:spcPct val="80000"/>
              </a:lnSpc>
              <a:spcBef>
                <a:spcPts val="350"/>
              </a:spcBef>
              <a:buFont typeface="Arial" charset="0"/>
              <a:buChar char="•"/>
              <a:tabLst>
                <a:tab pos="336550" algn="l"/>
                <a:tab pos="449263" algn="l"/>
                <a:tab pos="906463" algn="l"/>
                <a:tab pos="1363663" algn="l"/>
                <a:tab pos="1820863" algn="l"/>
                <a:tab pos="2278063" algn="l"/>
                <a:tab pos="2735263" algn="l"/>
                <a:tab pos="3192463" algn="l"/>
                <a:tab pos="3649663" algn="l"/>
                <a:tab pos="4106863" algn="l"/>
                <a:tab pos="4564063" algn="l"/>
                <a:tab pos="5021263" algn="l"/>
                <a:tab pos="5478463" algn="l"/>
                <a:tab pos="5935663" algn="l"/>
                <a:tab pos="6392863" algn="l"/>
                <a:tab pos="6850063" algn="l"/>
                <a:tab pos="7307263" algn="l"/>
                <a:tab pos="7764463" algn="l"/>
                <a:tab pos="8221663" algn="l"/>
                <a:tab pos="8678863" algn="l"/>
                <a:tab pos="9136063" algn="l"/>
              </a:tabLst>
            </a:pPr>
            <a:r>
              <a:rPr lang="en-GB" sz="1400"/>
              <a:t>    * The RFC Editor or the Internet-Drafts function</a:t>
            </a:r>
          </a:p>
          <a:p>
            <a:pPr marL="336550" indent="-336550" eaLnBrk="1" hangingPunct="1">
              <a:lnSpc>
                <a:spcPct val="80000"/>
              </a:lnSpc>
              <a:spcBef>
                <a:spcPts val="350"/>
              </a:spcBef>
              <a:buClrTx/>
              <a:buSzTx/>
              <a:buFontTx/>
              <a:buNone/>
              <a:tabLst>
                <a:tab pos="336550" algn="l"/>
                <a:tab pos="449263" algn="l"/>
                <a:tab pos="906463" algn="l"/>
                <a:tab pos="1363663" algn="l"/>
                <a:tab pos="1820863" algn="l"/>
                <a:tab pos="2278063" algn="l"/>
                <a:tab pos="2735263" algn="l"/>
                <a:tab pos="3192463" algn="l"/>
                <a:tab pos="3649663" algn="l"/>
                <a:tab pos="4106863" algn="l"/>
                <a:tab pos="4564063" algn="l"/>
                <a:tab pos="5021263" algn="l"/>
                <a:tab pos="5478463" algn="l"/>
                <a:tab pos="5935663" algn="l"/>
                <a:tab pos="6392863" algn="l"/>
                <a:tab pos="6850063" algn="l"/>
                <a:tab pos="7307263" algn="l"/>
                <a:tab pos="7764463" algn="l"/>
                <a:tab pos="8221663" algn="l"/>
                <a:tab pos="8678863" algn="l"/>
                <a:tab pos="9136063" algn="l"/>
              </a:tabLst>
            </a:pPr>
            <a:endParaRPr lang="en-GB" sz="1400"/>
          </a:p>
          <a:p>
            <a:pPr marL="336550" indent="-336550" eaLnBrk="1" hangingPunct="1">
              <a:lnSpc>
                <a:spcPct val="80000"/>
              </a:lnSpc>
              <a:spcBef>
                <a:spcPts val="350"/>
              </a:spcBef>
              <a:buFont typeface="Arial" charset="0"/>
              <a:buChar char="•"/>
              <a:tabLst>
                <a:tab pos="336550" algn="l"/>
                <a:tab pos="449263" algn="l"/>
                <a:tab pos="906463" algn="l"/>
                <a:tab pos="1363663" algn="l"/>
                <a:tab pos="1820863" algn="l"/>
                <a:tab pos="2278063" algn="l"/>
                <a:tab pos="2735263" algn="l"/>
                <a:tab pos="3192463" algn="l"/>
                <a:tab pos="3649663" algn="l"/>
                <a:tab pos="4106863" algn="l"/>
                <a:tab pos="4564063" algn="l"/>
                <a:tab pos="5021263" algn="l"/>
                <a:tab pos="5478463" algn="l"/>
                <a:tab pos="5935663" algn="l"/>
                <a:tab pos="6392863" algn="l"/>
                <a:tab pos="6850063" algn="l"/>
                <a:tab pos="7307263" algn="l"/>
                <a:tab pos="7764463" algn="l"/>
                <a:tab pos="8221663" algn="l"/>
                <a:tab pos="8678863" algn="l"/>
                <a:tab pos="9136063" algn="l"/>
              </a:tabLst>
            </a:pPr>
            <a:r>
              <a:rPr lang="en-GB" sz="1400"/>
              <a:t>All IETF Contributions are subject to the rules of RFC 5378 and RFC 3979 (updated by RFC 4879).</a:t>
            </a:r>
          </a:p>
          <a:p>
            <a:pPr marL="336550" indent="-336550" eaLnBrk="1" hangingPunct="1">
              <a:lnSpc>
                <a:spcPct val="80000"/>
              </a:lnSpc>
              <a:spcBef>
                <a:spcPts val="350"/>
              </a:spcBef>
              <a:buClrTx/>
              <a:buSzTx/>
              <a:buFontTx/>
              <a:buNone/>
              <a:tabLst>
                <a:tab pos="336550" algn="l"/>
                <a:tab pos="449263" algn="l"/>
                <a:tab pos="906463" algn="l"/>
                <a:tab pos="1363663" algn="l"/>
                <a:tab pos="1820863" algn="l"/>
                <a:tab pos="2278063" algn="l"/>
                <a:tab pos="2735263" algn="l"/>
                <a:tab pos="3192463" algn="l"/>
                <a:tab pos="3649663" algn="l"/>
                <a:tab pos="4106863" algn="l"/>
                <a:tab pos="4564063" algn="l"/>
                <a:tab pos="5021263" algn="l"/>
                <a:tab pos="5478463" algn="l"/>
                <a:tab pos="5935663" algn="l"/>
                <a:tab pos="6392863" algn="l"/>
                <a:tab pos="6850063" algn="l"/>
                <a:tab pos="7307263" algn="l"/>
                <a:tab pos="7764463" algn="l"/>
                <a:tab pos="8221663" algn="l"/>
                <a:tab pos="8678863" algn="l"/>
                <a:tab pos="9136063" algn="l"/>
              </a:tabLst>
            </a:pPr>
            <a:endParaRPr lang="en-GB" sz="1400"/>
          </a:p>
          <a:p>
            <a:pPr marL="336550" indent="-336550" eaLnBrk="1" hangingPunct="1">
              <a:lnSpc>
                <a:spcPct val="80000"/>
              </a:lnSpc>
              <a:spcBef>
                <a:spcPts val="350"/>
              </a:spcBef>
              <a:buFont typeface="Arial" charset="0"/>
              <a:buChar char="•"/>
              <a:tabLst>
                <a:tab pos="336550" algn="l"/>
                <a:tab pos="449263" algn="l"/>
                <a:tab pos="906463" algn="l"/>
                <a:tab pos="1363663" algn="l"/>
                <a:tab pos="1820863" algn="l"/>
                <a:tab pos="2278063" algn="l"/>
                <a:tab pos="2735263" algn="l"/>
                <a:tab pos="3192463" algn="l"/>
                <a:tab pos="3649663" algn="l"/>
                <a:tab pos="4106863" algn="l"/>
                <a:tab pos="4564063" algn="l"/>
                <a:tab pos="5021263" algn="l"/>
                <a:tab pos="5478463" algn="l"/>
                <a:tab pos="5935663" algn="l"/>
                <a:tab pos="6392863" algn="l"/>
                <a:tab pos="6850063" algn="l"/>
                <a:tab pos="7307263" algn="l"/>
                <a:tab pos="7764463" algn="l"/>
                <a:tab pos="8221663" algn="l"/>
                <a:tab pos="8678863" algn="l"/>
                <a:tab pos="9136063" algn="l"/>
              </a:tabLst>
            </a:pPr>
            <a:r>
              <a:rPr lang="en-GB" sz="1400"/>
              <a:t>Statements made outside of an IETF session, mailing list or other function, that are clearly not intended to be input to an IETF activity, group or function, are not IETF Contributions in the context of this notice.</a:t>
            </a:r>
          </a:p>
          <a:p>
            <a:pPr marL="336550" indent="-336550" eaLnBrk="1" hangingPunct="1">
              <a:lnSpc>
                <a:spcPct val="80000"/>
              </a:lnSpc>
              <a:spcBef>
                <a:spcPts val="350"/>
              </a:spcBef>
              <a:buClrTx/>
              <a:buSzTx/>
              <a:buFontTx/>
              <a:buNone/>
              <a:tabLst>
                <a:tab pos="336550" algn="l"/>
                <a:tab pos="449263" algn="l"/>
                <a:tab pos="906463" algn="l"/>
                <a:tab pos="1363663" algn="l"/>
                <a:tab pos="1820863" algn="l"/>
                <a:tab pos="2278063" algn="l"/>
                <a:tab pos="2735263" algn="l"/>
                <a:tab pos="3192463" algn="l"/>
                <a:tab pos="3649663" algn="l"/>
                <a:tab pos="4106863" algn="l"/>
                <a:tab pos="4564063" algn="l"/>
                <a:tab pos="5021263" algn="l"/>
                <a:tab pos="5478463" algn="l"/>
                <a:tab pos="5935663" algn="l"/>
                <a:tab pos="6392863" algn="l"/>
                <a:tab pos="6850063" algn="l"/>
                <a:tab pos="7307263" algn="l"/>
                <a:tab pos="7764463" algn="l"/>
                <a:tab pos="8221663" algn="l"/>
                <a:tab pos="8678863" algn="l"/>
                <a:tab pos="9136063" algn="l"/>
              </a:tabLst>
            </a:pPr>
            <a:endParaRPr lang="en-GB" sz="1400"/>
          </a:p>
          <a:p>
            <a:pPr marL="336550" indent="-336550" eaLnBrk="1" hangingPunct="1">
              <a:lnSpc>
                <a:spcPct val="80000"/>
              </a:lnSpc>
              <a:spcBef>
                <a:spcPts val="350"/>
              </a:spcBef>
              <a:buFont typeface="Arial" charset="0"/>
              <a:buChar char="•"/>
              <a:tabLst>
                <a:tab pos="336550" algn="l"/>
                <a:tab pos="449263" algn="l"/>
                <a:tab pos="906463" algn="l"/>
                <a:tab pos="1363663" algn="l"/>
                <a:tab pos="1820863" algn="l"/>
                <a:tab pos="2278063" algn="l"/>
                <a:tab pos="2735263" algn="l"/>
                <a:tab pos="3192463" algn="l"/>
                <a:tab pos="3649663" algn="l"/>
                <a:tab pos="4106863" algn="l"/>
                <a:tab pos="4564063" algn="l"/>
                <a:tab pos="5021263" algn="l"/>
                <a:tab pos="5478463" algn="l"/>
                <a:tab pos="5935663" algn="l"/>
                <a:tab pos="6392863" algn="l"/>
                <a:tab pos="6850063" algn="l"/>
                <a:tab pos="7307263" algn="l"/>
                <a:tab pos="7764463" algn="l"/>
                <a:tab pos="8221663" algn="l"/>
                <a:tab pos="8678863" algn="l"/>
                <a:tab pos="9136063" algn="l"/>
              </a:tabLst>
            </a:pPr>
            <a:r>
              <a:rPr lang="en-GB" sz="1400"/>
              <a:t>Please consult RFC 5378 and RFC 3979 for details.</a:t>
            </a:r>
          </a:p>
          <a:p>
            <a:pPr marL="336550" indent="-336550" eaLnBrk="1" hangingPunct="1">
              <a:lnSpc>
                <a:spcPct val="80000"/>
              </a:lnSpc>
              <a:spcBef>
                <a:spcPts val="350"/>
              </a:spcBef>
              <a:buClrTx/>
              <a:buSzTx/>
              <a:buFontTx/>
              <a:buNone/>
              <a:tabLst>
                <a:tab pos="336550" algn="l"/>
                <a:tab pos="449263" algn="l"/>
                <a:tab pos="906463" algn="l"/>
                <a:tab pos="1363663" algn="l"/>
                <a:tab pos="1820863" algn="l"/>
                <a:tab pos="2278063" algn="l"/>
                <a:tab pos="2735263" algn="l"/>
                <a:tab pos="3192463" algn="l"/>
                <a:tab pos="3649663" algn="l"/>
                <a:tab pos="4106863" algn="l"/>
                <a:tab pos="4564063" algn="l"/>
                <a:tab pos="5021263" algn="l"/>
                <a:tab pos="5478463" algn="l"/>
                <a:tab pos="5935663" algn="l"/>
                <a:tab pos="6392863" algn="l"/>
                <a:tab pos="6850063" algn="l"/>
                <a:tab pos="7307263" algn="l"/>
                <a:tab pos="7764463" algn="l"/>
                <a:tab pos="8221663" algn="l"/>
                <a:tab pos="8678863" algn="l"/>
                <a:tab pos="9136063" algn="l"/>
              </a:tabLst>
            </a:pPr>
            <a:endParaRPr lang="en-GB" sz="1400"/>
          </a:p>
          <a:p>
            <a:pPr marL="336550" indent="-336550" eaLnBrk="1" hangingPunct="1">
              <a:lnSpc>
                <a:spcPct val="80000"/>
              </a:lnSpc>
              <a:spcBef>
                <a:spcPts val="350"/>
              </a:spcBef>
              <a:buFont typeface="Arial" charset="0"/>
              <a:buChar char="•"/>
              <a:tabLst>
                <a:tab pos="336550" algn="l"/>
                <a:tab pos="449263" algn="l"/>
                <a:tab pos="906463" algn="l"/>
                <a:tab pos="1363663" algn="l"/>
                <a:tab pos="1820863" algn="l"/>
                <a:tab pos="2278063" algn="l"/>
                <a:tab pos="2735263" algn="l"/>
                <a:tab pos="3192463" algn="l"/>
                <a:tab pos="3649663" algn="l"/>
                <a:tab pos="4106863" algn="l"/>
                <a:tab pos="4564063" algn="l"/>
                <a:tab pos="5021263" algn="l"/>
                <a:tab pos="5478463" algn="l"/>
                <a:tab pos="5935663" algn="l"/>
                <a:tab pos="6392863" algn="l"/>
                <a:tab pos="6850063" algn="l"/>
                <a:tab pos="7307263" algn="l"/>
                <a:tab pos="7764463" algn="l"/>
                <a:tab pos="8221663" algn="l"/>
                <a:tab pos="8678863" algn="l"/>
                <a:tab pos="9136063" algn="l"/>
              </a:tabLst>
            </a:pPr>
            <a:r>
              <a:rPr lang="en-GB" sz="1400"/>
              <a:t>A participant in any IETF activity is deemed to accept all IETF rules of process, as documented in Best Current Practices RFCs and IESG Statements.</a:t>
            </a:r>
          </a:p>
          <a:p>
            <a:pPr marL="336550" indent="-336550" eaLnBrk="1" hangingPunct="1">
              <a:lnSpc>
                <a:spcPct val="80000"/>
              </a:lnSpc>
              <a:spcBef>
                <a:spcPts val="350"/>
              </a:spcBef>
              <a:buClrTx/>
              <a:buSzTx/>
              <a:buFontTx/>
              <a:buNone/>
              <a:tabLst>
                <a:tab pos="336550" algn="l"/>
                <a:tab pos="449263" algn="l"/>
                <a:tab pos="906463" algn="l"/>
                <a:tab pos="1363663" algn="l"/>
                <a:tab pos="1820863" algn="l"/>
                <a:tab pos="2278063" algn="l"/>
                <a:tab pos="2735263" algn="l"/>
                <a:tab pos="3192463" algn="l"/>
                <a:tab pos="3649663" algn="l"/>
                <a:tab pos="4106863" algn="l"/>
                <a:tab pos="4564063" algn="l"/>
                <a:tab pos="5021263" algn="l"/>
                <a:tab pos="5478463" algn="l"/>
                <a:tab pos="5935663" algn="l"/>
                <a:tab pos="6392863" algn="l"/>
                <a:tab pos="6850063" algn="l"/>
                <a:tab pos="7307263" algn="l"/>
                <a:tab pos="7764463" algn="l"/>
                <a:tab pos="8221663" algn="l"/>
                <a:tab pos="8678863" algn="l"/>
                <a:tab pos="9136063" algn="l"/>
              </a:tabLst>
            </a:pPr>
            <a:endParaRPr lang="en-GB" sz="1400"/>
          </a:p>
          <a:p>
            <a:pPr marL="336550" indent="-336550" eaLnBrk="1" hangingPunct="1">
              <a:lnSpc>
                <a:spcPct val="80000"/>
              </a:lnSpc>
              <a:spcBef>
                <a:spcPts val="350"/>
              </a:spcBef>
              <a:buFont typeface="Arial" charset="0"/>
              <a:buChar char="•"/>
              <a:tabLst>
                <a:tab pos="336550" algn="l"/>
                <a:tab pos="449263" algn="l"/>
                <a:tab pos="906463" algn="l"/>
                <a:tab pos="1363663" algn="l"/>
                <a:tab pos="1820863" algn="l"/>
                <a:tab pos="2278063" algn="l"/>
                <a:tab pos="2735263" algn="l"/>
                <a:tab pos="3192463" algn="l"/>
                <a:tab pos="3649663" algn="l"/>
                <a:tab pos="4106863" algn="l"/>
                <a:tab pos="4564063" algn="l"/>
                <a:tab pos="5021263" algn="l"/>
                <a:tab pos="5478463" algn="l"/>
                <a:tab pos="5935663" algn="l"/>
                <a:tab pos="6392863" algn="l"/>
                <a:tab pos="6850063" algn="l"/>
                <a:tab pos="7307263" algn="l"/>
                <a:tab pos="7764463" algn="l"/>
                <a:tab pos="8221663" algn="l"/>
                <a:tab pos="8678863" algn="l"/>
                <a:tab pos="9136063" algn="l"/>
              </a:tabLst>
            </a:pPr>
            <a:r>
              <a:rPr lang="en-GB" sz="1400"/>
              <a:t>A participant in any IETF activity acknowledges that written, audio and video records of meetings may be made and may be available to the public. </a:t>
            </a: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“Volunteers”</a:t>
            </a:r>
            <a:endParaRPr lang="en-US" dirty="0"/>
          </a:p>
        </p:txBody>
      </p:sp>
      <p:sp>
        <p:nvSpPr>
          <p:cNvPr id="3" name="Content Placeholder 2"/>
          <p:cNvSpPr>
            <a:spLocks noGrp="1"/>
          </p:cNvSpPr>
          <p:nvPr>
            <p:ph idx="1"/>
          </p:nvPr>
        </p:nvSpPr>
        <p:spPr/>
        <p:txBody>
          <a:bodyPr/>
          <a:lstStyle/>
          <a:p>
            <a:r>
              <a:rPr lang="en-US" dirty="0" smtClean="0"/>
              <a:t>Blue Sheets</a:t>
            </a:r>
          </a:p>
          <a:p>
            <a:r>
              <a:rPr lang="en-US" dirty="0" smtClean="0"/>
              <a:t>Notes</a:t>
            </a:r>
          </a:p>
          <a:p>
            <a:r>
              <a:rPr lang="en-US" dirty="0" smtClean="0"/>
              <a:t>Jabber </a:t>
            </a:r>
            <a:r>
              <a:rPr lang="en-US" dirty="0" err="1" smtClean="0"/>
              <a:t>Inscriptor</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 (pre-bashed)</a:t>
            </a:r>
            <a:endParaRPr lang="en-US" dirty="0"/>
          </a:p>
        </p:txBody>
      </p:sp>
      <p:sp>
        <p:nvSpPr>
          <p:cNvPr id="3" name="Content Placeholder 2"/>
          <p:cNvSpPr>
            <a:spLocks noGrp="1"/>
          </p:cNvSpPr>
          <p:nvPr>
            <p:ph idx="1"/>
          </p:nvPr>
        </p:nvSpPr>
        <p:spPr/>
        <p:txBody>
          <a:bodyPr>
            <a:normAutofit fontScale="92500"/>
          </a:bodyPr>
          <a:lstStyle/>
          <a:p>
            <a:r>
              <a:rPr lang="en-US" sz="2800" dirty="0" smtClean="0"/>
              <a:t>1 Welcome/Intro (5m)</a:t>
            </a:r>
          </a:p>
          <a:p>
            <a:r>
              <a:rPr lang="en-US" sz="2800" dirty="0" smtClean="0"/>
              <a:t>2</a:t>
            </a:r>
            <a:r>
              <a:rPr lang="en-US" sz="2800" dirty="0" smtClean="0"/>
              <a:t> On Overview (Mary) </a:t>
            </a:r>
            <a:r>
              <a:rPr lang="en-US" sz="2800" dirty="0" smtClean="0"/>
              <a:t>(10m)</a:t>
            </a:r>
          </a:p>
          <a:p>
            <a:r>
              <a:rPr lang="en-US" sz="2800" dirty="0" smtClean="0"/>
              <a:t>3</a:t>
            </a:r>
            <a:r>
              <a:rPr lang="en-US" sz="2800" dirty="0" smtClean="0"/>
              <a:t> Issues (Marc) (∞</a:t>
            </a:r>
            <a:r>
              <a:rPr lang="en-US" sz="2800" dirty="0" err="1" smtClean="0"/>
              <a:t>m</a:t>
            </a:r>
            <a:r>
              <a:rPr lang="en-US" sz="2800" dirty="0" smtClean="0"/>
              <a:t>)</a:t>
            </a:r>
          </a:p>
          <a:p>
            <a:r>
              <a:rPr lang="en-US" sz="2800" dirty="0" smtClean="0"/>
              <a:t>- draft-petithuguenin-vipr-proportional-quota-00 (5 min)</a:t>
            </a:r>
            <a:br>
              <a:rPr lang="en-US" sz="2800" dirty="0" smtClean="0"/>
            </a:br>
            <a:r>
              <a:rPr lang="en-US" sz="2800" dirty="0" smtClean="0"/>
              <a:t>- draft-petithuguenin-vipr-reload-usage-03 (15 min)</a:t>
            </a:r>
            <a:br>
              <a:rPr lang="en-US" sz="2800" dirty="0" smtClean="0"/>
            </a:br>
            <a:r>
              <a:rPr lang="en-US" sz="2800" dirty="0" smtClean="0"/>
              <a:t>- draft-petithuguenin-vipr-pvp-02 (20 min)</a:t>
            </a:r>
            <a:br>
              <a:rPr lang="en-US" sz="2800" dirty="0" smtClean="0"/>
            </a:br>
            <a:r>
              <a:rPr lang="en-US" sz="2800" dirty="0" smtClean="0"/>
              <a:t>- draft-petithuguenin-vipr-sip-antispam-03 (20 min)</a:t>
            </a:r>
            <a:br>
              <a:rPr lang="en-US" sz="2800" dirty="0" smtClean="0"/>
            </a:br>
            <a:r>
              <a:rPr lang="en-US" sz="2800" dirty="0" smtClean="0"/>
              <a:t>- draft-petithuguenin-dispatch-infrastructure-overlay-01 (15 min)</a:t>
            </a:r>
            <a:endParaRPr lang="en-US" sz="2800" dirty="0" smtClean="0"/>
          </a:p>
          <a:p>
            <a:r>
              <a:rPr lang="en-US" sz="2800" dirty="0" smtClean="0"/>
              <a:t>4</a:t>
            </a:r>
            <a:r>
              <a:rPr lang="en-US" sz="2800" dirty="0" smtClean="0"/>
              <a:t> #</a:t>
            </a:r>
            <a:r>
              <a:rPr lang="en-US" sz="2800" dirty="0" err="1" smtClean="0"/>
              <a:t>occupyviprmic</a:t>
            </a:r>
            <a:r>
              <a:rPr lang="en-US" sz="2800" dirty="0" smtClean="0"/>
              <a:t>, eviction</a:t>
            </a:r>
            <a:endParaRPr lang="en-US" sz="2800"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21</TotalTime>
  <Words>418</Words>
  <Application>Microsoft Macintosh PowerPoint</Application>
  <PresentationFormat>On-screen Show (4:3)</PresentationFormat>
  <Paragraphs>32</Paragraphs>
  <Slides>4</Slides>
  <Notes>1</Notes>
  <HiddenSlides>0</HiddenSlides>
  <MMClips>0</MMClips>
  <ScaleCrop>false</ScaleCrop>
  <HeadingPairs>
    <vt:vector size="4" baseType="variant">
      <vt:variant>
        <vt:lpstr>Design Template</vt:lpstr>
      </vt:variant>
      <vt:variant>
        <vt:i4>1</vt:i4>
      </vt:variant>
      <vt:variant>
        <vt:lpstr>Slide Titles</vt:lpstr>
      </vt:variant>
      <vt:variant>
        <vt:i4>4</vt:i4>
      </vt:variant>
    </vt:vector>
  </HeadingPairs>
  <TitlesOfParts>
    <vt:vector size="5" baseType="lpstr">
      <vt:lpstr>Office Theme</vt:lpstr>
      <vt:lpstr>VIPR IETF 82</vt:lpstr>
      <vt:lpstr>Note Well</vt:lpstr>
      <vt:lpstr>“Volunteers”</vt:lpstr>
      <vt:lpstr>Agenda (pre-bashed)</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VIPR IETF 81</dc:title>
  <dc:creator>Jon Peterson</dc:creator>
  <cp:lastModifiedBy>Jon Peterson</cp:lastModifiedBy>
  <cp:revision>2</cp:revision>
  <dcterms:created xsi:type="dcterms:W3CDTF">2011-11-17T02:49:39Z</dcterms:created>
  <dcterms:modified xsi:type="dcterms:W3CDTF">2011-11-17T02:57:22Z</dcterms:modified>
</cp:coreProperties>
</file>