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85" r:id="rId5"/>
    <p:sldId id="286" r:id="rId6"/>
    <p:sldId id="259"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mc="http://schemas.openxmlformats.org/markup-compatibility/2006" xmlns:mv="urn:schemas-microsoft-com:mac:vml" xmlns:p14="http://schemas.microsoft.com/office/powerpoint/2010/main" xmlns="" val="0"/>
    </p:ext>
    <p:ext uri="{D31A062A-798A-4329-ABDD-BBA856620510}">
      <p14:defaultImageDpi xmlns:mc="http://schemas.openxmlformats.org/markup-compatibility/2006" xmlns:mv="urn:schemas-microsoft-com:mac:vml" xmlns:p14="http://schemas.microsoft.com/office/powerpoint/2010/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96" y="-9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2A873B2-6DE3-9B4D-920C-B663B28C7BB1}" type="slidenum">
              <a:rPr lang="en-US"/>
              <a:pPr>
                <a:defRPr/>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2517560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E12A707-75A2-684F-A738-C0E70FF6A4A8}" type="slidenum">
              <a:rPr lang="en-US"/>
              <a:pPr>
                <a:defRPr/>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4036012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98FC414-96B0-8945-B771-3C8EC0CC043A}" type="slidenum">
              <a:rPr lang="en-US"/>
              <a:pPr>
                <a:defRPr/>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10743435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1EFA337-8F5D-3E4D-A4CA-99D20877B274}" type="slidenum">
              <a:rPr lang="en-US"/>
              <a:pPr>
                <a:defRPr/>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2524294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2959840-AF7F-534F-9BFE-321B3C93CFBA}" type="slidenum">
              <a:rPr lang="en-US"/>
              <a:pPr>
                <a:defRPr/>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2576326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048035E-9082-F344-A28E-C098EDB11983}" type="slidenum">
              <a:rPr lang="en-US"/>
              <a:pPr>
                <a:defRPr/>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222727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42080F3-E820-2547-8FB1-49232406A92A}" type="slidenum">
              <a:rPr lang="en-US"/>
              <a:pPr>
                <a:defRPr/>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1026959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F3F239E-B8CB-314F-BBB1-AD6C0C518478}" type="slidenum">
              <a:rPr lang="en-US"/>
              <a:pPr>
                <a:defRPr/>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13878134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03DE8E4-A88A-6049-9A37-D718506EFEC9}" type="slidenum">
              <a:rPr lang="en-US"/>
              <a:pPr>
                <a:defRPr/>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2618128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AAB2E83-CCFE-2847-A868-A8A168758F9A}" type="slidenum">
              <a:rPr lang="en-US"/>
              <a:pPr>
                <a:defRPr/>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2662783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E478DD9-1737-7440-95FF-F91EA7DBCB79}" type="slidenum">
              <a:rPr lang="en-US"/>
              <a:pPr>
                <a:defRPr/>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37604938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c="http://schemas.openxmlformats.org/markup-compatibility/2006" xmlns:mv="urn:schemas-microsoft-com:mac:vml"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c="http://schemas.openxmlformats.org/markup-compatibility/2006" xmlns:mv="urn:schemas-microsoft-com:mac:vml"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c="http://schemas.openxmlformats.org/markup-compatibility/2006" xmlns:mv="urn:schemas-microsoft-com:mac:vml"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smtClean="0">
                <a:cs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c="http://schemas.openxmlformats.org/markup-compatibility/2006" xmlns:mv="urn:schemas-microsoft-com:mac:vml"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smtClean="0">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c="http://schemas.openxmlformats.org/markup-compatibility/2006" xmlns:mv="urn:schemas-microsoft-com:mac:vml"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smtClean="0">
                <a:cs typeface="Arial" charset="0"/>
              </a:defRPr>
            </a:lvl1pPr>
          </a:lstStyle>
          <a:p>
            <a:pPr>
              <a:defRPr/>
            </a:pPr>
            <a:fld id="{125C61C1-FDC5-8D48-98C4-4FCF3966530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ea typeface="Arial" charset="0"/>
          <a:cs typeface="+mn-cs"/>
        </a:defRPr>
      </a:lvl6pPr>
      <a:lvl7pPr marL="2971800" indent="-228600" algn="l" rtl="0" fontAlgn="base">
        <a:spcBef>
          <a:spcPct val="20000"/>
        </a:spcBef>
        <a:spcAft>
          <a:spcPct val="0"/>
        </a:spcAft>
        <a:buChar char="»"/>
        <a:defRPr sz="2000">
          <a:solidFill>
            <a:schemeClr val="tx1"/>
          </a:solidFill>
          <a:latin typeface="+mn-lt"/>
          <a:ea typeface="Arial" charset="0"/>
          <a:cs typeface="+mn-cs"/>
        </a:defRPr>
      </a:lvl7pPr>
      <a:lvl8pPr marL="3429000" indent="-228600" algn="l" rtl="0" fontAlgn="base">
        <a:spcBef>
          <a:spcPct val="20000"/>
        </a:spcBef>
        <a:spcAft>
          <a:spcPct val="0"/>
        </a:spcAft>
        <a:buChar char="»"/>
        <a:defRPr sz="2000">
          <a:solidFill>
            <a:schemeClr val="tx1"/>
          </a:solidFill>
          <a:latin typeface="+mn-lt"/>
          <a:ea typeface="Arial" charset="0"/>
          <a:cs typeface="+mn-cs"/>
        </a:defRPr>
      </a:lvl8pPr>
      <a:lvl9pPr marL="3886200" indent="-228600" algn="l" rtl="0" fontAlgn="base">
        <a:spcBef>
          <a:spcPct val="20000"/>
        </a:spcBef>
        <a:spcAft>
          <a:spcPct val="0"/>
        </a:spcAft>
        <a:buChar char="»"/>
        <a:defRPr sz="20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2" Type="http://schemas.openxmlformats.org/officeDocument/2006/relationships/hyperlink" Target="http://www.ietf.org/rfc/rfc5378.txt" TargetMode="External"/><Relationship Id="rId1" Type="http://schemas.openxmlformats.org/officeDocument/2006/relationships/slideLayout" Target="../slideLayouts/slideLayout2.xml"/><Relationship Id="rId4" Type="http://schemas.openxmlformats.org/officeDocument/2006/relationships/hyperlink" Target="http://www.ietf.org/rfc/rfc4879.tx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fi-FI" dirty="0" smtClean="0"/>
              <a:t>XRBLOCK</a:t>
            </a:r>
            <a:br>
              <a:rPr lang="fi-FI" dirty="0" smtClean="0"/>
            </a:br>
            <a:r>
              <a:rPr lang="fi-FI" dirty="0" smtClean="0"/>
              <a:t>IETF 82, Taipei</a:t>
            </a:r>
            <a:endParaRPr lang="en-US" dirty="0" smtClean="0"/>
          </a:p>
        </p:txBody>
      </p:sp>
      <p:sp>
        <p:nvSpPr>
          <p:cNvPr id="2051" name="Rectangle 3"/>
          <p:cNvSpPr>
            <a:spLocks noGrp="1" noChangeArrowheads="1"/>
          </p:cNvSpPr>
          <p:nvPr>
            <p:ph type="subTitle" idx="1"/>
          </p:nvPr>
        </p:nvSpPr>
        <p:spPr/>
        <p:txBody>
          <a:bodyPr/>
          <a:lstStyle/>
          <a:p>
            <a:pPr eaLnBrk="1" hangingPunct="1">
              <a:defRPr/>
            </a:pPr>
            <a:r>
              <a:rPr lang="fi-FI" dirty="0" smtClean="0"/>
              <a:t>Charles </a:t>
            </a:r>
            <a:r>
              <a:rPr lang="fi-FI" dirty="0" err="1" smtClean="0"/>
              <a:t>Eckel</a:t>
            </a:r>
            <a:r>
              <a:rPr lang="fi-FI" dirty="0" smtClean="0"/>
              <a:t> </a:t>
            </a:r>
          </a:p>
          <a:p>
            <a:pPr eaLnBrk="1" hangingPunct="1">
              <a:defRPr/>
            </a:pPr>
            <a:r>
              <a:rPr lang="fi-FI" dirty="0" err="1" smtClean="0"/>
              <a:t>Shida</a:t>
            </a:r>
            <a:r>
              <a:rPr lang="fi-FI" dirty="0" smtClean="0"/>
              <a:t> Schubert </a:t>
            </a: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304800"/>
            <a:ext cx="8229600" cy="1143000"/>
          </a:xfrm>
        </p:spPr>
        <p:txBody>
          <a:bodyPr/>
          <a:lstStyle/>
          <a:p>
            <a:pPr eaLnBrk="1" hangingPunct="1">
              <a:defRPr/>
            </a:pPr>
            <a:r>
              <a:rPr lang="fi-FI" smtClean="0"/>
              <a:t>Note Well</a:t>
            </a:r>
            <a:endParaRPr lang="en-US" smtClean="0"/>
          </a:p>
        </p:txBody>
      </p:sp>
      <p:sp>
        <p:nvSpPr>
          <p:cNvPr id="3076" name="Rectangle 4"/>
          <p:cNvSpPr>
            <a:spLocks noChangeArrowheads="1"/>
          </p:cNvSpPr>
          <p:nvPr/>
        </p:nvSpPr>
        <p:spPr bwMode="auto">
          <a:xfrm>
            <a:off x="228600" y="944563"/>
            <a:ext cx="8686800" cy="5622925"/>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a:defRPr/>
            </a:pPr>
            <a:endParaRPr lang="en-US" sz="1400">
              <a:cs typeface="Arial" charset="0"/>
            </a:endParaRPr>
          </a:p>
          <a:p>
            <a:pPr>
              <a:defRPr/>
            </a:pPr>
            <a:r>
              <a:rPr lang="en-US" sz="1400">
                <a:cs typeface="Arial" charset="0"/>
              </a:rPr>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a:defRPr/>
            </a:pPr>
            <a:endParaRPr lang="en-US" sz="1400">
              <a:cs typeface="Arial" charset="0"/>
            </a:endParaRPr>
          </a:p>
          <a:p>
            <a:pPr lvl="1">
              <a:buFontTx/>
              <a:buChar char="•"/>
              <a:defRPr/>
            </a:pPr>
            <a:r>
              <a:rPr lang="en-US" sz="1400">
                <a:cs typeface="Arial" charset="0"/>
              </a:rPr>
              <a:t>The IETF plenary session </a:t>
            </a:r>
          </a:p>
          <a:p>
            <a:pPr lvl="1">
              <a:buFontTx/>
              <a:buChar char="•"/>
              <a:defRPr/>
            </a:pPr>
            <a:r>
              <a:rPr lang="en-US" sz="1400">
                <a:cs typeface="Arial" charset="0"/>
              </a:rPr>
              <a:t>The IESG, or any member thereof on behalf of the IESG </a:t>
            </a:r>
          </a:p>
          <a:p>
            <a:pPr lvl="1">
              <a:buFontTx/>
              <a:buChar char="•"/>
              <a:defRPr/>
            </a:pPr>
            <a:r>
              <a:rPr lang="en-US" sz="1400">
                <a:cs typeface="Arial" charset="0"/>
              </a:rPr>
              <a:t>Any IETF mailing list, including the IETF list itself, any working group or design team list, or any other list functioning under IETF auspices </a:t>
            </a:r>
          </a:p>
          <a:p>
            <a:pPr lvl="1">
              <a:buFontTx/>
              <a:buChar char="•"/>
              <a:defRPr/>
            </a:pPr>
            <a:r>
              <a:rPr lang="en-US" sz="1400">
                <a:cs typeface="Arial" charset="0"/>
              </a:rPr>
              <a:t>Any IETF working group or portion thereof </a:t>
            </a:r>
          </a:p>
          <a:p>
            <a:pPr lvl="1">
              <a:buFontTx/>
              <a:buChar char="•"/>
              <a:defRPr/>
            </a:pPr>
            <a:r>
              <a:rPr lang="en-US" sz="1400">
                <a:cs typeface="Arial" charset="0"/>
              </a:rPr>
              <a:t>Any Birds of a Feather (BOF) session </a:t>
            </a:r>
          </a:p>
          <a:p>
            <a:pPr lvl="1">
              <a:buFontTx/>
              <a:buChar char="•"/>
              <a:defRPr/>
            </a:pPr>
            <a:r>
              <a:rPr lang="en-US" sz="1400">
                <a:cs typeface="Arial" charset="0"/>
              </a:rPr>
              <a:t>The IAB or any member thereof on behalf of the IAB </a:t>
            </a:r>
          </a:p>
          <a:p>
            <a:pPr lvl="1">
              <a:buFontTx/>
              <a:buChar char="•"/>
              <a:defRPr/>
            </a:pPr>
            <a:r>
              <a:rPr lang="en-US" sz="1400">
                <a:cs typeface="Arial" charset="0"/>
              </a:rPr>
              <a:t>The RFC Editor or the Internet-Drafts function </a:t>
            </a:r>
          </a:p>
          <a:p>
            <a:pPr>
              <a:defRPr/>
            </a:pPr>
            <a:endParaRPr lang="en-US" sz="1400">
              <a:cs typeface="Arial" charset="0"/>
            </a:endParaRPr>
          </a:p>
          <a:p>
            <a:pPr>
              <a:defRPr/>
            </a:pPr>
            <a:r>
              <a:rPr lang="en-US" sz="1400">
                <a:cs typeface="Arial" charset="0"/>
              </a:rPr>
              <a:t>All IETF Contributions are subject to the rules of </a:t>
            </a:r>
            <a:r>
              <a:rPr lang="en-US" sz="1400">
                <a:cs typeface="Arial" charset="0"/>
                <a:hlinkClick r:id="rId2"/>
              </a:rPr>
              <a:t>RFC 5378</a:t>
            </a:r>
            <a:r>
              <a:rPr lang="en-US" sz="1400">
                <a:cs typeface="Arial" charset="0"/>
              </a:rPr>
              <a:t> and </a:t>
            </a:r>
            <a:r>
              <a:rPr lang="en-US" sz="1400">
                <a:cs typeface="Arial" charset="0"/>
                <a:hlinkClick r:id="rId3"/>
              </a:rPr>
              <a:t>RFC 3979</a:t>
            </a:r>
            <a:r>
              <a:rPr lang="en-US" sz="1400">
                <a:cs typeface="Arial" charset="0"/>
              </a:rPr>
              <a:t> (updated by </a:t>
            </a:r>
            <a:r>
              <a:rPr lang="en-US" sz="1400">
                <a:cs typeface="Arial" charset="0"/>
                <a:hlinkClick r:id="rId4"/>
              </a:rPr>
              <a:t>RFC 4879</a:t>
            </a:r>
            <a:r>
              <a:rPr lang="en-US" sz="1400">
                <a:cs typeface="Arial" charset="0"/>
              </a:rPr>
              <a:t>). </a:t>
            </a:r>
          </a:p>
          <a:p>
            <a:pPr>
              <a:defRPr/>
            </a:pPr>
            <a:r>
              <a:rPr lang="en-US" sz="1400">
                <a:cs typeface="Arial" charset="0"/>
              </a:rPr>
              <a:t>Statements made outside of an IETF session, mailing list or other function, that are clearly not intended to be input to an IETF activity, group or function, are not IETF Contributions in the context of this notice.</a:t>
            </a:r>
          </a:p>
          <a:p>
            <a:pPr>
              <a:defRPr/>
            </a:pPr>
            <a:endParaRPr lang="en-US" sz="1400">
              <a:cs typeface="Arial" charset="0"/>
            </a:endParaRPr>
          </a:p>
          <a:p>
            <a:pPr>
              <a:defRPr/>
            </a:pPr>
            <a:r>
              <a:rPr lang="en-US" sz="1400">
                <a:cs typeface="Arial" charset="0"/>
              </a:rPr>
              <a:t>Please consult </a:t>
            </a:r>
            <a:r>
              <a:rPr lang="en-US" sz="1400">
                <a:cs typeface="Arial" charset="0"/>
                <a:hlinkClick r:id="rId2"/>
              </a:rPr>
              <a:t>RFC 5378</a:t>
            </a:r>
            <a:r>
              <a:rPr lang="en-US" sz="1400">
                <a:cs typeface="Arial" charset="0"/>
              </a:rPr>
              <a:t> and </a:t>
            </a:r>
            <a:r>
              <a:rPr lang="en-US" sz="1400">
                <a:cs typeface="Arial" charset="0"/>
                <a:hlinkClick r:id="rId3"/>
              </a:rPr>
              <a:t>RFC 3979</a:t>
            </a:r>
            <a:r>
              <a:rPr lang="en-US" sz="1400">
                <a:cs typeface="Arial" charset="0"/>
              </a:rPr>
              <a:t> for details.</a:t>
            </a:r>
          </a:p>
          <a:p>
            <a:pPr>
              <a:defRPr/>
            </a:pPr>
            <a:endParaRPr lang="en-US" sz="1400">
              <a:cs typeface="Arial" charset="0"/>
            </a:endParaRPr>
          </a:p>
          <a:p>
            <a:pPr>
              <a:defRPr/>
            </a:pPr>
            <a:r>
              <a:rPr lang="en-US" sz="1400">
                <a:cs typeface="Arial" charset="0"/>
              </a:rPr>
              <a:t>A participant in any IETF activity is deemed to accept all IETF rules of process, as documented in Best Current Practices RFCs and IESG Statements.</a:t>
            </a:r>
          </a:p>
          <a:p>
            <a:pPr>
              <a:defRPr/>
            </a:pPr>
            <a:endParaRPr lang="en-US" sz="1400">
              <a:cs typeface="Arial" charset="0"/>
            </a:endParaRPr>
          </a:p>
          <a:p>
            <a:pPr>
              <a:defRPr/>
            </a:pPr>
            <a:r>
              <a:rPr lang="en-US" sz="1400">
                <a:cs typeface="Arial" charset="0"/>
              </a:rPr>
              <a:t>A participant in any IETF activity acknowledges that written, audio and video records of meetings may be made and may be available to the public.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defRPr/>
            </a:pPr>
            <a:r>
              <a:rPr lang="fi-FI" smtClean="0"/>
              <a:t>Administrative Tasks</a:t>
            </a:r>
            <a:endParaRPr lang="en-US" smtClean="0"/>
          </a:p>
        </p:txBody>
      </p:sp>
      <p:sp>
        <p:nvSpPr>
          <p:cNvPr id="4099" name="Rectangle 3"/>
          <p:cNvSpPr>
            <a:spLocks noGrp="1" noChangeArrowheads="1"/>
          </p:cNvSpPr>
          <p:nvPr>
            <p:ph type="body" idx="1"/>
          </p:nvPr>
        </p:nvSpPr>
        <p:spPr/>
        <p:txBody>
          <a:bodyPr/>
          <a:lstStyle/>
          <a:p>
            <a:pPr eaLnBrk="1" hangingPunct="1">
              <a:defRPr/>
            </a:pPr>
            <a:r>
              <a:rPr lang="fi-FI" smtClean="0"/>
              <a:t>Blue sheets</a:t>
            </a:r>
          </a:p>
          <a:p>
            <a:pPr eaLnBrk="1" hangingPunct="1">
              <a:defRPr/>
            </a:pPr>
            <a:r>
              <a:rPr lang="fi-FI" smtClean="0"/>
              <a:t>Two note takers</a:t>
            </a:r>
          </a:p>
          <a:p>
            <a:pPr eaLnBrk="1" hangingPunct="1">
              <a:defRPr/>
            </a:pPr>
            <a:r>
              <a:rPr lang="fi-FI" smtClean="0"/>
              <a:t>Jabber scribe</a:t>
            </a:r>
            <a:endParaRPr lang="en-US"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WG status</a:t>
            </a:r>
          </a:p>
        </p:txBody>
      </p:sp>
      <p:sp>
        <p:nvSpPr>
          <p:cNvPr id="4" name="Content Placeholder 3"/>
          <p:cNvSpPr>
            <a:spLocks noGrp="1"/>
          </p:cNvSpPr>
          <p:nvPr>
            <p:ph idx="1"/>
          </p:nvPr>
        </p:nvSpPr>
        <p:spPr/>
        <p:txBody>
          <a:bodyPr/>
          <a:lstStyle/>
          <a:p>
            <a:r>
              <a:rPr lang="en-US" altLang="ja-JP" sz="2400" dirty="0" smtClean="0"/>
              <a:t>Chair changes</a:t>
            </a:r>
          </a:p>
          <a:p>
            <a:r>
              <a:rPr lang="en-US" altLang="ja-JP" sz="2400" i="1" dirty="0" smtClean="0"/>
              <a:t>Monitoring Architecture for RTP</a:t>
            </a:r>
            <a:r>
              <a:rPr lang="en-US" altLang="ja-JP" sz="2400" dirty="0" smtClean="0"/>
              <a:t>, draft-ietf-avtcore-monarch-06, stable enough to move forward on xrblock drafts</a:t>
            </a:r>
          </a:p>
          <a:p>
            <a:r>
              <a:rPr lang="en-US" altLang="ja-JP" sz="2400" dirty="0" smtClean="0"/>
              <a:t>Adopted 6 drafts, which were previously adopted as avt drafts, as xrblock drafts in the last few </a:t>
            </a:r>
            <a:r>
              <a:rPr lang="en-US" altLang="ja-JP" sz="2400" dirty="0" smtClean="0"/>
              <a:t>months</a:t>
            </a:r>
          </a:p>
          <a:p>
            <a:r>
              <a:rPr lang="en-US" altLang="ja-JP" sz="2400" i="1" dirty="0" smtClean="0"/>
              <a:t>Measurement </a:t>
            </a:r>
            <a:r>
              <a:rPr lang="en-US" altLang="ja-JP" sz="2400" i="1" dirty="0" smtClean="0"/>
              <a:t>Identity and information Reporting  </a:t>
            </a:r>
            <a:r>
              <a:rPr lang="en-US" altLang="ja-JP" sz="2400" i="1" dirty="0" smtClean="0"/>
              <a:t>using </a:t>
            </a:r>
            <a:r>
              <a:rPr lang="en-US" altLang="ja-JP" sz="2400" i="1" dirty="0" smtClean="0"/>
              <a:t>SDES item and XR </a:t>
            </a:r>
            <a:r>
              <a:rPr lang="en-US" altLang="ja-JP" sz="2400" i="1" dirty="0" smtClean="0"/>
              <a:t>Block</a:t>
            </a:r>
            <a:r>
              <a:rPr lang="en-US" altLang="ja-JP" sz="2400" dirty="0" smtClean="0"/>
              <a:t>, draft-ietf-xrblock-rtcp-xr-meas-identity-01, defines a RTCP SDES item and a RTCP XR Block </a:t>
            </a:r>
            <a:r>
              <a:rPr lang="en-US" altLang="ja-JP" sz="2400" dirty="0" smtClean="0"/>
              <a:t>carrying parameters </a:t>
            </a:r>
            <a:r>
              <a:rPr lang="en-US" altLang="ja-JP" sz="2400" dirty="0" smtClean="0"/>
              <a:t>which identify a measurement, to which one or more </a:t>
            </a:r>
            <a:r>
              <a:rPr lang="en-US" altLang="ja-JP" sz="2400" dirty="0" smtClean="0"/>
              <a:t>other RTCP </a:t>
            </a:r>
            <a:r>
              <a:rPr lang="en-US" altLang="ja-JP" sz="2400" dirty="0" smtClean="0"/>
              <a:t>XR Report Blocks may </a:t>
            </a:r>
            <a:r>
              <a:rPr lang="en-US" altLang="ja-JP" sz="2400" dirty="0" smtClean="0"/>
              <a:t>refer</a:t>
            </a:r>
            <a:endParaRPr lang="en-US" altLang="ja-JP" sz="2400" dirty="0" smtClean="0"/>
          </a:p>
        </p:txBody>
      </p:sp>
    </p:spTree>
    <p:extLst>
      <p:ext uri="{BB962C8B-B14F-4D97-AF65-F5344CB8AC3E}">
        <p14:creationId xmlns:mc="http://schemas.openxmlformats.org/markup-compatibility/2006" xmlns:mv="urn:schemas-microsoft-com:mac:vml" xmlns:p14="http://schemas.microsoft.com/office/powerpoint/2010/main" xmlns="" val="2318123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Milestones / WG documents</a:t>
            </a:r>
          </a:p>
        </p:txBody>
      </p:sp>
      <p:graphicFrame>
        <p:nvGraphicFramePr>
          <p:cNvPr id="5" name="Table 4"/>
          <p:cNvGraphicFramePr>
            <a:graphicFrameLocks noGrp="1"/>
          </p:cNvGraphicFramePr>
          <p:nvPr/>
        </p:nvGraphicFramePr>
        <p:xfrm>
          <a:off x="914401" y="1752600"/>
          <a:ext cx="7238999" cy="4577080"/>
        </p:xfrm>
        <a:graphic>
          <a:graphicData uri="http://schemas.openxmlformats.org/drawingml/2006/table">
            <a:tbl>
              <a:tblPr firstRow="1" bandRow="1">
                <a:tableStyleId>{85BE263C-DBD7-4A20-BB59-AAB30ACAA65A}</a:tableStyleId>
              </a:tblPr>
              <a:tblGrid>
                <a:gridCol w="1828030"/>
                <a:gridCol w="762769"/>
                <a:gridCol w="2971800"/>
                <a:gridCol w="1676400"/>
              </a:tblGrid>
              <a:tr h="304800">
                <a:tc>
                  <a:txBody>
                    <a:bodyPr/>
                    <a:lstStyle/>
                    <a:p>
                      <a:pPr algn="l" fontAlgn="b"/>
                      <a:r>
                        <a:rPr lang="en-US" sz="1500" u="none" strike="noStrike" dirty="0"/>
                        <a:t>Milestones</a:t>
                      </a:r>
                      <a:endParaRPr lang="en-US" sz="1500" b="1" i="0" u="none" strike="noStrike" dirty="0">
                        <a:solidFill>
                          <a:srgbClr val="FFFFFF"/>
                        </a:solidFill>
                        <a:latin typeface="Verdana"/>
                      </a:endParaRPr>
                    </a:p>
                  </a:txBody>
                  <a:tcPr marL="12700" marR="12700" marT="12700" marB="0" anchor="b"/>
                </a:tc>
                <a:tc>
                  <a:txBody>
                    <a:bodyPr/>
                    <a:lstStyle/>
                    <a:p>
                      <a:pPr algn="l" fontAlgn="b"/>
                      <a:r>
                        <a:rPr lang="en-US" sz="1500" u="none" strike="noStrike" dirty="0" smtClean="0"/>
                        <a:t>Date</a:t>
                      </a:r>
                      <a:endParaRPr lang="en-US" sz="1500" b="1" i="0" u="none" strike="noStrike" dirty="0">
                        <a:solidFill>
                          <a:srgbClr val="FFFFFF"/>
                        </a:solidFill>
                        <a:latin typeface="Verdana"/>
                      </a:endParaRPr>
                    </a:p>
                  </a:txBody>
                  <a:tcPr marL="12700" marR="12700" marT="12700" marB="0" anchor="b"/>
                </a:tc>
                <a:tc>
                  <a:txBody>
                    <a:bodyPr/>
                    <a:lstStyle/>
                    <a:p>
                      <a:pPr algn="l" fontAlgn="b"/>
                      <a:r>
                        <a:rPr lang="en-US" sz="1500" u="none" strike="noStrike" dirty="0"/>
                        <a:t>Drafts</a:t>
                      </a:r>
                      <a:endParaRPr lang="en-US" sz="1500" b="1" i="0" u="none" strike="noStrike" dirty="0">
                        <a:solidFill>
                          <a:srgbClr val="FFFFFF"/>
                        </a:solidFill>
                        <a:latin typeface="Verdana"/>
                      </a:endParaRPr>
                    </a:p>
                  </a:txBody>
                  <a:tcPr marL="12700" marR="12700" marT="12700" marB="0" anchor="b"/>
                </a:tc>
                <a:tc>
                  <a:txBody>
                    <a:bodyPr/>
                    <a:lstStyle/>
                    <a:p>
                      <a:pPr algn="l" fontAlgn="b"/>
                      <a:r>
                        <a:rPr lang="en-US" sz="1500" u="none" strike="noStrike" dirty="0"/>
                        <a:t>Authors</a:t>
                      </a:r>
                      <a:endParaRPr lang="en-US" sz="1500" b="1" i="0" u="none" strike="noStrike" dirty="0">
                        <a:solidFill>
                          <a:srgbClr val="FFFFFF"/>
                        </a:solidFill>
                        <a:latin typeface="Verdana"/>
                      </a:endParaRPr>
                    </a:p>
                  </a:txBody>
                  <a:tcPr marL="12700" marR="12700" marT="12700" marB="0" anchor="b"/>
                </a:tc>
              </a:tr>
              <a:tr h="304800">
                <a:tc>
                  <a:txBody>
                    <a:bodyPr/>
                    <a:lstStyle/>
                    <a:p>
                      <a:pPr algn="l" fontAlgn="b"/>
                      <a:r>
                        <a:rPr lang="en-US" sz="1200" u="none" strike="noStrike" dirty="0">
                          <a:latin typeface="Tahoma"/>
                          <a:cs typeface="Tahoma"/>
                        </a:rPr>
                        <a:t>Measurement Identity</a:t>
                      </a:r>
                      <a:endParaRPr lang="en-US" sz="1200" b="0" i="0" u="none" strike="noStrike" dirty="0">
                        <a:latin typeface="Tahoma"/>
                        <a:cs typeface="Tahoma"/>
                      </a:endParaRPr>
                    </a:p>
                  </a:txBody>
                  <a:tcPr marL="12700" marR="12700" marT="12700" marB="0" anchor="b"/>
                </a:tc>
                <a:tc>
                  <a:txBody>
                    <a:bodyPr/>
                    <a:lstStyle/>
                    <a:p>
                      <a:pPr algn="l" fontAlgn="b"/>
                      <a:r>
                        <a:rPr lang="en-US" sz="1200" b="0" i="0" u="none" strike="noStrike" dirty="0" smtClean="0">
                          <a:latin typeface="Tahoma"/>
                          <a:cs typeface="Tahoma"/>
                        </a:rPr>
                        <a:t>Mar 2011</a:t>
                      </a:r>
                      <a:endParaRPr lang="en-US" sz="1200" b="0" i="0" u="none" strike="noStrike" dirty="0">
                        <a:latin typeface="Tahoma"/>
                        <a:cs typeface="Tahoma"/>
                      </a:endParaRPr>
                    </a:p>
                  </a:txBody>
                  <a:tcPr marL="12700" marR="12700" marT="12700" marB="0" anchor="b"/>
                </a:tc>
                <a:tc>
                  <a:txBody>
                    <a:bodyPr/>
                    <a:lstStyle/>
                    <a:p>
                      <a:pPr algn="l" fontAlgn="b"/>
                      <a:r>
                        <a:rPr lang="en-US" sz="1200" u="none" strike="noStrike" dirty="0">
                          <a:latin typeface="Tahoma"/>
                          <a:cs typeface="Tahoma"/>
                        </a:rPr>
                        <a:t>draft-</a:t>
                      </a:r>
                      <a:r>
                        <a:rPr lang="en-US" sz="1200" u="none" strike="noStrike" dirty="0" err="1">
                          <a:latin typeface="Tahoma"/>
                          <a:cs typeface="Tahoma"/>
                        </a:rPr>
                        <a:t>ietf-xrblock-rtcp-xr-meas-</a:t>
                      </a:r>
                      <a:r>
                        <a:rPr lang="en-US" sz="1200" u="none" strike="noStrike" dirty="0" err="1" smtClean="0">
                          <a:latin typeface="Tahoma"/>
                          <a:cs typeface="Tahoma"/>
                        </a:rPr>
                        <a:t>identity</a:t>
                      </a:r>
                      <a:endParaRPr lang="en-US" sz="1200" b="0" i="0" u="none" strike="noStrike" dirty="0">
                        <a:latin typeface="Tahoma"/>
                        <a:cs typeface="Tahoma"/>
                      </a:endParaRPr>
                    </a:p>
                  </a:txBody>
                  <a:tcPr marL="12700" marR="12700" marT="12700" marB="0" anchor="b"/>
                </a:tc>
                <a:tc>
                  <a:txBody>
                    <a:bodyPr/>
                    <a:lstStyle/>
                    <a:p>
                      <a:pPr algn="l" fontAlgn="b"/>
                      <a:r>
                        <a:rPr lang="en-US" sz="1200" u="none" strike="noStrike" dirty="0">
                          <a:latin typeface="Tahoma"/>
                          <a:cs typeface="Tahoma"/>
                        </a:rPr>
                        <a:t>G. Hunt, A. Clark, </a:t>
                      </a:r>
                      <a:r>
                        <a:rPr lang="en-US" sz="1200" u="none" strike="noStrike" dirty="0" err="1">
                          <a:latin typeface="Tahoma"/>
                          <a:cs typeface="Tahoma"/>
                        </a:rPr>
                        <a:t>Q.Wu</a:t>
                      </a:r>
                      <a:endParaRPr lang="en-US" sz="1200" b="0" i="0" u="none" strike="noStrike" dirty="0">
                        <a:latin typeface="Tahoma"/>
                        <a:cs typeface="Tahoma"/>
                      </a:endParaRPr>
                    </a:p>
                  </a:txBody>
                  <a:tcPr marL="12700" marR="12700" marT="12700" marB="0" anchor="b"/>
                </a:tc>
              </a:tr>
              <a:tr h="370840">
                <a:tc>
                  <a:txBody>
                    <a:bodyPr/>
                    <a:lstStyle/>
                    <a:p>
                      <a:pPr algn="l" fontAlgn="b"/>
                      <a:r>
                        <a:rPr lang="en-US" sz="1200" u="none" strike="noStrike" dirty="0">
                          <a:latin typeface="Tahoma"/>
                          <a:cs typeface="Tahoma"/>
                        </a:rPr>
                        <a:t>Burst/Gap Discard metric Reporting</a:t>
                      </a:r>
                      <a:endParaRPr lang="en-US" sz="1200" b="0" i="0" u="none" strike="noStrike" dirty="0">
                        <a:latin typeface="Tahoma"/>
                        <a:cs typeface="Tahoma"/>
                      </a:endParaRPr>
                    </a:p>
                  </a:txBody>
                  <a:tcPr marL="12700" marR="12700" marT="12700" marB="0" anchor="b"/>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200" b="0" i="0" u="none" strike="noStrike" dirty="0" smtClean="0">
                          <a:latin typeface="Tahoma"/>
                          <a:cs typeface="Tahoma"/>
                        </a:rPr>
                        <a:t>Mar 2011</a:t>
                      </a:r>
                    </a:p>
                    <a:p>
                      <a:pPr algn="l" fontAlgn="b"/>
                      <a:endParaRPr lang="en-US" sz="1200" b="0" i="0" u="none" strike="noStrike" dirty="0">
                        <a:latin typeface="Tahoma"/>
                        <a:cs typeface="Tahoma"/>
                      </a:endParaRPr>
                    </a:p>
                  </a:txBody>
                  <a:tcPr marL="12700" marR="12700" marT="12700" marB="0" anchor="b"/>
                </a:tc>
                <a:tc>
                  <a:txBody>
                    <a:bodyPr/>
                    <a:lstStyle/>
                    <a:p>
                      <a:pPr algn="l" fontAlgn="b"/>
                      <a:r>
                        <a:rPr lang="en-US" sz="1200" u="none" strike="noStrike" dirty="0">
                          <a:latin typeface="Tahoma"/>
                          <a:cs typeface="Tahoma"/>
                        </a:rPr>
                        <a:t>draft-</a:t>
                      </a:r>
                      <a:r>
                        <a:rPr lang="en-US" sz="1200" u="none" strike="noStrike" dirty="0" err="1">
                          <a:latin typeface="Tahoma"/>
                          <a:cs typeface="Tahoma"/>
                        </a:rPr>
                        <a:t>ietf-xrblock-rtcp-xr-burst-gap-</a:t>
                      </a:r>
                      <a:r>
                        <a:rPr lang="en-US" sz="1200" u="none" strike="noStrike" dirty="0" err="1" smtClean="0">
                          <a:latin typeface="Tahoma"/>
                          <a:cs typeface="Tahoma"/>
                        </a:rPr>
                        <a:t>discard</a:t>
                      </a:r>
                      <a:endParaRPr lang="en-US" sz="1200" b="0" i="0" u="none" strike="noStrike" dirty="0">
                        <a:latin typeface="Tahoma"/>
                        <a:cs typeface="Tahoma"/>
                      </a:endParaRPr>
                    </a:p>
                  </a:txBody>
                  <a:tcPr marL="12700" marR="12700" marT="12700" marB="0" anchor="b"/>
                </a:tc>
                <a:tc>
                  <a:txBody>
                    <a:bodyPr/>
                    <a:lstStyle/>
                    <a:p>
                      <a:pPr algn="l" fontAlgn="b"/>
                      <a:r>
                        <a:rPr lang="en-US" sz="1200" u="none" strike="noStrike">
                          <a:latin typeface="Tahoma"/>
                          <a:cs typeface="Tahoma"/>
                        </a:rPr>
                        <a:t>G. Hunt, A. Clark, Q.Wu, R. Huang</a:t>
                      </a:r>
                      <a:endParaRPr lang="en-US" sz="1200" b="0" i="0" u="none" strike="noStrike">
                        <a:latin typeface="Tahoma"/>
                        <a:cs typeface="Tahoma"/>
                      </a:endParaRPr>
                    </a:p>
                  </a:txBody>
                  <a:tcPr marL="12700" marR="12700" marT="12700" marB="0" anchor="b"/>
                </a:tc>
              </a:tr>
              <a:tr h="370840">
                <a:tc>
                  <a:txBody>
                    <a:bodyPr/>
                    <a:lstStyle/>
                    <a:p>
                      <a:pPr algn="l" fontAlgn="b"/>
                      <a:r>
                        <a:rPr lang="en-US" sz="1200" u="none" strike="noStrike">
                          <a:latin typeface="Tahoma"/>
                          <a:cs typeface="Tahoma"/>
                        </a:rPr>
                        <a:t>Burst/Gap Loss metric Reporting</a:t>
                      </a:r>
                      <a:endParaRPr lang="en-US" sz="1200" b="0" i="0" u="none" strike="noStrike">
                        <a:latin typeface="Tahoma"/>
                        <a:cs typeface="Tahoma"/>
                      </a:endParaRPr>
                    </a:p>
                  </a:txBody>
                  <a:tcPr marL="12700" marR="12700" marT="12700" marB="0" anchor="b"/>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200" b="0" i="0" u="none" strike="noStrike" dirty="0" smtClean="0">
                          <a:latin typeface="Tahoma"/>
                          <a:cs typeface="Tahoma"/>
                        </a:rPr>
                        <a:t>Mar 2011</a:t>
                      </a:r>
                    </a:p>
                    <a:p>
                      <a:pPr algn="l" fontAlgn="b"/>
                      <a:endParaRPr lang="en-US" sz="1200" b="0" i="0" u="none" strike="noStrike" dirty="0">
                        <a:latin typeface="Tahoma"/>
                        <a:cs typeface="Tahoma"/>
                      </a:endParaRPr>
                    </a:p>
                  </a:txBody>
                  <a:tcPr marL="12700" marR="12700" marT="12700" marB="0" anchor="b"/>
                </a:tc>
                <a:tc>
                  <a:txBody>
                    <a:bodyPr/>
                    <a:lstStyle/>
                    <a:p>
                      <a:pPr algn="l" fontAlgn="b"/>
                      <a:r>
                        <a:rPr lang="en-US" sz="1200" u="none" strike="noStrike" dirty="0">
                          <a:latin typeface="Tahoma"/>
                          <a:cs typeface="Tahoma"/>
                        </a:rPr>
                        <a:t>draft-</a:t>
                      </a:r>
                      <a:r>
                        <a:rPr lang="en-US" sz="1200" u="none" strike="noStrike" dirty="0" err="1">
                          <a:latin typeface="Tahoma"/>
                          <a:cs typeface="Tahoma"/>
                        </a:rPr>
                        <a:t>ietf-xrblock-rtcp-xr-burst-gap-</a:t>
                      </a:r>
                      <a:r>
                        <a:rPr lang="en-US" sz="1200" u="none" strike="noStrike" dirty="0" err="1" smtClean="0">
                          <a:latin typeface="Tahoma"/>
                          <a:cs typeface="Tahoma"/>
                        </a:rPr>
                        <a:t>loss</a:t>
                      </a:r>
                      <a:endParaRPr lang="en-US" sz="1200" b="0" i="0" u="none" strike="noStrike" dirty="0">
                        <a:latin typeface="Tahoma"/>
                        <a:cs typeface="Tahoma"/>
                      </a:endParaRPr>
                    </a:p>
                  </a:txBody>
                  <a:tcPr marL="12700" marR="12700" marT="12700" marB="0" anchor="b"/>
                </a:tc>
                <a:tc>
                  <a:txBody>
                    <a:bodyPr/>
                    <a:lstStyle/>
                    <a:p>
                      <a:pPr algn="l" fontAlgn="b"/>
                      <a:r>
                        <a:rPr lang="en-US" sz="1200" u="none" strike="noStrike">
                          <a:latin typeface="Tahoma"/>
                          <a:cs typeface="Tahoma"/>
                        </a:rPr>
                        <a:t>G. Hunt, A. Clark, Q.Wu, S. Zhang</a:t>
                      </a:r>
                      <a:endParaRPr lang="en-US" sz="1200" b="0" i="0" u="none" strike="noStrike">
                        <a:latin typeface="Tahoma"/>
                        <a:cs typeface="Tahoma"/>
                      </a:endParaRPr>
                    </a:p>
                  </a:txBody>
                  <a:tcPr marL="12700" marR="12700" marT="12700" marB="0" anchor="b"/>
                </a:tc>
              </a:tr>
              <a:tr h="370840">
                <a:tc>
                  <a:txBody>
                    <a:bodyPr/>
                    <a:lstStyle/>
                    <a:p>
                      <a:pPr algn="l" fontAlgn="b"/>
                      <a:r>
                        <a:rPr lang="en-US" sz="1200" u="none" strike="noStrike" dirty="0">
                          <a:latin typeface="Tahoma"/>
                          <a:cs typeface="Tahoma"/>
                        </a:rPr>
                        <a:t>Delay metric Reporting</a:t>
                      </a:r>
                      <a:endParaRPr lang="en-US" sz="1200" b="0" i="0" u="none" strike="noStrike" dirty="0">
                        <a:latin typeface="Tahoma"/>
                        <a:cs typeface="Tahoma"/>
                      </a:endParaRPr>
                    </a:p>
                  </a:txBody>
                  <a:tcPr marL="12700" marR="12700" marT="12700" marB="0" anchor="b"/>
                </a:tc>
                <a:tc>
                  <a:txBody>
                    <a:bodyPr/>
                    <a:lstStyle/>
                    <a:p>
                      <a:pPr algn="l" fontAlgn="b"/>
                      <a:r>
                        <a:rPr lang="en-US" sz="1200" b="0" i="0" u="none" strike="noStrike" dirty="0" smtClean="0">
                          <a:latin typeface="Tahoma"/>
                          <a:cs typeface="Tahoma"/>
                        </a:rPr>
                        <a:t>June 2011</a:t>
                      </a:r>
                      <a:endParaRPr lang="en-US" sz="1200" b="0" i="0" u="none" strike="noStrike" dirty="0">
                        <a:latin typeface="Tahoma"/>
                        <a:cs typeface="Tahoma"/>
                      </a:endParaRPr>
                    </a:p>
                  </a:txBody>
                  <a:tcPr marL="12700" marR="12700" marT="12700" marB="0" anchor="b"/>
                </a:tc>
                <a:tc>
                  <a:txBody>
                    <a:bodyPr/>
                    <a:lstStyle/>
                    <a:p>
                      <a:pPr algn="l" fontAlgn="b"/>
                      <a:r>
                        <a:rPr lang="en-US" sz="1200" u="none" strike="noStrike" dirty="0">
                          <a:latin typeface="Tahoma"/>
                          <a:cs typeface="Tahoma"/>
                        </a:rPr>
                        <a:t>draft-</a:t>
                      </a:r>
                      <a:r>
                        <a:rPr lang="en-US" sz="1200" u="none" strike="noStrike" dirty="0" err="1">
                          <a:latin typeface="Tahoma"/>
                          <a:cs typeface="Tahoma"/>
                        </a:rPr>
                        <a:t>ietf-xrblock-rtcp-xr-</a:t>
                      </a:r>
                      <a:r>
                        <a:rPr lang="en-US" sz="1200" u="none" strike="noStrike" dirty="0" err="1" smtClean="0">
                          <a:latin typeface="Tahoma"/>
                          <a:cs typeface="Tahoma"/>
                        </a:rPr>
                        <a:t>delay</a:t>
                      </a:r>
                      <a:endParaRPr lang="en-US" sz="1200" b="0" i="0" u="none" strike="noStrike" dirty="0">
                        <a:latin typeface="Tahoma"/>
                        <a:cs typeface="Tahoma"/>
                      </a:endParaRPr>
                    </a:p>
                  </a:txBody>
                  <a:tcPr marL="12700" marR="12700" marT="12700" marB="0" anchor="b"/>
                </a:tc>
                <a:tc>
                  <a:txBody>
                    <a:bodyPr/>
                    <a:lstStyle/>
                    <a:p>
                      <a:pPr algn="l" fontAlgn="b"/>
                      <a:r>
                        <a:rPr lang="en-US" sz="1200" u="none" strike="noStrike" dirty="0">
                          <a:latin typeface="Tahoma"/>
                          <a:cs typeface="Tahoma"/>
                        </a:rPr>
                        <a:t>G. Hunt, A. Clark, </a:t>
                      </a:r>
                      <a:r>
                        <a:rPr lang="en-US" sz="1200" u="none" strike="noStrike" dirty="0" err="1">
                          <a:latin typeface="Tahoma"/>
                          <a:cs typeface="Tahoma"/>
                        </a:rPr>
                        <a:t>K.Gross</a:t>
                      </a:r>
                      <a:r>
                        <a:rPr lang="en-US" sz="1200" u="none" strike="noStrike" dirty="0">
                          <a:latin typeface="Tahoma"/>
                          <a:cs typeface="Tahoma"/>
                        </a:rPr>
                        <a:t>, </a:t>
                      </a:r>
                      <a:r>
                        <a:rPr lang="en-US" sz="1200" u="none" strike="noStrike" dirty="0" err="1">
                          <a:latin typeface="Tahoma"/>
                          <a:cs typeface="Tahoma"/>
                        </a:rPr>
                        <a:t>Q.Wu</a:t>
                      </a:r>
                      <a:endParaRPr lang="en-US" sz="1200" b="0" i="0" u="none" strike="noStrike" dirty="0">
                        <a:latin typeface="Tahoma"/>
                        <a:cs typeface="Tahoma"/>
                      </a:endParaRPr>
                    </a:p>
                  </a:txBody>
                  <a:tcPr marL="12700" marR="12700" marT="12700" marB="0" anchor="b"/>
                </a:tc>
              </a:tr>
              <a:tr h="370840">
                <a:tc>
                  <a:txBody>
                    <a:bodyPr/>
                    <a:lstStyle/>
                    <a:p>
                      <a:pPr algn="l" fontAlgn="b"/>
                      <a:r>
                        <a:rPr lang="en-US" sz="1200" u="none" strike="noStrike">
                          <a:latin typeface="Tahoma"/>
                          <a:cs typeface="Tahoma"/>
                        </a:rPr>
                        <a:t>Discard metric Reporting</a:t>
                      </a:r>
                      <a:endParaRPr lang="en-US" sz="1200" b="0" i="0" u="none" strike="noStrike">
                        <a:latin typeface="Tahoma"/>
                        <a:cs typeface="Tahoma"/>
                      </a:endParaRPr>
                    </a:p>
                  </a:txBody>
                  <a:tcPr marL="12700" marR="12700" marT="12700" marB="0" anchor="b"/>
                </a:tc>
                <a:tc>
                  <a:txBody>
                    <a:bodyPr/>
                    <a:lstStyle/>
                    <a:p>
                      <a:pPr algn="l" fontAlgn="b"/>
                      <a:r>
                        <a:rPr lang="en-US" sz="1200" b="0" i="0" u="none" strike="noStrike" dirty="0" smtClean="0">
                          <a:latin typeface="Tahoma"/>
                          <a:cs typeface="Tahoma"/>
                        </a:rPr>
                        <a:t>June 2011</a:t>
                      </a:r>
                      <a:endParaRPr lang="en-US" sz="1200" b="0" i="0" u="none" strike="noStrike" dirty="0">
                        <a:latin typeface="Tahoma"/>
                        <a:cs typeface="Tahoma"/>
                      </a:endParaRPr>
                    </a:p>
                  </a:txBody>
                  <a:tcPr marL="12700" marR="12700" marT="12700" marB="0" anchor="b"/>
                </a:tc>
                <a:tc>
                  <a:txBody>
                    <a:bodyPr/>
                    <a:lstStyle/>
                    <a:p>
                      <a:pPr algn="l" fontAlgn="b"/>
                      <a:r>
                        <a:rPr lang="en-US" sz="1200" u="none" strike="noStrike" dirty="0">
                          <a:latin typeface="Tahoma"/>
                          <a:cs typeface="Tahoma"/>
                        </a:rPr>
                        <a:t>draft-</a:t>
                      </a:r>
                      <a:r>
                        <a:rPr lang="en-US" sz="1200" u="none" strike="noStrike" dirty="0" err="1">
                          <a:latin typeface="Tahoma"/>
                          <a:cs typeface="Tahoma"/>
                        </a:rPr>
                        <a:t>ietf-xrblock-rtcp-xr-</a:t>
                      </a:r>
                      <a:r>
                        <a:rPr lang="en-US" sz="1200" u="none" strike="noStrike" dirty="0" err="1" smtClean="0">
                          <a:latin typeface="Tahoma"/>
                          <a:cs typeface="Tahoma"/>
                        </a:rPr>
                        <a:t>discard</a:t>
                      </a:r>
                      <a:endParaRPr lang="en-US" sz="1200" b="0" i="0" u="none" strike="noStrike" dirty="0">
                        <a:latin typeface="Tahoma"/>
                        <a:cs typeface="Tahoma"/>
                      </a:endParaRPr>
                    </a:p>
                  </a:txBody>
                  <a:tcPr marL="12700" marR="12700" marT="12700" marB="0" anchor="b"/>
                </a:tc>
                <a:tc>
                  <a:txBody>
                    <a:bodyPr/>
                    <a:lstStyle/>
                    <a:p>
                      <a:pPr algn="l" fontAlgn="b"/>
                      <a:r>
                        <a:rPr lang="en-US" sz="1200" u="none" strike="noStrike">
                          <a:latin typeface="Tahoma"/>
                          <a:cs typeface="Tahoma"/>
                        </a:rPr>
                        <a:t>G. Hunt, A. Clark, Q.Wu, G.Zorn</a:t>
                      </a:r>
                      <a:endParaRPr lang="en-US" sz="1200" b="0" i="0" u="none" strike="noStrike">
                        <a:latin typeface="Tahoma"/>
                        <a:cs typeface="Tahoma"/>
                      </a:endParaRPr>
                    </a:p>
                  </a:txBody>
                  <a:tcPr marL="12700" marR="12700" marT="12700" marB="0" anchor="b"/>
                </a:tc>
              </a:tr>
              <a:tr h="370840">
                <a:tc>
                  <a:txBody>
                    <a:bodyPr/>
                    <a:lstStyle/>
                    <a:p>
                      <a:pPr algn="l" fontAlgn="b"/>
                      <a:r>
                        <a:rPr lang="en-US" sz="1200" u="none" strike="noStrike" dirty="0">
                          <a:latin typeface="Tahoma"/>
                          <a:cs typeface="Tahoma"/>
                        </a:rPr>
                        <a:t>Packet Delay Variation Metric Reporting</a:t>
                      </a:r>
                      <a:endParaRPr lang="en-US" sz="1200" b="0" i="0" u="none" strike="noStrike" dirty="0">
                        <a:latin typeface="Tahoma"/>
                        <a:cs typeface="Tahoma"/>
                      </a:endParaRPr>
                    </a:p>
                  </a:txBody>
                  <a:tcPr marL="12700" marR="12700" marT="12700" marB="0" anchor="b"/>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200" b="0" i="0" u="none" strike="noStrike" smtClean="0">
                          <a:latin typeface="Tahoma"/>
                          <a:cs typeface="Tahoma"/>
                        </a:rPr>
                        <a:t>Sept 2011</a:t>
                      </a:r>
                    </a:p>
                    <a:p>
                      <a:pPr algn="l" fontAlgn="b"/>
                      <a:endParaRPr lang="en-US" sz="1200" b="0" i="0" u="none" strike="noStrike">
                        <a:latin typeface="Tahoma"/>
                        <a:cs typeface="Tahoma"/>
                      </a:endParaRPr>
                    </a:p>
                  </a:txBody>
                  <a:tcPr marL="12700" marR="12700" marT="12700" marB="0" anchor="b"/>
                </a:tc>
                <a:tc>
                  <a:txBody>
                    <a:bodyPr/>
                    <a:lstStyle/>
                    <a:p>
                      <a:pPr algn="l" fontAlgn="b"/>
                      <a:r>
                        <a:rPr lang="en-US" sz="1200" u="none" strike="noStrike" dirty="0">
                          <a:latin typeface="Tahoma"/>
                          <a:cs typeface="Tahoma"/>
                        </a:rPr>
                        <a:t>draft-</a:t>
                      </a:r>
                      <a:r>
                        <a:rPr lang="en-US" sz="1200" u="none" strike="noStrike" dirty="0" err="1">
                          <a:latin typeface="Tahoma"/>
                          <a:cs typeface="Tahoma"/>
                        </a:rPr>
                        <a:t>ietf-xrblock-rtcp-xr-</a:t>
                      </a:r>
                      <a:r>
                        <a:rPr lang="en-US" sz="1200" u="none" strike="noStrike" dirty="0" err="1" smtClean="0">
                          <a:latin typeface="Tahoma"/>
                          <a:cs typeface="Tahoma"/>
                        </a:rPr>
                        <a:t>pdv</a:t>
                      </a:r>
                      <a:endParaRPr lang="en-US" sz="1200" b="0" i="0" u="none" strike="noStrike" dirty="0">
                        <a:latin typeface="Tahoma"/>
                        <a:cs typeface="Tahoma"/>
                      </a:endParaRPr>
                    </a:p>
                  </a:txBody>
                  <a:tcPr marL="12700" marR="12700" marT="12700" marB="0" anchor="b"/>
                </a:tc>
                <a:tc>
                  <a:txBody>
                    <a:bodyPr/>
                    <a:lstStyle/>
                    <a:p>
                      <a:pPr algn="l" fontAlgn="b"/>
                      <a:r>
                        <a:rPr lang="en-US" sz="1200" u="none" strike="noStrike" dirty="0">
                          <a:latin typeface="Tahoma"/>
                          <a:cs typeface="Tahoma"/>
                        </a:rPr>
                        <a:t>G. Hunt, A. Clark, </a:t>
                      </a:r>
                      <a:r>
                        <a:rPr lang="en-US" sz="1200" u="none" strike="noStrike" dirty="0" err="1">
                          <a:latin typeface="Tahoma"/>
                          <a:cs typeface="Tahoma"/>
                        </a:rPr>
                        <a:t>Q.Wu</a:t>
                      </a:r>
                      <a:endParaRPr lang="en-US" sz="1200" b="0" i="0" u="none" strike="noStrike" dirty="0">
                        <a:latin typeface="Tahoma"/>
                        <a:cs typeface="Tahoma"/>
                      </a:endParaRPr>
                    </a:p>
                  </a:txBody>
                  <a:tcPr marL="12700" marR="12700" marT="12700" marB="0" anchor="b"/>
                </a:tc>
              </a:tr>
              <a:tr h="370840">
                <a:tc>
                  <a:txBody>
                    <a:bodyPr/>
                    <a:lstStyle/>
                    <a:p>
                      <a:pPr algn="l" fontAlgn="b"/>
                      <a:r>
                        <a:rPr lang="en-US" sz="1200" u="none" strike="noStrike" dirty="0">
                          <a:solidFill>
                            <a:srgbClr val="0000FF"/>
                          </a:solidFill>
                          <a:latin typeface="Tahoma"/>
                          <a:cs typeface="Tahoma"/>
                        </a:rPr>
                        <a:t>Run Length Encodings of Discarded Packets</a:t>
                      </a:r>
                      <a:endParaRPr lang="en-US" sz="1200" b="0" i="0" u="none" strike="noStrike" dirty="0">
                        <a:solidFill>
                          <a:srgbClr val="0000FF"/>
                        </a:solidFill>
                        <a:latin typeface="Tahoma"/>
                        <a:cs typeface="Tahoma"/>
                      </a:endParaRPr>
                    </a:p>
                  </a:txBody>
                  <a:tcPr marL="12700" marR="12700" marT="12700" marB="0" anchor="b"/>
                </a:tc>
                <a:tc>
                  <a:txBody>
                    <a:bodyPr/>
                    <a:lstStyle/>
                    <a:p>
                      <a:pPr algn="l" fontAlgn="b"/>
                      <a:r>
                        <a:rPr lang="en-US" sz="1200" b="0" i="0" u="none" strike="noStrike" dirty="0" smtClean="0">
                          <a:solidFill>
                            <a:srgbClr val="0000FF"/>
                          </a:solidFill>
                          <a:latin typeface="Tahoma"/>
                          <a:cs typeface="Tahoma"/>
                        </a:rPr>
                        <a:t>Dec 2011</a:t>
                      </a:r>
                      <a:endParaRPr lang="en-US" sz="1200" b="0" i="0" u="none" strike="noStrike" dirty="0">
                        <a:solidFill>
                          <a:srgbClr val="0000FF"/>
                        </a:solidFill>
                        <a:latin typeface="Tahoma"/>
                        <a:cs typeface="Tahoma"/>
                      </a:endParaRPr>
                    </a:p>
                  </a:txBody>
                  <a:tcPr marL="12700" marR="12700" marT="12700" marB="0" anchor="b"/>
                </a:tc>
                <a:tc>
                  <a:txBody>
                    <a:bodyPr/>
                    <a:lstStyle/>
                    <a:p>
                      <a:pPr algn="l" fontAlgn="b"/>
                      <a:r>
                        <a:rPr lang="en-US" sz="1200" u="none" strike="noStrike" dirty="0">
                          <a:solidFill>
                            <a:srgbClr val="0000FF"/>
                          </a:solidFill>
                          <a:latin typeface="Tahoma"/>
                          <a:cs typeface="Tahoma"/>
                        </a:rPr>
                        <a:t>draft-</a:t>
                      </a:r>
                      <a:r>
                        <a:rPr lang="en-US" sz="1200" u="none" strike="noStrike" dirty="0" err="1">
                          <a:solidFill>
                            <a:srgbClr val="0000FF"/>
                          </a:solidFill>
                          <a:latin typeface="Tahoma"/>
                          <a:cs typeface="Tahoma"/>
                        </a:rPr>
                        <a:t>ott-xrblock-rtcp-xt-discard-</a:t>
                      </a:r>
                      <a:r>
                        <a:rPr lang="en-US" sz="1200" u="none" strike="noStrike" dirty="0" err="1" smtClean="0">
                          <a:solidFill>
                            <a:srgbClr val="0000FF"/>
                          </a:solidFill>
                          <a:latin typeface="Tahoma"/>
                          <a:cs typeface="Tahoma"/>
                        </a:rPr>
                        <a:t>metrics</a:t>
                      </a:r>
                      <a:endParaRPr lang="en-US" sz="1200" b="0" i="0" u="none" strike="noStrike" dirty="0">
                        <a:solidFill>
                          <a:srgbClr val="0000FF"/>
                        </a:solidFill>
                        <a:latin typeface="Tahoma"/>
                        <a:cs typeface="Tahoma"/>
                      </a:endParaRPr>
                    </a:p>
                  </a:txBody>
                  <a:tcPr marL="12700" marR="12700" marT="12700" marB="0" anchor="b"/>
                </a:tc>
                <a:tc>
                  <a:txBody>
                    <a:bodyPr/>
                    <a:lstStyle/>
                    <a:p>
                      <a:pPr algn="l" fontAlgn="b"/>
                      <a:r>
                        <a:rPr lang="en-US" sz="1200" u="none" strike="noStrike" dirty="0" err="1">
                          <a:solidFill>
                            <a:srgbClr val="0000FF"/>
                          </a:solidFill>
                          <a:latin typeface="Tahoma"/>
                          <a:cs typeface="Tahoma"/>
                        </a:rPr>
                        <a:t>J.Ott</a:t>
                      </a:r>
                      <a:r>
                        <a:rPr lang="en-US" sz="1200" u="none" strike="noStrike" dirty="0">
                          <a:solidFill>
                            <a:srgbClr val="0000FF"/>
                          </a:solidFill>
                          <a:latin typeface="Tahoma"/>
                          <a:cs typeface="Tahoma"/>
                        </a:rPr>
                        <a:t>, I. </a:t>
                      </a:r>
                      <a:r>
                        <a:rPr lang="en-US" sz="1200" u="none" strike="noStrike" dirty="0" err="1">
                          <a:solidFill>
                            <a:srgbClr val="0000FF"/>
                          </a:solidFill>
                          <a:latin typeface="Tahoma"/>
                          <a:cs typeface="Tahoma"/>
                        </a:rPr>
                        <a:t>Curcio</a:t>
                      </a:r>
                      <a:r>
                        <a:rPr lang="en-US" sz="1200" u="none" strike="noStrike" dirty="0">
                          <a:solidFill>
                            <a:srgbClr val="0000FF"/>
                          </a:solidFill>
                          <a:latin typeface="Tahoma"/>
                          <a:cs typeface="Tahoma"/>
                        </a:rPr>
                        <a:t>, V. Singh</a:t>
                      </a:r>
                      <a:endParaRPr lang="en-US" sz="1200" b="0" i="0" u="none" strike="noStrike" dirty="0">
                        <a:solidFill>
                          <a:srgbClr val="0000FF"/>
                        </a:solidFill>
                        <a:latin typeface="Tahoma"/>
                        <a:cs typeface="Tahoma"/>
                      </a:endParaRPr>
                    </a:p>
                  </a:txBody>
                  <a:tcPr marL="12700" marR="12700" marT="12700" marB="0" anchor="b"/>
                </a:tc>
              </a:tr>
              <a:tr h="370840">
                <a:tc>
                  <a:txBody>
                    <a:bodyPr/>
                    <a:lstStyle/>
                    <a:p>
                      <a:pPr algn="l" fontAlgn="b"/>
                      <a:r>
                        <a:rPr lang="en-US" sz="1200" u="none" strike="noStrike">
                          <a:solidFill>
                            <a:srgbClr val="0000FF"/>
                          </a:solidFill>
                          <a:latin typeface="Tahoma"/>
                          <a:cs typeface="Tahoma"/>
                        </a:rPr>
                        <a:t>QoE Metrics Reporting</a:t>
                      </a:r>
                      <a:endParaRPr lang="en-US" sz="1200" b="0" i="0" u="none" strike="noStrike">
                        <a:solidFill>
                          <a:srgbClr val="0000FF"/>
                        </a:solidFill>
                        <a:latin typeface="Tahoma"/>
                        <a:cs typeface="Tahoma"/>
                      </a:endParaRPr>
                    </a:p>
                  </a:txBody>
                  <a:tcPr marL="12700" marR="12700" marT="12700" marB="0" anchor="b"/>
                </a:tc>
                <a:tc>
                  <a:txBody>
                    <a:bodyPr/>
                    <a:lstStyle/>
                    <a:p>
                      <a:pPr algn="l" fontAlgn="b"/>
                      <a:r>
                        <a:rPr lang="en-US" sz="1200" b="0" i="0" u="none" strike="noStrike" dirty="0" smtClean="0">
                          <a:solidFill>
                            <a:srgbClr val="0000FF"/>
                          </a:solidFill>
                          <a:latin typeface="Tahoma"/>
                          <a:cs typeface="Tahoma"/>
                        </a:rPr>
                        <a:t>Dec 2011</a:t>
                      </a:r>
                      <a:endParaRPr lang="en-US" sz="1200" b="0" i="0" u="none" strike="noStrike" dirty="0">
                        <a:solidFill>
                          <a:srgbClr val="0000FF"/>
                        </a:solidFill>
                        <a:latin typeface="Tahoma"/>
                        <a:cs typeface="Tahoma"/>
                      </a:endParaRPr>
                    </a:p>
                  </a:txBody>
                  <a:tcPr marL="12700" marR="12700" marT="12700" marB="0" anchor="b"/>
                </a:tc>
                <a:tc>
                  <a:txBody>
                    <a:bodyPr/>
                    <a:lstStyle/>
                    <a:p>
                      <a:pPr algn="l" fontAlgn="b"/>
                      <a:r>
                        <a:rPr lang="en-US" sz="1200" u="none" strike="noStrike" dirty="0">
                          <a:solidFill>
                            <a:srgbClr val="0000FF"/>
                          </a:solidFill>
                          <a:latin typeface="Tahoma"/>
                          <a:cs typeface="Tahoma"/>
                        </a:rPr>
                        <a:t>draft-</a:t>
                      </a:r>
                      <a:r>
                        <a:rPr lang="en-US" sz="1200" u="none" strike="noStrike" dirty="0" err="1">
                          <a:solidFill>
                            <a:srgbClr val="0000FF"/>
                          </a:solidFill>
                          <a:latin typeface="Tahoma"/>
                          <a:cs typeface="Tahoma"/>
                        </a:rPr>
                        <a:t>wu-xrblock-rtcp-xr-quality-</a:t>
                      </a:r>
                      <a:r>
                        <a:rPr lang="en-US" sz="1200" u="none" strike="noStrike" dirty="0" err="1" smtClean="0">
                          <a:solidFill>
                            <a:srgbClr val="0000FF"/>
                          </a:solidFill>
                          <a:latin typeface="Tahoma"/>
                          <a:cs typeface="Tahoma"/>
                        </a:rPr>
                        <a:t>monitoring</a:t>
                      </a:r>
                      <a:endParaRPr lang="en-US" sz="1200" u="none" strike="noStrike" dirty="0" smtClean="0">
                        <a:solidFill>
                          <a:srgbClr val="0000FF"/>
                        </a:solidFill>
                        <a:latin typeface="Tahoma"/>
                        <a:cs typeface="Tahoma"/>
                      </a:endParaRPr>
                    </a:p>
                    <a:p>
                      <a:pPr algn="l" fontAlgn="b"/>
                      <a:r>
                        <a:rPr lang="en-US" sz="1200" u="none" strike="noStrike" dirty="0" smtClean="0">
                          <a:solidFill>
                            <a:srgbClr val="008000"/>
                          </a:solidFill>
                          <a:latin typeface="Tahoma"/>
                          <a:cs typeface="Tahoma"/>
                        </a:rPr>
                        <a:t>draft-</a:t>
                      </a:r>
                      <a:r>
                        <a:rPr lang="en-US" sz="1200" u="none" strike="noStrike" dirty="0" err="1" smtClean="0">
                          <a:solidFill>
                            <a:srgbClr val="008000"/>
                          </a:solidFill>
                          <a:latin typeface="Tahoma"/>
                          <a:cs typeface="Tahoma"/>
                        </a:rPr>
                        <a:t>clark-xrblock-rtcp-</a:t>
                      </a:r>
                      <a:r>
                        <a:rPr lang="en-US" sz="1200" u="none" strike="noStrike" err="1" smtClean="0">
                          <a:solidFill>
                            <a:srgbClr val="008000"/>
                          </a:solidFill>
                          <a:latin typeface="Tahoma"/>
                          <a:cs typeface="Tahoma"/>
                        </a:rPr>
                        <a:t>xr</a:t>
                      </a:r>
                      <a:r>
                        <a:rPr lang="en-US" sz="1200" u="none" strike="noStrike" smtClean="0">
                          <a:solidFill>
                            <a:srgbClr val="008000"/>
                          </a:solidFill>
                          <a:latin typeface="Tahoma"/>
                          <a:cs typeface="Tahoma"/>
                        </a:rPr>
                        <a:t>-qoe</a:t>
                      </a:r>
                      <a:r>
                        <a:rPr lang="en-US" sz="1200" u="none" strike="noStrike" smtClean="0">
                          <a:solidFill>
                            <a:srgbClr val="0000FF"/>
                          </a:solidFill>
                          <a:latin typeface="Tahoma"/>
                          <a:cs typeface="Tahoma"/>
                        </a:rPr>
                        <a:t/>
                      </a:r>
                      <a:br>
                        <a:rPr lang="en-US" sz="1200" u="none" strike="noStrike" smtClean="0">
                          <a:solidFill>
                            <a:srgbClr val="0000FF"/>
                          </a:solidFill>
                          <a:latin typeface="Tahoma"/>
                          <a:cs typeface="Tahoma"/>
                        </a:rPr>
                      </a:br>
                      <a:endParaRPr lang="en-US" sz="1200" b="0" i="0" u="none" strike="noStrike" dirty="0">
                        <a:solidFill>
                          <a:srgbClr val="0000FF"/>
                        </a:solidFill>
                        <a:latin typeface="Tahoma"/>
                        <a:cs typeface="Tahoma"/>
                      </a:endParaRPr>
                    </a:p>
                  </a:txBody>
                  <a:tcPr marL="12700" marR="12700" marT="12700" marB="0" anchor="b"/>
                </a:tc>
                <a:tc>
                  <a:txBody>
                    <a:bodyPr/>
                    <a:lstStyle/>
                    <a:p>
                      <a:pPr algn="l" fontAlgn="b"/>
                      <a:r>
                        <a:rPr lang="en-US" sz="1200" b="0" i="0" u="none" strike="noStrike" dirty="0" smtClean="0">
                          <a:solidFill>
                            <a:srgbClr val="0000FF"/>
                          </a:solidFill>
                          <a:latin typeface="Tahoma"/>
                          <a:cs typeface="Tahoma"/>
                        </a:rPr>
                        <a:t>G.</a:t>
                      </a:r>
                      <a:r>
                        <a:rPr lang="en-US" sz="1200" b="0" i="0" u="none" strike="noStrike" baseline="0" dirty="0" smtClean="0">
                          <a:solidFill>
                            <a:srgbClr val="0000FF"/>
                          </a:solidFill>
                          <a:latin typeface="Tahoma"/>
                          <a:cs typeface="Tahoma"/>
                        </a:rPr>
                        <a:t> Zorn, </a:t>
                      </a:r>
                      <a:r>
                        <a:rPr lang="en-US" sz="1200" b="0" i="0" u="none" strike="noStrike" baseline="0" dirty="0" err="1" smtClean="0">
                          <a:solidFill>
                            <a:srgbClr val="0000FF"/>
                          </a:solidFill>
                          <a:latin typeface="Tahoma"/>
                          <a:cs typeface="Tahoma"/>
                        </a:rPr>
                        <a:t>Q.Wu</a:t>
                      </a:r>
                      <a:r>
                        <a:rPr lang="en-US" sz="1200" b="0" i="0" u="none" strike="noStrike" baseline="0" dirty="0" smtClean="0">
                          <a:solidFill>
                            <a:srgbClr val="0000FF"/>
                          </a:solidFill>
                          <a:latin typeface="Tahoma"/>
                          <a:cs typeface="Tahoma"/>
                        </a:rPr>
                        <a:t>, R. Schott, K. Lee, </a:t>
                      </a:r>
                      <a:r>
                        <a:rPr lang="en-US" sz="1200" u="none" strike="noStrike" dirty="0" smtClean="0">
                          <a:solidFill>
                            <a:srgbClr val="008000"/>
                          </a:solidFill>
                          <a:latin typeface="Tahoma"/>
                          <a:cs typeface="Tahoma"/>
                        </a:rPr>
                        <a:t>M. Kastner, </a:t>
                      </a:r>
                      <a:r>
                        <a:rPr lang="en-US" sz="1200" u="none" strike="noStrike" dirty="0" err="1" smtClean="0">
                          <a:solidFill>
                            <a:srgbClr val="008000"/>
                          </a:solidFill>
                          <a:latin typeface="Tahoma"/>
                          <a:cs typeface="Tahoma"/>
                        </a:rPr>
                        <a:t>A.Clark</a:t>
                      </a:r>
                      <a:r>
                        <a:rPr lang="en-US" sz="1200" b="0" i="0" u="none" strike="noStrike" baseline="0" dirty="0" smtClean="0">
                          <a:solidFill>
                            <a:srgbClr val="008000"/>
                          </a:solidFill>
                          <a:latin typeface="Tahoma"/>
                          <a:cs typeface="Tahoma"/>
                        </a:rPr>
                        <a:t> </a:t>
                      </a:r>
                      <a:endParaRPr lang="en-US" sz="1200" b="0" i="0" u="none" strike="noStrike" dirty="0">
                        <a:solidFill>
                          <a:srgbClr val="008000"/>
                        </a:solidFill>
                        <a:latin typeface="Tahoma"/>
                        <a:cs typeface="Tahoma"/>
                      </a:endParaRPr>
                    </a:p>
                  </a:txBody>
                  <a:tcPr marL="12700" marR="12700" marT="12700" marB="0" anchor="b"/>
                </a:tc>
              </a:tr>
              <a:tr h="370840">
                <a:tc>
                  <a:txBody>
                    <a:bodyPr/>
                    <a:lstStyle/>
                    <a:p>
                      <a:pPr algn="l" fontAlgn="b"/>
                      <a:r>
                        <a:rPr lang="en-US" sz="1200" u="none" strike="noStrike" dirty="0">
                          <a:solidFill>
                            <a:srgbClr val="FF0000"/>
                          </a:solidFill>
                          <a:latin typeface="Tahoma"/>
                          <a:cs typeface="Tahoma"/>
                        </a:rPr>
                        <a:t>Concealed Seconds metric Reporting</a:t>
                      </a:r>
                      <a:endParaRPr lang="en-US" sz="1200" b="0" i="0" u="none" strike="noStrike" dirty="0">
                        <a:solidFill>
                          <a:srgbClr val="FF0000"/>
                        </a:solidFill>
                        <a:latin typeface="Tahoma"/>
                        <a:cs typeface="Tahoma"/>
                      </a:endParaRPr>
                    </a:p>
                  </a:txBody>
                  <a:tcPr marL="12700" marR="12700" marT="12700" marB="0" anchor="b"/>
                </a:tc>
                <a:tc>
                  <a:txBody>
                    <a:bodyPr/>
                    <a:lstStyle/>
                    <a:p>
                      <a:pPr algn="l" fontAlgn="b"/>
                      <a:r>
                        <a:rPr lang="en-US" sz="1200" b="0" i="0" u="none" strike="noStrike" dirty="0" smtClean="0">
                          <a:solidFill>
                            <a:srgbClr val="FF0000"/>
                          </a:solidFill>
                          <a:latin typeface="Tahoma"/>
                          <a:cs typeface="Tahoma"/>
                        </a:rPr>
                        <a:t>June 2011</a:t>
                      </a:r>
                      <a:endParaRPr lang="en-US" sz="1200" b="0" i="0" u="none" strike="noStrike" dirty="0">
                        <a:solidFill>
                          <a:srgbClr val="FF0000"/>
                        </a:solidFill>
                        <a:latin typeface="Tahoma"/>
                        <a:cs typeface="Tahoma"/>
                      </a:endParaRPr>
                    </a:p>
                  </a:txBody>
                  <a:tcPr marL="12700" marR="12700" marT="12700" marB="0" anchor="b"/>
                </a:tc>
                <a:tc>
                  <a:txBody>
                    <a:bodyPr/>
                    <a:lstStyle/>
                    <a:p>
                      <a:pPr algn="l" fontAlgn="b"/>
                      <a:r>
                        <a:rPr lang="en-US" sz="1200" u="none" strike="noStrike" dirty="0">
                          <a:solidFill>
                            <a:srgbClr val="FF0000"/>
                          </a:solidFill>
                          <a:latin typeface="Tahoma"/>
                          <a:cs typeface="Tahoma"/>
                        </a:rPr>
                        <a:t>draft-</a:t>
                      </a:r>
                      <a:r>
                        <a:rPr lang="en-US" sz="1200" u="none" strike="noStrike" dirty="0" err="1">
                          <a:solidFill>
                            <a:srgbClr val="FF0000"/>
                          </a:solidFill>
                          <a:latin typeface="Tahoma"/>
                          <a:cs typeface="Tahoma"/>
                        </a:rPr>
                        <a:t>ietf-avt-rtcp-xr-</a:t>
                      </a:r>
                      <a:r>
                        <a:rPr lang="en-US" sz="1200" u="none" strike="noStrike" dirty="0" err="1" smtClean="0">
                          <a:solidFill>
                            <a:srgbClr val="FF0000"/>
                          </a:solidFill>
                          <a:latin typeface="Tahoma"/>
                          <a:cs typeface="Tahoma"/>
                        </a:rPr>
                        <a:t>concsec</a:t>
                      </a:r>
                      <a:endParaRPr lang="en-US" sz="1200" b="0" i="0" u="none" strike="noStrike" dirty="0">
                        <a:solidFill>
                          <a:srgbClr val="FF0000"/>
                        </a:solidFill>
                        <a:latin typeface="Tahoma"/>
                        <a:cs typeface="Tahoma"/>
                      </a:endParaRPr>
                    </a:p>
                  </a:txBody>
                  <a:tcPr marL="12700" marR="12700" marT="12700" marB="0" anchor="b"/>
                </a:tc>
                <a:tc>
                  <a:txBody>
                    <a:bodyPr/>
                    <a:lstStyle/>
                    <a:p>
                      <a:pPr algn="l" fontAlgn="b"/>
                      <a:r>
                        <a:rPr lang="en-US" sz="1200" u="none" strike="noStrike" dirty="0" smtClean="0">
                          <a:solidFill>
                            <a:srgbClr val="FF0000"/>
                          </a:solidFill>
                          <a:latin typeface="Tahoma"/>
                          <a:cs typeface="Tahoma"/>
                        </a:rPr>
                        <a:t>G. Hunt, M. </a:t>
                      </a:r>
                      <a:r>
                        <a:rPr lang="en-US" sz="1200" u="none" strike="noStrike" dirty="0" err="1" smtClean="0">
                          <a:solidFill>
                            <a:srgbClr val="FF0000"/>
                          </a:solidFill>
                          <a:latin typeface="Tahoma"/>
                          <a:cs typeface="Tahoma"/>
                        </a:rPr>
                        <a:t>Kastner</a:t>
                      </a:r>
                      <a:r>
                        <a:rPr lang="en-US" sz="1200" u="none" strike="noStrike" dirty="0" smtClean="0">
                          <a:solidFill>
                            <a:srgbClr val="FF0000"/>
                          </a:solidFill>
                          <a:latin typeface="Tahoma"/>
                          <a:cs typeface="Tahoma"/>
                        </a:rPr>
                        <a:t>, </a:t>
                      </a:r>
                      <a:r>
                        <a:rPr lang="en-US" sz="1200" u="none" strike="noStrike" dirty="0" err="1">
                          <a:solidFill>
                            <a:srgbClr val="FF0000"/>
                          </a:solidFill>
                          <a:latin typeface="Tahoma"/>
                          <a:cs typeface="Tahoma"/>
                        </a:rPr>
                        <a:t>A.Clark</a:t>
                      </a:r>
                      <a:endParaRPr lang="en-US" sz="1200" b="0" i="0" u="none" strike="noStrike" dirty="0">
                        <a:solidFill>
                          <a:srgbClr val="FF0000"/>
                        </a:solidFill>
                        <a:latin typeface="Tahoma"/>
                        <a:cs typeface="Tahoma"/>
                      </a:endParaRPr>
                    </a:p>
                  </a:txBody>
                  <a:tcPr marL="12700" marR="12700" marT="12700" marB="0" anchor="b"/>
                </a:tc>
              </a:tr>
              <a:tr h="370840">
                <a:tc>
                  <a:txBody>
                    <a:bodyPr/>
                    <a:lstStyle/>
                    <a:p>
                      <a:pPr algn="l" fontAlgn="b"/>
                      <a:r>
                        <a:rPr lang="en-US" sz="1200" u="none" strike="noStrike" dirty="0">
                          <a:solidFill>
                            <a:srgbClr val="FF0000"/>
                          </a:solidFill>
                          <a:latin typeface="Tahoma"/>
                          <a:cs typeface="Tahoma"/>
                        </a:rPr>
                        <a:t>Jitter Buffer Metric Reporting</a:t>
                      </a:r>
                      <a:endParaRPr lang="en-US" sz="1200" b="0" i="0" u="none" strike="noStrike" dirty="0">
                        <a:solidFill>
                          <a:srgbClr val="FF0000"/>
                        </a:solidFill>
                        <a:latin typeface="Tahoma"/>
                        <a:cs typeface="Tahoma"/>
                      </a:endParaRPr>
                    </a:p>
                  </a:txBody>
                  <a:tcPr marL="12700" marR="12700" marT="12700" marB="0" anchor="b"/>
                </a:tc>
                <a:tc>
                  <a:txBody>
                    <a:bodyPr/>
                    <a:lstStyle/>
                    <a:p>
                      <a:pPr algn="l" fontAlgn="b"/>
                      <a:r>
                        <a:rPr lang="en-US" sz="1200" b="0" i="0" u="none" strike="noStrike" dirty="0" smtClean="0">
                          <a:solidFill>
                            <a:srgbClr val="FF0000"/>
                          </a:solidFill>
                          <a:latin typeface="Tahoma"/>
                          <a:cs typeface="Tahoma"/>
                        </a:rPr>
                        <a:t>Sept 2011</a:t>
                      </a:r>
                      <a:endParaRPr lang="en-US" sz="1200" b="0" i="0" u="none" strike="noStrike" dirty="0">
                        <a:solidFill>
                          <a:srgbClr val="FF0000"/>
                        </a:solidFill>
                        <a:latin typeface="Tahoma"/>
                        <a:cs typeface="Tahoma"/>
                      </a:endParaRPr>
                    </a:p>
                  </a:txBody>
                  <a:tcPr marL="12700" marR="12700" marT="12700" marB="0" anchor="b"/>
                </a:tc>
                <a:tc>
                  <a:txBody>
                    <a:bodyPr/>
                    <a:lstStyle/>
                    <a:p>
                      <a:pPr algn="l" fontAlgn="b"/>
                      <a:r>
                        <a:rPr lang="en-US" sz="1200" u="none" strike="noStrike" dirty="0">
                          <a:solidFill>
                            <a:srgbClr val="FF0000"/>
                          </a:solidFill>
                          <a:latin typeface="Tahoma"/>
                          <a:cs typeface="Tahoma"/>
                        </a:rPr>
                        <a:t>draft-</a:t>
                      </a:r>
                      <a:r>
                        <a:rPr lang="en-US" sz="1200" u="none" strike="noStrike" dirty="0" err="1">
                          <a:solidFill>
                            <a:srgbClr val="FF0000"/>
                          </a:solidFill>
                          <a:latin typeface="Tahoma"/>
                          <a:cs typeface="Tahoma"/>
                        </a:rPr>
                        <a:t>ietf-avt-rtcp-xr-</a:t>
                      </a:r>
                      <a:r>
                        <a:rPr lang="en-US" sz="1200" u="none" strike="noStrike" dirty="0" err="1" smtClean="0">
                          <a:solidFill>
                            <a:srgbClr val="FF0000"/>
                          </a:solidFill>
                          <a:latin typeface="Tahoma"/>
                          <a:cs typeface="Tahoma"/>
                        </a:rPr>
                        <a:t>jb</a:t>
                      </a:r>
                      <a:endParaRPr lang="en-US" sz="1200" b="0" i="0" u="none" strike="noStrike" dirty="0">
                        <a:solidFill>
                          <a:srgbClr val="FF0000"/>
                        </a:solidFill>
                        <a:latin typeface="Tahoma"/>
                        <a:cs typeface="Tahoma"/>
                      </a:endParaRPr>
                    </a:p>
                  </a:txBody>
                  <a:tcPr marL="12700" marR="12700" marT="12700" marB="0" anchor="b"/>
                </a:tc>
                <a:tc>
                  <a:txBody>
                    <a:bodyPr/>
                    <a:lstStyle/>
                    <a:p>
                      <a:pPr algn="l" fontAlgn="b"/>
                      <a:r>
                        <a:rPr lang="en-US" sz="1200" u="none" strike="noStrike" dirty="0" smtClean="0">
                          <a:solidFill>
                            <a:srgbClr val="FF0000"/>
                          </a:solidFill>
                          <a:latin typeface="Tahoma"/>
                          <a:cs typeface="Tahoma"/>
                        </a:rPr>
                        <a:t>G. Hunt, M. </a:t>
                      </a:r>
                      <a:r>
                        <a:rPr lang="en-US" sz="1200" u="none" strike="noStrike" dirty="0" err="1" smtClean="0">
                          <a:solidFill>
                            <a:srgbClr val="FF0000"/>
                          </a:solidFill>
                          <a:latin typeface="Tahoma"/>
                          <a:cs typeface="Tahoma"/>
                        </a:rPr>
                        <a:t>Kastner</a:t>
                      </a:r>
                      <a:r>
                        <a:rPr lang="en-US" sz="1200" u="none" strike="noStrike" dirty="0" smtClean="0">
                          <a:solidFill>
                            <a:srgbClr val="FF0000"/>
                          </a:solidFill>
                          <a:latin typeface="Tahoma"/>
                          <a:cs typeface="Tahoma"/>
                        </a:rPr>
                        <a:t>, A</a:t>
                      </a:r>
                      <a:r>
                        <a:rPr lang="en-US" sz="1200" u="none" strike="noStrike" dirty="0">
                          <a:solidFill>
                            <a:srgbClr val="FF0000"/>
                          </a:solidFill>
                          <a:latin typeface="Tahoma"/>
                          <a:cs typeface="Tahoma"/>
                        </a:rPr>
                        <a:t>. Clark</a:t>
                      </a:r>
                      <a:endParaRPr lang="en-US" sz="1200" b="0" i="0" u="none" strike="noStrike" dirty="0">
                        <a:solidFill>
                          <a:srgbClr val="FF0000"/>
                        </a:solidFill>
                        <a:latin typeface="Tahoma"/>
                        <a:cs typeface="Tahoma"/>
                      </a:endParaRPr>
                    </a:p>
                  </a:txBody>
                  <a:tcPr marL="12700" marR="12700" marT="12700" marB="0" anchor="b"/>
                </a:tc>
              </a:tr>
              <a:tr h="370840">
                <a:tc>
                  <a:txBody>
                    <a:bodyPr/>
                    <a:lstStyle/>
                    <a:p>
                      <a:pPr algn="l" fontAlgn="b"/>
                      <a:r>
                        <a:rPr lang="en-US" sz="1200" u="none" strike="noStrike" dirty="0">
                          <a:solidFill>
                            <a:srgbClr val="FF0000"/>
                          </a:solidFill>
                          <a:latin typeface="Tahoma"/>
                          <a:cs typeface="Tahoma"/>
                        </a:rPr>
                        <a:t>Loss Concealment metric Reporting</a:t>
                      </a:r>
                      <a:endParaRPr lang="en-US" sz="1200" b="0" i="0" u="none" strike="noStrike" dirty="0">
                        <a:solidFill>
                          <a:srgbClr val="FF0000"/>
                        </a:solidFill>
                        <a:latin typeface="Tahoma"/>
                        <a:cs typeface="Tahoma"/>
                      </a:endParaRPr>
                    </a:p>
                  </a:txBody>
                  <a:tcPr marL="12700" marR="12700" marT="12700" marB="0" anchor="b"/>
                </a:tc>
                <a:tc>
                  <a:txBody>
                    <a:bodyPr/>
                    <a:lstStyle/>
                    <a:p>
                      <a:pPr algn="l" fontAlgn="b"/>
                      <a:r>
                        <a:rPr lang="en-US" sz="1200" b="0" i="0" u="none" strike="noStrike" dirty="0" smtClean="0">
                          <a:solidFill>
                            <a:srgbClr val="FF0000"/>
                          </a:solidFill>
                          <a:latin typeface="Tahoma"/>
                          <a:cs typeface="Tahoma"/>
                        </a:rPr>
                        <a:t>Sept 2011</a:t>
                      </a:r>
                      <a:endParaRPr lang="en-US" sz="1200" b="0" i="0" u="none" strike="noStrike" dirty="0">
                        <a:solidFill>
                          <a:srgbClr val="FF0000"/>
                        </a:solidFill>
                        <a:latin typeface="Tahoma"/>
                        <a:cs typeface="Tahoma"/>
                      </a:endParaRPr>
                    </a:p>
                  </a:txBody>
                  <a:tcPr marL="12700" marR="12700" marT="12700" marB="0" anchor="b"/>
                </a:tc>
                <a:tc>
                  <a:txBody>
                    <a:bodyPr/>
                    <a:lstStyle/>
                    <a:p>
                      <a:pPr algn="l" fontAlgn="b"/>
                      <a:r>
                        <a:rPr lang="en-US" sz="1200" b="0" i="0" u="none" strike="noStrike" dirty="0" smtClean="0">
                          <a:solidFill>
                            <a:srgbClr val="FF0000"/>
                          </a:solidFill>
                          <a:latin typeface="Tahoma"/>
                          <a:cs typeface="Tahoma"/>
                        </a:rPr>
                        <a:t>draft-</a:t>
                      </a:r>
                      <a:r>
                        <a:rPr lang="en-US" sz="1200" b="0" i="0" u="none" strike="noStrike" dirty="0" err="1" smtClean="0">
                          <a:solidFill>
                            <a:srgbClr val="FF0000"/>
                          </a:solidFill>
                          <a:latin typeface="Tahoma"/>
                          <a:cs typeface="Tahoma"/>
                        </a:rPr>
                        <a:t>ietf-avt-rtcp-xr-loss-conceal</a:t>
                      </a:r>
                      <a:endParaRPr lang="en-US" sz="1200" b="0" i="0" u="none" strike="noStrike" dirty="0">
                        <a:solidFill>
                          <a:srgbClr val="FF0000"/>
                        </a:solidFill>
                        <a:latin typeface="Tahoma"/>
                        <a:cs typeface="Tahoma"/>
                      </a:endParaRPr>
                    </a:p>
                  </a:txBody>
                  <a:tcPr marL="12700" marR="12700" marT="12700" marB="0" anchor="b"/>
                </a:tc>
                <a:tc>
                  <a:txBody>
                    <a:bodyPr/>
                    <a:lstStyle/>
                    <a:p>
                      <a:pPr algn="l" fontAlgn="b"/>
                      <a:r>
                        <a:rPr lang="en-US" sz="1200" u="none" strike="noStrike" dirty="0" smtClean="0">
                          <a:solidFill>
                            <a:srgbClr val="FF0000"/>
                          </a:solidFill>
                          <a:latin typeface="Tahoma"/>
                          <a:cs typeface="Tahoma"/>
                        </a:rPr>
                        <a:t>G. Hunt, M. </a:t>
                      </a:r>
                      <a:r>
                        <a:rPr lang="en-US" sz="1200" u="none" strike="noStrike" dirty="0" err="1" smtClean="0">
                          <a:solidFill>
                            <a:srgbClr val="FF0000"/>
                          </a:solidFill>
                          <a:latin typeface="Tahoma"/>
                          <a:cs typeface="Tahoma"/>
                        </a:rPr>
                        <a:t>Kastner</a:t>
                      </a:r>
                      <a:r>
                        <a:rPr lang="en-US" sz="1200" u="none" strike="noStrike" dirty="0" smtClean="0">
                          <a:solidFill>
                            <a:srgbClr val="FF0000"/>
                          </a:solidFill>
                          <a:latin typeface="Tahoma"/>
                          <a:cs typeface="Tahoma"/>
                        </a:rPr>
                        <a:t>, </a:t>
                      </a:r>
                      <a:r>
                        <a:rPr lang="en-US" sz="1200" u="none" strike="noStrike" dirty="0" err="1" smtClean="0">
                          <a:solidFill>
                            <a:srgbClr val="FF0000"/>
                          </a:solidFill>
                          <a:latin typeface="Tahoma"/>
                          <a:cs typeface="Tahoma"/>
                        </a:rPr>
                        <a:t>A.Clark</a:t>
                      </a:r>
                      <a:endParaRPr lang="en-US" sz="1200" b="0" i="0" u="none" strike="noStrike" dirty="0">
                        <a:solidFill>
                          <a:srgbClr val="FF0000"/>
                        </a:solidFill>
                        <a:latin typeface="Tahoma"/>
                        <a:cs typeface="Tahoma"/>
                      </a:endParaRPr>
                    </a:p>
                  </a:txBody>
                  <a:tcPr marL="12700" marR="12700" marT="12700" marB="0" anchor="b"/>
                </a:tc>
              </a:tr>
            </a:tbl>
          </a:graphicData>
        </a:graphic>
      </p:graphicFrame>
      <p:sp>
        <p:nvSpPr>
          <p:cNvPr id="7" name="Content Placeholder 3"/>
          <p:cNvSpPr>
            <a:spLocks noGrp="1"/>
          </p:cNvSpPr>
          <p:nvPr>
            <p:ph idx="1"/>
          </p:nvPr>
        </p:nvSpPr>
        <p:spPr>
          <a:xfrm>
            <a:off x="457200" y="1143000"/>
            <a:ext cx="8229600" cy="685800"/>
          </a:xfrm>
        </p:spPr>
        <p:txBody>
          <a:bodyPr/>
          <a:lstStyle/>
          <a:p>
            <a:r>
              <a:rPr lang="en-US" altLang="ja-JP" dirty="0" smtClean="0"/>
              <a:t>Will update dates for milestones. </a:t>
            </a:r>
          </a:p>
          <a:p>
            <a:endParaRPr lang="ja-JP" altLang="en-US" dirty="0"/>
          </a:p>
        </p:txBody>
      </p:sp>
    </p:spTree>
    <p:extLst>
      <p:ext uri="{BB962C8B-B14F-4D97-AF65-F5344CB8AC3E}">
        <p14:creationId xmlns:mc="http://schemas.openxmlformats.org/markup-compatibility/2006" xmlns:mv="urn:schemas-microsoft-com:mac:vml" xmlns:p14="http://schemas.microsoft.com/office/powerpoint/2010/main" xmlns="" val="2318123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fi-FI" dirty="0" smtClean="0"/>
              <a:t>Agenda</a:t>
            </a:r>
            <a:endParaRPr lang="en-US" dirty="0" smtClean="0"/>
          </a:p>
        </p:txBody>
      </p:sp>
      <p:graphicFrame>
        <p:nvGraphicFramePr>
          <p:cNvPr id="4" name="Table 3"/>
          <p:cNvGraphicFramePr>
            <a:graphicFrameLocks noGrp="1"/>
          </p:cNvGraphicFramePr>
          <p:nvPr/>
        </p:nvGraphicFramePr>
        <p:xfrm>
          <a:off x="990600" y="1524000"/>
          <a:ext cx="7467600" cy="4968240"/>
        </p:xfrm>
        <a:graphic>
          <a:graphicData uri="http://schemas.openxmlformats.org/drawingml/2006/table">
            <a:tbl>
              <a:tblPr firstRow="1" bandRow="1">
                <a:tableStyleId>{8A107856-5554-42FB-B03E-39F5DBC370BA}</a:tableStyleId>
              </a:tblPr>
              <a:tblGrid>
                <a:gridCol w="6400800"/>
                <a:gridCol w="1066800"/>
              </a:tblGrid>
              <a:tr h="370840">
                <a:tc>
                  <a:txBody>
                    <a:bodyPr/>
                    <a:lstStyle/>
                    <a:p>
                      <a:pPr algn="l" fontAlgn="b"/>
                      <a:r>
                        <a:rPr lang="en-US" sz="1600" b="0" u="none" strike="noStrike" dirty="0">
                          <a:solidFill>
                            <a:srgbClr val="0000FF"/>
                          </a:solidFill>
                        </a:rPr>
                        <a:t>RTCP XR Report Block for </a:t>
                      </a:r>
                      <a:r>
                        <a:rPr lang="en-US" altLang="ja-JP" sz="1600" b="0" kern="1200" dirty="0" smtClean="0">
                          <a:solidFill>
                            <a:srgbClr val="0000FF"/>
                          </a:solidFill>
                          <a:latin typeface="+mn-lt"/>
                          <a:ea typeface="+mn-ea"/>
                          <a:cs typeface="+mn-cs"/>
                        </a:rPr>
                        <a:t>Measurement Identity</a:t>
                      </a:r>
                      <a:endParaRPr lang="en-US" sz="1600" b="0" i="0" u="none" strike="noStrike" dirty="0">
                        <a:solidFill>
                          <a:srgbClr val="0000FF"/>
                        </a:solidFill>
                        <a:latin typeface="Verdana"/>
                      </a:endParaRPr>
                    </a:p>
                  </a:txBody>
                  <a:tcPr marL="12700" marR="12700" marT="12700" marB="0" anchor="b"/>
                </a:tc>
                <a:tc rowSpan="3">
                  <a:txBody>
                    <a:bodyPr/>
                    <a:lstStyle/>
                    <a:p>
                      <a:pPr algn="ctr" fontAlgn="b"/>
                      <a:r>
                        <a:rPr lang="en-US" sz="1600" b="0" u="none" strike="noStrike" dirty="0" smtClean="0"/>
                        <a:t>Qin</a:t>
                      </a:r>
                      <a:endParaRPr lang="en-US" sz="1600" b="0" i="0" u="none" strike="noStrike" dirty="0">
                        <a:latin typeface="Verdana"/>
                      </a:endParaRPr>
                    </a:p>
                  </a:txBody>
                  <a:tcPr marL="12700" marR="12700" marT="12700" marB="0" anchor="ctr"/>
                </a:tc>
              </a:tr>
              <a:tr h="370840">
                <a:tc>
                  <a:txBody>
                    <a:bodyPr/>
                    <a:lstStyle/>
                    <a:p>
                      <a:pPr algn="l" fontAlgn="b"/>
                      <a:endParaRPr lang="en-US" altLang="ja-JP" sz="1600" b="0" u="none" strike="noStrike" kern="1200" dirty="0" smtClean="0">
                        <a:solidFill>
                          <a:srgbClr val="0000FF"/>
                        </a:solidFill>
                        <a:latin typeface="+mn-lt"/>
                        <a:ea typeface="+mn-ea"/>
                        <a:cs typeface="+mn-cs"/>
                      </a:endParaRPr>
                    </a:p>
                    <a:p>
                      <a:pPr algn="l" fontAlgn="b"/>
                      <a:r>
                        <a:rPr lang="en-US" altLang="ja-JP" sz="1600" b="0" kern="1200" dirty="0" smtClean="0">
                          <a:solidFill>
                            <a:srgbClr val="0000FF"/>
                          </a:solidFill>
                          <a:latin typeface="+mn-lt"/>
                          <a:ea typeface="+mn-ea"/>
                          <a:cs typeface="+mn-cs"/>
                        </a:rPr>
                        <a:t>RTCP XR Report Block for </a:t>
                      </a:r>
                      <a:r>
                        <a:rPr lang="en-US" sz="1600" b="0" u="none" strike="noStrike" dirty="0" smtClean="0">
                          <a:solidFill>
                            <a:srgbClr val="0000FF"/>
                          </a:solidFill>
                        </a:rPr>
                        <a:t>Delay metric Reporting </a:t>
                      </a:r>
                      <a:endParaRPr lang="en-US" sz="1600" b="0" i="0" u="none" strike="noStrike" dirty="0">
                        <a:solidFill>
                          <a:srgbClr val="0000FF"/>
                        </a:solidFill>
                        <a:latin typeface="Verdana"/>
                      </a:endParaRPr>
                    </a:p>
                  </a:txBody>
                  <a:tcPr marL="12700" marR="12700" marT="12700" marB="0" anchor="b"/>
                </a:tc>
                <a:tc vMerge="1">
                  <a:txBody>
                    <a:bodyPr/>
                    <a:lstStyle/>
                    <a:p>
                      <a:pPr algn="ctr" fontAlgn="b"/>
                      <a:endParaRPr lang="en-US" sz="1600" b="0" i="0" u="none" strike="noStrike" dirty="0">
                        <a:latin typeface="Verdana"/>
                      </a:endParaRPr>
                    </a:p>
                  </a:txBody>
                  <a:tcPr marL="12700" marR="12700" marT="12700" marB="0" anchor="ctr"/>
                </a:tc>
              </a:tr>
              <a:tr h="370840">
                <a:tc>
                  <a:txBody>
                    <a:bodyPr/>
                    <a:lstStyle/>
                    <a:p>
                      <a:pPr algn="l" fontAlgn="b"/>
                      <a:r>
                        <a:rPr lang="en-US" sz="1600" b="0" u="none" strike="noStrike" dirty="0">
                          <a:solidFill>
                            <a:srgbClr val="0000FF"/>
                          </a:solidFill>
                        </a:rPr>
                        <a:t>RTCP XR Report Block for Packet Delay Variation  Metric </a:t>
                      </a:r>
                      <a:r>
                        <a:rPr lang="en-US" sz="1600" b="0" u="none" strike="noStrike" dirty="0" smtClean="0">
                          <a:solidFill>
                            <a:srgbClr val="0000FF"/>
                          </a:solidFill>
                        </a:rPr>
                        <a:t>Reporting</a:t>
                      </a:r>
                      <a:endParaRPr lang="en-US" sz="1600" b="0" i="0" u="none" strike="noStrike" dirty="0">
                        <a:solidFill>
                          <a:srgbClr val="0000FF"/>
                        </a:solidFill>
                        <a:latin typeface="Verdana"/>
                      </a:endParaRPr>
                    </a:p>
                  </a:txBody>
                  <a:tcPr marL="12700" marR="12700" marT="12700" marB="0" anchor="b"/>
                </a:tc>
                <a:tc vMerge="1">
                  <a:txBody>
                    <a:bodyPr/>
                    <a:lstStyle/>
                    <a:p>
                      <a:pPr algn="ctr" fontAlgn="b"/>
                      <a:endParaRPr lang="en-US" sz="1600" b="0" i="0" u="none" strike="noStrike" dirty="0">
                        <a:latin typeface="Verdana"/>
                      </a:endParaRPr>
                    </a:p>
                  </a:txBody>
                  <a:tcPr marL="12700" marR="12700" marT="12700" marB="0" anchor="ctr"/>
                </a:tc>
              </a:tr>
              <a:tr h="370840">
                <a:tc>
                  <a:txBody>
                    <a:bodyPr/>
                    <a:lstStyle/>
                    <a:p>
                      <a:pPr algn="l" fontAlgn="b"/>
                      <a:r>
                        <a:rPr lang="en-US" sz="1600" b="0" u="none" strike="noStrike" dirty="0">
                          <a:solidFill>
                            <a:srgbClr val="0000FF"/>
                          </a:solidFill>
                        </a:rPr>
                        <a:t>RTCP XR Report Block for Discard metric </a:t>
                      </a:r>
                      <a:r>
                        <a:rPr lang="en-US" sz="1600" b="0" u="none" strike="noStrike" dirty="0" smtClean="0">
                          <a:solidFill>
                            <a:srgbClr val="0000FF"/>
                          </a:solidFill>
                        </a:rPr>
                        <a:t>Reporting</a:t>
                      </a:r>
                      <a:endParaRPr lang="en-US" sz="1600" b="0" i="0" u="none" strike="noStrike" dirty="0">
                        <a:solidFill>
                          <a:srgbClr val="0000FF"/>
                        </a:solidFill>
                        <a:latin typeface="Verdana"/>
                      </a:endParaRPr>
                    </a:p>
                  </a:txBody>
                  <a:tcPr marL="12700" marR="12700" marT="12700" marB="0" anchor="b"/>
                </a:tc>
                <a:tc rowSpan="3">
                  <a:txBody>
                    <a:bodyPr/>
                    <a:lstStyle/>
                    <a:p>
                      <a:pPr algn="ctr" fontAlgn="b"/>
                      <a:r>
                        <a:rPr lang="en-US" sz="1600" b="0" u="none" strike="noStrike" dirty="0" smtClean="0"/>
                        <a:t>Jing</a:t>
                      </a:r>
                      <a:endParaRPr lang="en-US" sz="1600" b="0" i="0" u="none" strike="noStrike" dirty="0">
                        <a:latin typeface="Verdana"/>
                      </a:endParaRPr>
                    </a:p>
                  </a:txBody>
                  <a:tcPr marL="12700" marR="12700" marT="12700" marB="0" anchor="ctr"/>
                </a:tc>
              </a:tr>
              <a:tr h="370840">
                <a:tc>
                  <a:txBody>
                    <a:bodyPr/>
                    <a:lstStyle/>
                    <a:p>
                      <a:pPr algn="l" fontAlgn="b"/>
                      <a:r>
                        <a:rPr lang="en-US" sz="1600" b="0" u="none" strike="noStrike" dirty="0">
                          <a:solidFill>
                            <a:srgbClr val="0000FF"/>
                          </a:solidFill>
                        </a:rPr>
                        <a:t>RTCP XR Report Block for Burst/Gap Discard metric Reporting</a:t>
                      </a:r>
                      <a:endParaRPr lang="en-US" sz="1600" b="0" i="0" u="none" strike="noStrike" dirty="0">
                        <a:solidFill>
                          <a:srgbClr val="0000FF"/>
                        </a:solidFill>
                        <a:latin typeface="Verdana"/>
                      </a:endParaRPr>
                    </a:p>
                  </a:txBody>
                  <a:tcPr marL="12700" marR="12700" marT="12700" marB="0" anchor="b"/>
                </a:tc>
                <a:tc vMerge="1">
                  <a:txBody>
                    <a:bodyPr/>
                    <a:lstStyle/>
                    <a:p>
                      <a:pPr algn="ctr" fontAlgn="b"/>
                      <a:endParaRPr lang="en-US" sz="1600" b="0" i="0" u="none" strike="noStrike" dirty="0">
                        <a:latin typeface="Verdana"/>
                      </a:endParaRPr>
                    </a:p>
                  </a:txBody>
                  <a:tcPr marL="12700" marR="12700" marT="12700" marB="0" anchor="ctr"/>
                </a:tc>
              </a:tr>
              <a:tr h="370840">
                <a:tc>
                  <a:txBody>
                    <a:bodyPr/>
                    <a:lstStyle/>
                    <a:p>
                      <a:pPr algn="l" fontAlgn="b"/>
                      <a:r>
                        <a:rPr lang="en-US" sz="1600" b="0" u="none" strike="noStrike" dirty="0">
                          <a:solidFill>
                            <a:srgbClr val="0000FF"/>
                          </a:solidFill>
                        </a:rPr>
                        <a:t>RTCP XR Report Block for Burst/Gap Loss Reporting</a:t>
                      </a:r>
                      <a:endParaRPr lang="en-US" sz="1600" b="0" i="0" u="none" strike="noStrike" dirty="0">
                        <a:solidFill>
                          <a:srgbClr val="0000FF"/>
                        </a:solidFill>
                        <a:latin typeface="Verdana"/>
                      </a:endParaRPr>
                    </a:p>
                  </a:txBody>
                  <a:tcPr marL="12700" marR="12700" marT="12700" marB="0" anchor="b"/>
                </a:tc>
                <a:tc vMerge="1">
                  <a:txBody>
                    <a:bodyPr/>
                    <a:lstStyle/>
                    <a:p>
                      <a:endParaRPr kumimoji="1" lang="ja-JP" altLang="en-US"/>
                    </a:p>
                  </a:txBody>
                  <a:tcPr/>
                </a:tc>
              </a:tr>
              <a:tr h="370840">
                <a:tc>
                  <a:txBody>
                    <a:bodyPr/>
                    <a:lstStyle/>
                    <a:p>
                      <a:pPr algn="l" fontAlgn="b"/>
                      <a:r>
                        <a:rPr lang="en-US" sz="1600" b="0" u="none" strike="noStrike" dirty="0" smtClean="0">
                          <a:solidFill>
                            <a:srgbClr val="0000FF"/>
                          </a:solidFill>
                        </a:rPr>
                        <a:t>RTCP XR Report</a:t>
                      </a:r>
                      <a:r>
                        <a:rPr lang="en-US" sz="1600" b="0" u="none" strike="noStrike" baseline="0" dirty="0" smtClean="0">
                          <a:solidFill>
                            <a:srgbClr val="0000FF"/>
                          </a:solidFill>
                        </a:rPr>
                        <a:t> Block</a:t>
                      </a:r>
                      <a:r>
                        <a:rPr lang="en-US" sz="1600" b="0" u="none" strike="noStrike" dirty="0" smtClean="0">
                          <a:solidFill>
                            <a:srgbClr val="0000FF"/>
                          </a:solidFill>
                        </a:rPr>
                        <a:t> </a:t>
                      </a:r>
                      <a:r>
                        <a:rPr lang="en-US" sz="1600" b="0" u="none" strike="noStrike" dirty="0">
                          <a:solidFill>
                            <a:srgbClr val="0000FF"/>
                          </a:solidFill>
                        </a:rPr>
                        <a:t>for Run Length Encoding of Discarded Packets</a:t>
                      </a:r>
                      <a:endParaRPr lang="en-US" sz="1600" b="0" i="0" u="none" strike="noStrike" dirty="0">
                        <a:solidFill>
                          <a:srgbClr val="0000FF"/>
                        </a:solidFill>
                        <a:latin typeface="Verdana"/>
                      </a:endParaRPr>
                    </a:p>
                  </a:txBody>
                  <a:tcPr marL="12700" marR="12700" marT="12700" marB="0" anchor="b"/>
                </a:tc>
                <a:tc>
                  <a:txBody>
                    <a:bodyPr/>
                    <a:lstStyle/>
                    <a:p>
                      <a:pPr algn="ctr" fontAlgn="b"/>
                      <a:r>
                        <a:rPr lang="en-US" sz="1600" b="0" u="none" strike="noStrike" dirty="0" err="1"/>
                        <a:t>Joerg</a:t>
                      </a:r>
                      <a:endParaRPr lang="en-US" sz="1600" b="0" i="0" u="none" strike="noStrike" dirty="0">
                        <a:latin typeface="Verdana"/>
                      </a:endParaRPr>
                    </a:p>
                  </a:txBody>
                  <a:tcPr marL="12700" marR="12700" marT="12700" marB="0" anchor="ctr"/>
                </a:tc>
              </a:tr>
              <a:tr h="370840">
                <a:tc>
                  <a:txBody>
                    <a:bodyPr/>
                    <a:lstStyle/>
                    <a:p>
                      <a:pPr algn="l" fontAlgn="b"/>
                      <a:r>
                        <a:rPr lang="en-US" sz="1600" b="0" u="none" strike="noStrike" dirty="0">
                          <a:solidFill>
                            <a:srgbClr val="0000FF"/>
                          </a:solidFill>
                        </a:rPr>
                        <a:t>RTCP XR Blocks for multimedia quality metric </a:t>
                      </a:r>
                      <a:r>
                        <a:rPr lang="en-US" sz="1600" b="0" u="none" strike="noStrike" dirty="0" smtClean="0">
                          <a:solidFill>
                            <a:srgbClr val="0000FF"/>
                          </a:solidFill>
                        </a:rPr>
                        <a:t>reporting</a:t>
                      </a:r>
                      <a:endParaRPr lang="en-US" sz="1600" b="0" i="0" u="none" strike="noStrike" dirty="0">
                        <a:solidFill>
                          <a:srgbClr val="0000FF"/>
                        </a:solidFill>
                        <a:latin typeface="Verdana"/>
                      </a:endParaRPr>
                    </a:p>
                  </a:txBody>
                  <a:tcPr marL="12700" marR="12700" marT="12700" marB="0" anchor="b"/>
                </a:tc>
                <a:tc rowSpan="2">
                  <a:txBody>
                    <a:bodyPr/>
                    <a:lstStyle/>
                    <a:p>
                      <a:pPr algn="ctr" fontAlgn="b"/>
                      <a:r>
                        <a:rPr lang="en-US" sz="1600" b="0" u="none" strike="noStrike" dirty="0"/>
                        <a:t>Glen</a:t>
                      </a:r>
                      <a:endParaRPr lang="en-US" sz="1600" b="0" i="0" u="none" strike="noStrike" dirty="0">
                        <a:latin typeface="Verdana"/>
                      </a:endParaRPr>
                    </a:p>
                  </a:txBody>
                  <a:tcPr marL="12700" marR="12700" marT="12700" marB="0" anchor="ctr"/>
                </a:tc>
              </a:tr>
              <a:tr h="370840">
                <a:tc>
                  <a:txBody>
                    <a:bodyPr/>
                    <a:lstStyle/>
                    <a:p>
                      <a:pPr algn="l" fontAlgn="b"/>
                      <a:r>
                        <a:rPr lang="en-US" sz="1600" b="0" u="none" strike="noStrike" dirty="0"/>
                        <a:t>RTCP XR for Summary Statistics Metrics </a:t>
                      </a:r>
                      <a:r>
                        <a:rPr lang="en-US" sz="1600" b="0" u="none" strike="noStrike" dirty="0" smtClean="0"/>
                        <a:t>Reporting</a:t>
                      </a:r>
                    </a:p>
                    <a:p>
                      <a:pPr algn="l" fontAlgn="b"/>
                      <a:endParaRPr lang="en-US" sz="1600" b="0" i="0" u="none" strike="noStrike" dirty="0">
                        <a:latin typeface="Verdana"/>
                      </a:endParaRPr>
                    </a:p>
                  </a:txBody>
                  <a:tcPr marL="12700" marR="12700" marT="12700" marB="0" anchor="b"/>
                </a:tc>
                <a:tc vMerge="1">
                  <a:txBody>
                    <a:bodyPr/>
                    <a:lstStyle/>
                    <a:p>
                      <a:endParaRPr kumimoji="1" lang="ja-JP" altLang="en-US"/>
                    </a:p>
                  </a:txBody>
                  <a:tcPr/>
                </a:tc>
              </a:tr>
              <a:tr h="370840">
                <a:tc>
                  <a:txBody>
                    <a:bodyPr/>
                    <a:lstStyle/>
                    <a:p>
                      <a:pPr algn="l" fontAlgn="b"/>
                      <a:r>
                        <a:rPr lang="en-US" sz="1600" b="0" u="none" strike="noStrike" dirty="0"/>
                        <a:t>RTCP XR Blocks for Synchronization Delay and Offset Metrics Reporting</a:t>
                      </a:r>
                      <a:endParaRPr lang="en-US" sz="1600" b="0" i="0" u="none" strike="noStrike" dirty="0">
                        <a:latin typeface="Verdana"/>
                      </a:endParaRPr>
                    </a:p>
                  </a:txBody>
                  <a:tcPr marL="12700" marR="12700" marT="12700" marB="0" anchor="b"/>
                </a:tc>
                <a:tc>
                  <a:txBody>
                    <a:bodyPr/>
                    <a:lstStyle/>
                    <a:p>
                      <a:pPr algn="ctr" fontAlgn="b"/>
                      <a:r>
                        <a:rPr lang="en-US" sz="1600" b="0" u="none" strike="noStrike" dirty="0"/>
                        <a:t>Hitoshi</a:t>
                      </a:r>
                      <a:endParaRPr lang="en-US" sz="1600" b="0" i="0" u="none" strike="noStrike" dirty="0">
                        <a:latin typeface="Verdana"/>
                      </a:endParaRPr>
                    </a:p>
                  </a:txBody>
                  <a:tcPr marL="12700" marR="12700" marT="12700" marB="0" anchor="ctr"/>
                </a:tc>
              </a:tr>
              <a:tr h="370840">
                <a:tc>
                  <a:txBody>
                    <a:bodyPr/>
                    <a:lstStyle/>
                    <a:p>
                      <a:pPr algn="l" fontAlgn="b"/>
                      <a:r>
                        <a:rPr lang="en-US" sz="1600" b="0" u="none" strike="noStrike" dirty="0"/>
                        <a:t>RTCP XR Report Block for TS Decodability Statistics Metric reporting</a:t>
                      </a:r>
                      <a:endParaRPr lang="en-US" sz="1600" b="0" i="0" u="none" strike="noStrike" dirty="0">
                        <a:latin typeface="Verdana"/>
                      </a:endParaRPr>
                    </a:p>
                  </a:txBody>
                  <a:tcPr marL="12700" marR="12700" marT="12700" marB="0" anchor="b"/>
                </a:tc>
                <a:tc>
                  <a:txBody>
                    <a:bodyPr/>
                    <a:lstStyle/>
                    <a:p>
                      <a:pPr algn="ctr" fontAlgn="b"/>
                      <a:r>
                        <a:rPr lang="en-US" sz="1600" b="0" u="none" strike="noStrike" dirty="0"/>
                        <a:t>Rachel</a:t>
                      </a:r>
                      <a:endParaRPr lang="en-US" sz="1600" b="0" i="0" u="none" strike="noStrike" dirty="0">
                        <a:latin typeface="Verdana"/>
                      </a:endParaRPr>
                    </a:p>
                  </a:txBody>
                  <a:tcPr marL="12700" marR="12700" marT="12700" marB="0" anchor="ctr"/>
                </a:tc>
              </a:tr>
              <a:tr h="370840">
                <a:tc>
                  <a:txBody>
                    <a:bodyPr/>
                    <a:lstStyle/>
                    <a:p>
                      <a:pPr algn="l" fontAlgn="b"/>
                      <a:r>
                        <a:rPr lang="en-US" sz="1600" b="0" u="none" strike="noStrike" dirty="0"/>
                        <a:t>RTCP XR Blocks for layered Stream statistics  metric reporting</a:t>
                      </a:r>
                      <a:endParaRPr lang="en-US" sz="1600" b="0" i="0" u="none" strike="noStrike" dirty="0">
                        <a:latin typeface="Verdana"/>
                      </a:endParaRPr>
                    </a:p>
                  </a:txBody>
                  <a:tcPr marL="12700" marR="12700" marT="12700" marB="0" anchor="b"/>
                </a:tc>
                <a:tc>
                  <a:txBody>
                    <a:bodyPr/>
                    <a:lstStyle/>
                    <a:p>
                      <a:pPr algn="ctr" fontAlgn="b"/>
                      <a:r>
                        <a:rPr lang="en-US" sz="1600" b="0" u="none" strike="noStrike" dirty="0" err="1"/>
                        <a:t>Jinwei</a:t>
                      </a:r>
                      <a:endParaRPr lang="en-US" sz="1600" b="0" i="0" u="none" strike="noStrike" dirty="0">
                        <a:latin typeface="Verdana"/>
                      </a:endParaRPr>
                    </a:p>
                  </a:txBody>
                  <a:tcPr marL="12700" marR="12700" marT="12700" marB="0" anchor="ctr"/>
                </a:tc>
              </a:tr>
            </a:tbl>
          </a:graphicData>
        </a:graphic>
      </p:graphicFrame>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23667</TotalTime>
  <Words>694</Words>
  <Application>Microsoft Office PowerPoint</Application>
  <PresentationFormat>On-screen Show (4:3)</PresentationFormat>
  <Paragraphs>104</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Default Design</vt:lpstr>
      <vt:lpstr>XRBLOCK IETF 82, Taipei</vt:lpstr>
      <vt:lpstr>Note Well</vt:lpstr>
      <vt:lpstr>Administrative Tasks</vt:lpstr>
      <vt:lpstr>WG status</vt:lpstr>
      <vt:lpstr>Milestones / WG documents</vt:lpstr>
      <vt:lpstr>Agenda</vt:lpstr>
    </vt:vector>
  </TitlesOfParts>
  <Company>Ericsson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RAI Open Area Meeting IETF 81, Quebec</dc:title>
  <dc:creator>Gonzalo Camarillo</dc:creator>
  <cp:lastModifiedBy>Charles Eckel</cp:lastModifiedBy>
  <cp:revision>67</cp:revision>
  <cp:lastPrinted>2011-07-19T19:56:53Z</cp:lastPrinted>
  <dcterms:created xsi:type="dcterms:W3CDTF">2011-11-14T09:39:54Z</dcterms:created>
  <dcterms:modified xsi:type="dcterms:W3CDTF">2011-11-15T02:57:13Z</dcterms:modified>
</cp:coreProperties>
</file>