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2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545B2-8F63-B74E-9B88-15C893EC3443}" type="datetimeFigureOut">
              <a:rPr lang="en-US" smtClean="0"/>
              <a:t>8/2/12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E71B-52BB-854B-B5D0-817F3AE5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3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545B2-8F63-B74E-9B88-15C893EC3443}" type="datetimeFigureOut">
              <a:rPr lang="en-US" smtClean="0"/>
              <a:t>8/2/12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E71B-52BB-854B-B5D0-817F3AE5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845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545B2-8F63-B74E-9B88-15C893EC3443}" type="datetimeFigureOut">
              <a:rPr lang="en-US" smtClean="0"/>
              <a:t>8/2/12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E71B-52BB-854B-B5D0-817F3AE5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71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545B2-8F63-B74E-9B88-15C893EC3443}" type="datetimeFigureOut">
              <a:rPr lang="en-US" smtClean="0"/>
              <a:t>8/2/12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E71B-52BB-854B-B5D0-817F3AE5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502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545B2-8F63-B74E-9B88-15C893EC3443}" type="datetimeFigureOut">
              <a:rPr lang="en-US" smtClean="0"/>
              <a:t>8/2/12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E71B-52BB-854B-B5D0-817F3AE5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550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545B2-8F63-B74E-9B88-15C893EC3443}" type="datetimeFigureOut">
              <a:rPr lang="en-US" smtClean="0"/>
              <a:t>8/2/12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E71B-52BB-854B-B5D0-817F3AE5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487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545B2-8F63-B74E-9B88-15C893EC3443}" type="datetimeFigureOut">
              <a:rPr lang="en-US" smtClean="0"/>
              <a:t>8/2/12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E71B-52BB-854B-B5D0-817F3AE5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031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545B2-8F63-B74E-9B88-15C893EC3443}" type="datetimeFigureOut">
              <a:rPr lang="en-US" smtClean="0"/>
              <a:t>8/2/12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E71B-52BB-854B-B5D0-817F3AE5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479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545B2-8F63-B74E-9B88-15C893EC3443}" type="datetimeFigureOut">
              <a:rPr lang="en-US" smtClean="0"/>
              <a:t>8/2/12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E71B-52BB-854B-B5D0-817F3AE5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661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545B2-8F63-B74E-9B88-15C893EC3443}" type="datetimeFigureOut">
              <a:rPr lang="en-US" smtClean="0"/>
              <a:t>8/2/12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E71B-52BB-854B-B5D0-817F3AE5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34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545B2-8F63-B74E-9B88-15C893EC3443}" type="datetimeFigureOut">
              <a:rPr lang="en-US" smtClean="0"/>
              <a:t>8/2/12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E71B-52BB-854B-B5D0-817F3AE5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9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545B2-8F63-B74E-9B88-15C893EC3443}" type="datetimeFigureOut">
              <a:rPr lang="en-US" smtClean="0"/>
              <a:t>8/2/12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1E71B-52BB-854B-B5D0-817F3AE5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350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etf.org/id/draft-ietf-bmwg-sip-bench-term-04.txt" TargetMode="External"/><Relationship Id="rId3" Type="http://schemas.openxmlformats.org/officeDocument/2006/relationships/hyperlink" Target="http://www.ietf.org/id/draft-ietf-bmwg-sip-bench-meth-04.tx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260" y="428883"/>
            <a:ext cx="7772400" cy="2115855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rial" charset="0"/>
              </a:rPr>
              <a:t/>
            </a:r>
            <a:br>
              <a:rPr lang="en-US" dirty="0" smtClean="0">
                <a:solidFill>
                  <a:srgbClr val="C00000"/>
                </a:solidFill>
                <a:latin typeface="Arial" charset="0"/>
              </a:rPr>
            </a:br>
            <a:r>
              <a:rPr lang="en-US" dirty="0">
                <a:solidFill>
                  <a:srgbClr val="C00000"/>
                </a:solidFill>
                <a:latin typeface="Arial" charset="0"/>
              </a:rPr>
              <a:t/>
            </a:r>
            <a:br>
              <a:rPr lang="en-US" dirty="0">
                <a:solidFill>
                  <a:srgbClr val="C00000"/>
                </a:solidFill>
                <a:latin typeface="Arial" charset="0"/>
              </a:rPr>
            </a:br>
            <a:r>
              <a:rPr lang="en-US" dirty="0" smtClean="0">
                <a:solidFill>
                  <a:srgbClr val="C00000"/>
                </a:solidFill>
                <a:latin typeface="Arial" charset="0"/>
              </a:rPr>
              <a:t>SIP </a:t>
            </a:r>
            <a:r>
              <a:rPr lang="en-US" dirty="0">
                <a:solidFill>
                  <a:srgbClr val="C00000"/>
                </a:solidFill>
                <a:latin typeface="Arial" charset="0"/>
              </a:rPr>
              <a:t>Performance Benchmarking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635380" y="2537928"/>
            <a:ext cx="6121432" cy="35512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solidFill>
                  <a:srgbClr val="222268"/>
                </a:solidFill>
                <a:latin typeface="Arial" charset="0"/>
              </a:rPr>
              <a:t>draft-ietf-bmwg-sip-bench-term-04</a:t>
            </a:r>
            <a:br>
              <a:rPr lang="en-US" sz="2800" dirty="0" smtClean="0">
                <a:solidFill>
                  <a:srgbClr val="222268"/>
                </a:solidFill>
                <a:latin typeface="Arial" charset="0"/>
              </a:rPr>
            </a:br>
            <a:r>
              <a:rPr lang="en-US" sz="2800" dirty="0" smtClean="0">
                <a:solidFill>
                  <a:srgbClr val="222268"/>
                </a:solidFill>
                <a:latin typeface="Arial" charset="0"/>
              </a:rPr>
              <a:t> draft-ietf-bmwg-sip-bench-meth-04 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sz="2000" dirty="0" smtClean="0">
                <a:latin typeface="Arial" charset="0"/>
              </a:rPr>
              <a:t>August 2, 2012</a:t>
            </a:r>
            <a:br>
              <a:rPr lang="en-US" sz="2000" dirty="0" smtClean="0">
                <a:latin typeface="Arial" charset="0"/>
              </a:rPr>
            </a:br>
            <a:r>
              <a:rPr lang="en-US" sz="2000" dirty="0" smtClean="0">
                <a:latin typeface="Arial" charset="0"/>
              </a:rPr>
              <a:t/>
            </a:r>
            <a:br>
              <a:rPr lang="en-US" sz="2000" dirty="0" smtClean="0">
                <a:latin typeface="Arial" charset="0"/>
              </a:rPr>
            </a:br>
            <a:r>
              <a:rPr lang="en-US" sz="2000" dirty="0" smtClean="0">
                <a:latin typeface="Arial" charset="0"/>
              </a:rPr>
              <a:t/>
            </a:r>
            <a:br>
              <a:rPr lang="en-US" sz="2000" dirty="0" smtClean="0">
                <a:latin typeface="Arial" charset="0"/>
              </a:rPr>
            </a:br>
            <a:r>
              <a:rPr lang="en-US" sz="2000" dirty="0" smtClean="0">
                <a:latin typeface="Arial" charset="0"/>
              </a:rPr>
              <a:t>Prof. Carol Davids, Illinois Inst. of Tech.</a:t>
            </a:r>
            <a:br>
              <a:rPr lang="en-US" sz="2000" dirty="0" smtClean="0">
                <a:latin typeface="Arial" charset="0"/>
              </a:rPr>
            </a:br>
            <a:r>
              <a:rPr lang="en-US" sz="2000" dirty="0" smtClean="0">
                <a:latin typeface="Arial" charset="0"/>
              </a:rPr>
              <a:t>Dr</a:t>
            </a:r>
            <a:r>
              <a:rPr lang="en-US" sz="2000" dirty="0" smtClean="0">
                <a:latin typeface="Arial" charset="0"/>
              </a:rPr>
              <a:t>. Vijay </a:t>
            </a:r>
            <a:r>
              <a:rPr lang="en-US" sz="2000" dirty="0" err="1" smtClean="0">
                <a:latin typeface="Arial" charset="0"/>
              </a:rPr>
              <a:t>Gurbani</a:t>
            </a:r>
            <a:r>
              <a:rPr lang="en-US" sz="2000" dirty="0" smtClean="0">
                <a:latin typeface="Arial" charset="0"/>
              </a:rPr>
              <a:t>, ALU </a:t>
            </a:r>
            <a:br>
              <a:rPr lang="en-US" sz="2000" dirty="0" smtClean="0">
                <a:latin typeface="Arial" charset="0"/>
              </a:rPr>
            </a:br>
            <a:r>
              <a:rPr lang="en-US" sz="2000" dirty="0" smtClean="0">
                <a:latin typeface="Arial" charset="0"/>
              </a:rPr>
              <a:t>Scott </a:t>
            </a:r>
            <a:r>
              <a:rPr lang="en-US" sz="2000" dirty="0" err="1" smtClean="0">
                <a:latin typeface="Arial" charset="0"/>
              </a:rPr>
              <a:t>Poretsky</a:t>
            </a:r>
            <a:r>
              <a:rPr lang="en-US" sz="2000" dirty="0" smtClean="0">
                <a:latin typeface="Arial" charset="0"/>
              </a:rPr>
              <a:t>, Allot Communications</a:t>
            </a:r>
            <a:endParaRPr lang="en-US" sz="2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84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This work provides a vendor-neutral method for identifying the SIP throughput  of a device that plays the role of a SIP Proxy or SIP Registrar.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Various metrics, test architectures and parameters of test are defined to enable the collection of the metric. 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Documents available at:</a:t>
            </a:r>
          </a:p>
          <a:p>
            <a:r>
              <a:rPr lang="en-US" sz="2000" u="sng" dirty="0">
                <a:hlinkClick r:id="rId2"/>
              </a:rPr>
              <a:t>http://www.ietf.org/id/draft-ietf-bmwg-sip-bench-term-04.txt</a:t>
            </a:r>
          </a:p>
          <a:p>
            <a:endParaRPr lang="en-US" sz="2000" dirty="0"/>
          </a:p>
          <a:p>
            <a:r>
              <a:rPr lang="en-US" sz="2000" u="sng" dirty="0">
                <a:hlinkClick r:id="rId3"/>
              </a:rPr>
              <a:t>http://www.ietf.org/id/draft-ietf-bmwg-sip-bench-meth-04.txt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9056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550"/>
            <a:ext cx="8229600" cy="949647"/>
          </a:xfrm>
        </p:spPr>
        <p:txBody>
          <a:bodyPr/>
          <a:lstStyle/>
          <a:p>
            <a:r>
              <a:rPr lang="en-US" dirty="0" smtClean="0"/>
              <a:t>IETF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930" y="1108197"/>
            <a:ext cx="8229600" cy="4525963"/>
          </a:xfrm>
        </p:spPr>
        <p:txBody>
          <a:bodyPr>
            <a:noAutofit/>
          </a:bodyPr>
          <a:lstStyle/>
          <a:p>
            <a:r>
              <a:rPr lang="en-US" sz="1800" dirty="0" smtClean="0"/>
              <a:t>A </a:t>
            </a:r>
            <a:r>
              <a:rPr lang="en-US" sz="1800" dirty="0"/>
              <a:t>WG Last Call period for the Internet-Drafts on SIP </a:t>
            </a:r>
            <a:r>
              <a:rPr lang="en-US" sz="1800" dirty="0" smtClean="0"/>
              <a:t>Device Benchmarking was open </a:t>
            </a:r>
            <a:r>
              <a:rPr lang="en-US" sz="1800" dirty="0"/>
              <a:t>from 19 April 2012 through 18 May 2012</a:t>
            </a:r>
            <a:r>
              <a:rPr lang="en-US" sz="1800" dirty="0" smtClean="0"/>
              <a:t>.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 smtClean="0"/>
              <a:t>We received 4 sets of comments, and responded to the issues raised on the mailing list.</a:t>
            </a:r>
          </a:p>
          <a:p>
            <a:endParaRPr lang="en-US" sz="1800" dirty="0" smtClean="0"/>
          </a:p>
          <a:p>
            <a:r>
              <a:rPr lang="en-US" sz="1800" dirty="0" smtClean="0"/>
              <a:t>We plan to incorporate the changes described in time for IETF 85.</a:t>
            </a: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81699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483"/>
            <a:ext cx="8229600" cy="787792"/>
          </a:xfrm>
        </p:spPr>
        <p:txBody>
          <a:bodyPr/>
          <a:lstStyle/>
          <a:p>
            <a:r>
              <a:rPr lang="en-US" dirty="0" smtClean="0"/>
              <a:t>Technical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608" y="900607"/>
            <a:ext cx="8229600" cy="5678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Media Clarifications: </a:t>
            </a:r>
          </a:p>
          <a:p>
            <a:r>
              <a:rPr lang="en-US" sz="1600" dirty="0" smtClean="0"/>
              <a:t>Media </a:t>
            </a:r>
            <a:r>
              <a:rPr lang="en-US" sz="1800" dirty="0" smtClean="0"/>
              <a:t>content</a:t>
            </a:r>
            <a:r>
              <a:rPr lang="en-US" sz="1600" dirty="0" smtClean="0"/>
              <a:t> of the call is to be specified as a condition of test but not to be measured for its quality.  The scope of this work is signaling metrics only.</a:t>
            </a:r>
            <a:endParaRPr lang="en-US" sz="1600" dirty="0" smtClean="0"/>
          </a:p>
          <a:p>
            <a:r>
              <a:rPr lang="en-US" sz="1600" dirty="0" smtClean="0"/>
              <a:t>Parameters reported in the test setup report.  We will change the name of the parameter 'media session hold time' to 'session hold time.' 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Signaling Clarifications:</a:t>
            </a:r>
          </a:p>
          <a:p>
            <a:r>
              <a:rPr lang="en-US" sz="1600" dirty="0" smtClean="0"/>
              <a:t>RE-INVITES: We considered Re-INVITES to be out of scope and will revisit this based on the RAI-ART reviewer's comments.  </a:t>
            </a:r>
          </a:p>
          <a:p>
            <a:r>
              <a:rPr lang="en-US" sz="1600" dirty="0" smtClean="0"/>
              <a:t>Delay in sending 200 OK: We do not introduce delay before sending 200 OK.  This is by design. Our goal is to push the system to its performance edge as quickly as possible.  </a:t>
            </a:r>
          </a:p>
          <a:p>
            <a:r>
              <a:rPr lang="en-US" sz="1600" dirty="0" smtClean="0"/>
              <a:t>Forking done outside the DUT: This is taken into account automatically.  If the DUT is not the forking agent then it is receiving forked messages from a downstream proxy and responding to them.</a:t>
            </a:r>
          </a:p>
          <a:p>
            <a:r>
              <a:rPr lang="en-US" sz="1600" dirty="0"/>
              <a:t>Cost of Failures:  The cost of failures is taken into account in the Session Establishment Performance benchmark, Section 5.2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Authentication:  </a:t>
            </a:r>
            <a:r>
              <a:rPr lang="en-US" sz="1600" dirty="0"/>
              <a:t>We added authentication options in Methodology, Section 5.1 to characterize the conditions of test. </a:t>
            </a:r>
            <a:r>
              <a:rPr lang="en-US" sz="1600" dirty="0" smtClean="0"/>
              <a:t>These provide the information needed to analyze </a:t>
            </a:r>
            <a:r>
              <a:rPr lang="en-US" sz="1600" dirty="0"/>
              <a:t>how many 401/407 were received and to make the needed adjustments to </a:t>
            </a:r>
            <a:r>
              <a:rPr lang="en-US" sz="1600" dirty="0" smtClean="0"/>
              <a:t>the </a:t>
            </a:r>
            <a:r>
              <a:rPr lang="en-US" sz="1600" dirty="0"/>
              <a:t>metrics in Section 5.2 and 5.3.</a:t>
            </a:r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937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Editorial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Several reviewers pointed out </a:t>
            </a:r>
            <a:r>
              <a:rPr lang="en-US" sz="2000" dirty="0"/>
              <a:t>the need for a final editorial </a:t>
            </a:r>
            <a:r>
              <a:rPr lang="en-US" sz="2000" dirty="0" smtClean="0"/>
              <a:t>review. We have begun </a:t>
            </a:r>
            <a:r>
              <a:rPr lang="en-US" sz="2000" dirty="0"/>
              <a:t>that work using the detail </a:t>
            </a:r>
            <a:r>
              <a:rPr lang="en-US" sz="2000" dirty="0" smtClean="0"/>
              <a:t>provided</a:t>
            </a:r>
            <a:r>
              <a:rPr lang="en-US" sz="2000" dirty="0"/>
              <a:t>.  </a:t>
            </a:r>
            <a:endParaRPr lang="en-US" sz="2000" dirty="0" smtClean="0"/>
          </a:p>
          <a:p>
            <a:r>
              <a:rPr lang="en-US" sz="2000" dirty="0" smtClean="0"/>
              <a:t>We </a:t>
            </a:r>
            <a:r>
              <a:rPr lang="en-US" sz="2000" dirty="0"/>
              <a:t>plan to </a:t>
            </a:r>
            <a:r>
              <a:rPr lang="en-US" sz="2000" dirty="0" smtClean="0"/>
              <a:t>post the </a:t>
            </a:r>
            <a:r>
              <a:rPr lang="en-US" sz="2000" dirty="0"/>
              <a:t>edited version in time for IETF 85 in November.  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46380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432</Words>
  <Application>Microsoft Macintosh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  SIP Performance Benchmarking  </vt:lpstr>
      <vt:lpstr>Scope</vt:lpstr>
      <vt:lpstr>IETF Status</vt:lpstr>
      <vt:lpstr>Technical Comments</vt:lpstr>
      <vt:lpstr>Editorial Comments</vt:lpstr>
    </vt:vector>
  </TitlesOfParts>
  <Company>Illinois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IETF BMWG  </dc:title>
  <dc:creator>Carol Davids</dc:creator>
  <cp:lastModifiedBy>Carol Davids</cp:lastModifiedBy>
  <cp:revision>13</cp:revision>
  <dcterms:created xsi:type="dcterms:W3CDTF">2012-03-19T22:34:02Z</dcterms:created>
  <dcterms:modified xsi:type="dcterms:W3CDTF">2012-08-02T18:53:21Z</dcterms:modified>
</cp:coreProperties>
</file>