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6" r:id="rId2"/>
    <p:sldId id="307" r:id="rId3"/>
    <p:sldId id="308" r:id="rId4"/>
    <p:sldId id="309" r:id="rId5"/>
    <p:sldId id="310" r:id="rId6"/>
    <p:sldId id="311" r:id="rId7"/>
    <p:sldId id="31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4" autoAdjust="0"/>
  </p:normalViewPr>
  <p:slideViewPr>
    <p:cSldViewPr>
      <p:cViewPr>
        <p:scale>
          <a:sx n="80" d="100"/>
          <a:sy n="80" d="100"/>
        </p:scale>
        <p:origin x="-1086" y="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DDD5498-57CF-4AB3-B41E-145518F16854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99F4B89-205D-42EC-94FF-8C41BCAD2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7453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July 2012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4</a:t>
            </a:r>
            <a:r>
              <a:rPr lang="pl-PL" dirty="0" smtClean="0"/>
              <a:t>, </a:t>
            </a:r>
            <a:r>
              <a:rPr lang="en-US" dirty="0" smtClean="0"/>
              <a:t>Vancouver, BC, Canada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76E58B-0EEC-4ECB-84DA-FA76BCC2D4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802BC-A558-4CE0-9ECB-401F3EF977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6D1B3-5D65-4BD1-9FCE-2FF1185484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1DC2C-0B89-4832-AF38-B91726CA2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2012</a:t>
            </a:r>
            <a:endParaRPr lang="en-US" dirty="0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4</a:t>
            </a:r>
            <a:r>
              <a:rPr lang="pl-PL" dirty="0" smtClean="0"/>
              <a:t>, </a:t>
            </a:r>
            <a:r>
              <a:rPr lang="en-US" dirty="0" smtClean="0"/>
              <a:t>Vancouver BC, Canada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A5A9E-3A6A-483A-9B42-CC2F037F46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1</a:t>
            </a:r>
            <a:r>
              <a:rPr lang="pl-PL" dirty="0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563D6-B872-4604-8768-B621591E38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54013-F1BE-4BBB-B2A3-78748A499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9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53F67-FAD6-4867-9DBB-98C49CFDB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5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E9710-5D9E-4CD4-A39D-549274315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4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08044-E631-4020-AB18-7DE4EFB5C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BAB4B-66C8-48AB-B9C5-AD68426AE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76E58B-0EEC-4ECB-84DA-FA76BCC2D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July 2012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4</a:t>
            </a:r>
            <a:r>
              <a:rPr lang="pl-PL" dirty="0" smtClean="0"/>
              <a:t>, </a:t>
            </a:r>
            <a:r>
              <a:rPr lang="en-US" dirty="0" smtClean="0"/>
              <a:t>Vancouver BC, Canada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WSON General WG Drafts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srgbClr val="0070C0"/>
                </a:solidFill>
              </a:rPr>
              <a:t>Routing and Wavelength Assignment Information Model for WSON </a:t>
            </a:r>
            <a:r>
              <a:rPr lang="en-US" dirty="0" smtClean="0">
                <a:solidFill>
                  <a:srgbClr val="0070C0"/>
                </a:solidFill>
              </a:rPr>
              <a:t>(v14)</a:t>
            </a:r>
            <a:endParaRPr lang="en-US" dirty="0">
              <a:solidFill>
                <a:srgbClr val="0070C0"/>
              </a:solidFill>
            </a:endParaRP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srgbClr val="0070C0"/>
                </a:solidFill>
              </a:rPr>
              <a:t>General Network Element Constraint Encoding for GMPLS Controlled </a:t>
            </a:r>
            <a:r>
              <a:rPr lang="en-US" dirty="0" smtClean="0">
                <a:solidFill>
                  <a:srgbClr val="0070C0"/>
                </a:solidFill>
              </a:rPr>
              <a:t>(v08)</a:t>
            </a:r>
            <a:endParaRPr lang="en-US" dirty="0">
              <a:solidFill>
                <a:srgbClr val="0070C0"/>
              </a:solidFill>
            </a:endParaRP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srgbClr val="0070C0"/>
                </a:solidFill>
              </a:rPr>
              <a:t>OSPF-TE Extensions for General Network Element </a:t>
            </a:r>
            <a:r>
              <a:rPr lang="en-US" dirty="0" smtClean="0">
                <a:solidFill>
                  <a:srgbClr val="0070C0"/>
                </a:solidFill>
              </a:rPr>
              <a:t>Constraints (v04)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7938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Authors/Contributors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dirty="0"/>
              <a:t>Greg Bernstein (Grotto Networking)</a:t>
            </a:r>
          </a:p>
          <a:p>
            <a:pPr>
              <a:lnSpc>
                <a:spcPct val="90000"/>
              </a:lnSpc>
            </a:pPr>
            <a:r>
              <a:rPr lang="en-US" altLang="zh-CN" sz="2400" dirty="0"/>
              <a:t>Diego </a:t>
            </a:r>
            <a:r>
              <a:rPr lang="en-US" altLang="zh-CN" sz="2400" dirty="0" err="1"/>
              <a:t>Caviglia</a:t>
            </a:r>
            <a:r>
              <a:rPr lang="en-US" altLang="zh-CN" sz="2400" dirty="0"/>
              <a:t>  (Ericsson)</a:t>
            </a:r>
          </a:p>
          <a:p>
            <a:pPr>
              <a:lnSpc>
                <a:spcPct val="90000"/>
              </a:lnSpc>
            </a:pPr>
            <a:r>
              <a:rPr lang="en-US" altLang="zh-CN" sz="2400" dirty="0"/>
              <a:t>Ander </a:t>
            </a:r>
            <a:r>
              <a:rPr lang="en-US" altLang="zh-CN" sz="2400" dirty="0" err="1"/>
              <a:t>Gavler</a:t>
            </a:r>
            <a:r>
              <a:rPr lang="en-US" altLang="zh-CN" sz="2400" dirty="0"/>
              <a:t> (</a:t>
            </a:r>
            <a:r>
              <a:rPr lang="en-US" altLang="zh-CN" sz="2400" dirty="0" err="1"/>
              <a:t>Acreo</a:t>
            </a:r>
            <a:r>
              <a:rPr lang="en-US" altLang="zh-CN" sz="2400" dirty="0"/>
              <a:t> AB)</a:t>
            </a:r>
          </a:p>
          <a:p>
            <a:pPr>
              <a:lnSpc>
                <a:spcPct val="90000"/>
              </a:lnSpc>
            </a:pPr>
            <a:r>
              <a:rPr lang="en-US" altLang="zh-CN" sz="2400" dirty="0" err="1" smtClean="0"/>
              <a:t>Jianrui</a:t>
            </a:r>
            <a:r>
              <a:rPr lang="en-US" altLang="zh-CN" sz="2400" dirty="0" smtClean="0"/>
              <a:t> (Rebecca) Han (Huawei)</a:t>
            </a:r>
          </a:p>
          <a:p>
            <a:pPr>
              <a:lnSpc>
                <a:spcPct val="90000"/>
              </a:lnSpc>
            </a:pPr>
            <a:r>
              <a:rPr lang="en-US" altLang="zh-CN" sz="2400" dirty="0" smtClean="0"/>
              <a:t>Young </a:t>
            </a:r>
            <a:r>
              <a:rPr lang="en-US" altLang="zh-CN" sz="2400" dirty="0"/>
              <a:t>Lee (Huawei)</a:t>
            </a:r>
          </a:p>
          <a:p>
            <a:pPr>
              <a:lnSpc>
                <a:spcPct val="90000"/>
              </a:lnSpc>
            </a:pPr>
            <a:r>
              <a:rPr lang="en-US" altLang="zh-CN" sz="2400" dirty="0"/>
              <a:t>Dan Li (Huawei)</a:t>
            </a:r>
          </a:p>
          <a:p>
            <a:pPr>
              <a:lnSpc>
                <a:spcPct val="90000"/>
              </a:lnSpc>
            </a:pPr>
            <a:r>
              <a:rPr lang="en-US" altLang="zh-CN" sz="2400" dirty="0" err="1"/>
              <a:t>Wataru</a:t>
            </a:r>
            <a:r>
              <a:rPr lang="en-US" altLang="zh-CN" sz="2400" dirty="0"/>
              <a:t> </a:t>
            </a:r>
            <a:r>
              <a:rPr lang="en-US" altLang="zh-CN" sz="2400" dirty="0" err="1"/>
              <a:t>Imajuku</a:t>
            </a:r>
            <a:r>
              <a:rPr lang="en-US" altLang="zh-CN" sz="2400" dirty="0"/>
              <a:t> (NTT)</a:t>
            </a:r>
          </a:p>
          <a:p>
            <a:pPr>
              <a:lnSpc>
                <a:spcPct val="90000"/>
              </a:lnSpc>
            </a:pPr>
            <a:r>
              <a:rPr lang="en-US" altLang="zh-CN" sz="2400" dirty="0"/>
              <a:t>Jonas </a:t>
            </a:r>
            <a:r>
              <a:rPr lang="en-US" altLang="zh-CN" sz="2400" dirty="0" err="1"/>
              <a:t>Martensson</a:t>
            </a:r>
            <a:r>
              <a:rPr lang="en-US" altLang="zh-CN" sz="2400" dirty="0"/>
              <a:t> (</a:t>
            </a:r>
            <a:r>
              <a:rPr lang="en-US" altLang="zh-CN" sz="2400" dirty="0" err="1"/>
              <a:t>Acreo</a:t>
            </a:r>
            <a:r>
              <a:rPr lang="en-US" altLang="zh-CN" sz="2400" dirty="0"/>
              <a:t> AB)</a:t>
            </a:r>
          </a:p>
          <a:p>
            <a:pPr>
              <a:lnSpc>
                <a:spcPct val="90000"/>
              </a:lnSpc>
            </a:pPr>
            <a:r>
              <a:rPr lang="en-US" altLang="zh-CN" sz="2400" dirty="0" err="1"/>
              <a:t>Itaru</a:t>
            </a:r>
            <a:r>
              <a:rPr lang="en-US" altLang="zh-CN" sz="2400" dirty="0"/>
              <a:t> </a:t>
            </a:r>
            <a:r>
              <a:rPr lang="en-US" altLang="zh-CN" sz="2400" dirty="0" err="1"/>
              <a:t>Nishioka</a:t>
            </a:r>
            <a:r>
              <a:rPr lang="en-US" altLang="zh-CN" sz="2400" dirty="0"/>
              <a:t> (NEC Corp</a:t>
            </a:r>
            <a:r>
              <a:rPr lang="en-US" altLang="zh-CN" sz="2400" dirty="0" smtClean="0"/>
              <a:t>.)</a:t>
            </a:r>
          </a:p>
          <a:p>
            <a:pPr>
              <a:lnSpc>
                <a:spcPct val="90000"/>
              </a:lnSpc>
            </a:pPr>
            <a:r>
              <a:rPr lang="en-US" altLang="zh-CN" sz="2400" dirty="0" smtClean="0"/>
              <a:t>Pierre </a:t>
            </a:r>
            <a:r>
              <a:rPr lang="en-US" altLang="zh-CN" sz="2400" dirty="0" err="1" smtClean="0"/>
              <a:t>Peloso</a:t>
            </a:r>
            <a:r>
              <a:rPr lang="en-US" altLang="zh-CN" sz="2400" dirty="0" smtClean="0"/>
              <a:t> (ALU)</a:t>
            </a:r>
          </a:p>
          <a:p>
            <a:pPr>
              <a:lnSpc>
                <a:spcPct val="90000"/>
              </a:lnSpc>
            </a:pPr>
            <a:r>
              <a:rPr lang="en-US" altLang="zh-CN" sz="2400" dirty="0" smtClean="0"/>
              <a:t>Rao Rajan (</a:t>
            </a:r>
            <a:r>
              <a:rPr lang="en-US" altLang="zh-CN" sz="2400" dirty="0" err="1" smtClean="0"/>
              <a:t>Infinera</a:t>
            </a:r>
            <a:r>
              <a:rPr lang="en-US" altLang="zh-CN" sz="2400" dirty="0" smtClean="0"/>
              <a:t>)</a:t>
            </a:r>
            <a:endParaRPr lang="en-US" altLang="zh-CN" sz="2400" dirty="0"/>
          </a:p>
          <a:p>
            <a:pPr>
              <a:lnSpc>
                <a:spcPct val="90000"/>
              </a:lnSpc>
            </a:pPr>
            <a:r>
              <a:rPr lang="en-US" altLang="zh-CN" sz="2400" i="1" dirty="0" smtClean="0"/>
              <a:t>Plus </a:t>
            </a:r>
            <a:r>
              <a:rPr lang="en-US" altLang="zh-CN" sz="2400" i="1" dirty="0"/>
              <a:t>a whole lot of folks on the CCAMP list and at the last </a:t>
            </a:r>
            <a:r>
              <a:rPr lang="en-US" altLang="zh-CN" sz="2400" b="1" i="1" dirty="0"/>
              <a:t>five</a:t>
            </a:r>
            <a:r>
              <a:rPr lang="en-US" altLang="zh-CN" sz="2400" i="1" dirty="0"/>
              <a:t> years of meetings.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933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draft-ietf-ccamp-rwa-info-14.txt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Routing and Wavelength Assignment Information Model for </a:t>
            </a:r>
            <a:r>
              <a:rPr lang="en-US" dirty="0" smtClean="0"/>
              <a:t>Wavelength Switched </a:t>
            </a:r>
            <a:r>
              <a:rPr lang="en-US" dirty="0"/>
              <a:t>Optical </a:t>
            </a:r>
            <a:r>
              <a:rPr lang="en-US" dirty="0" smtClean="0"/>
              <a:t>Networks</a:t>
            </a:r>
          </a:p>
          <a:p>
            <a:pPr lvl="1"/>
            <a:r>
              <a:rPr lang="en-US" dirty="0" smtClean="0"/>
              <a:t>No Changes</a:t>
            </a:r>
          </a:p>
          <a:p>
            <a:pPr lvl="1"/>
            <a:r>
              <a:rPr lang="en-US" dirty="0" smtClean="0"/>
              <a:t>Last changes from 13 to 14 version only clarification text</a:t>
            </a:r>
          </a:p>
          <a:p>
            <a:pPr lvl="1"/>
            <a:r>
              <a:rPr lang="en-US" b="1" i="1" dirty="0" smtClean="0"/>
              <a:t>Informational</a:t>
            </a:r>
            <a:r>
              <a:rPr lang="en-US" dirty="0" smtClean="0"/>
              <a:t> Document</a:t>
            </a:r>
            <a:endParaRPr lang="en-US" dirty="0"/>
          </a:p>
          <a:p>
            <a:pPr lvl="1"/>
            <a:r>
              <a:rPr lang="en-US" b="1" dirty="0" smtClean="0"/>
              <a:t>Ready for Last Call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45346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draft-ietf-ccamp-general-constraint-encode-08.txt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6999"/>
          </a:xfrm>
        </p:spPr>
        <p:txBody>
          <a:bodyPr/>
          <a:lstStyle/>
          <a:p>
            <a:r>
              <a:rPr lang="en-US" sz="2800" dirty="0"/>
              <a:t>General Network Element Constraint Encoding for GMPLS Controlled </a:t>
            </a:r>
            <a:r>
              <a:rPr lang="en-US" sz="2800" dirty="0" smtClean="0"/>
              <a:t>Networks</a:t>
            </a:r>
          </a:p>
          <a:p>
            <a:pPr lvl="1"/>
            <a:r>
              <a:rPr lang="en-US" sz="2400" dirty="0"/>
              <a:t>Changes from 07 version:</a:t>
            </a:r>
          </a:p>
          <a:p>
            <a:pPr lvl="1"/>
            <a:r>
              <a:rPr lang="en-US" sz="2400" dirty="0"/>
              <a:t>In </a:t>
            </a:r>
            <a:r>
              <a:rPr lang="en-US" sz="2400" b="1" dirty="0"/>
              <a:t>port label constraint </a:t>
            </a:r>
            <a:r>
              <a:rPr lang="en-US" sz="2400" dirty="0"/>
              <a:t>changed reserved field to Switching Capability and Encoding to allow for self description of labels used and interface capability</a:t>
            </a:r>
            <a:r>
              <a:rPr lang="en-US" sz="2400" dirty="0" smtClean="0"/>
              <a:t>.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Only applies for </a:t>
            </a:r>
            <a:r>
              <a:rPr lang="en-US" sz="2400" dirty="0" err="1" smtClean="0"/>
              <a:t>RestrictionType</a:t>
            </a:r>
            <a:r>
              <a:rPr lang="en-US" sz="2400" dirty="0" smtClean="0"/>
              <a:t> == Simple Label</a:t>
            </a:r>
          </a:p>
          <a:p>
            <a:pPr lvl="1"/>
            <a:r>
              <a:rPr lang="en-US" sz="2400" dirty="0" smtClean="0"/>
              <a:t>Switching Cap (RFC4203), Encoding (RFC 3471)</a:t>
            </a:r>
            <a:endParaRPr lang="en-US" sz="2400" dirty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46677" y="4191000"/>
            <a:ext cx="53399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0                   1                   2                   3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0 1 2 3 4 5 6 7 8 9 0 1 2 3 4 5 6 7 8 9 0 1 2 3 4 5 6 7 8 9 0 1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+-+-+-+-+-+-+-+-+-+-+-+-+-+-+-+-+-+-+-+-+-+-+-+-+-+-+-+-+-+-+-+-+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|   </a:t>
            </a:r>
            <a:r>
              <a:rPr lang="en-US" sz="1100" dirty="0" err="1">
                <a:latin typeface="Consolas" pitchFamily="49" charset="0"/>
                <a:cs typeface="Consolas" pitchFamily="49" charset="0"/>
              </a:rPr>
              <a:t>MatrixID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    |  </a:t>
            </a:r>
            <a:r>
              <a:rPr lang="en-US" sz="1100" dirty="0" err="1">
                <a:latin typeface="Consolas" pitchFamily="49" charset="0"/>
                <a:cs typeface="Consolas" pitchFamily="49" charset="0"/>
              </a:rPr>
              <a:t>RestrictionType</a:t>
            </a:r>
            <a:r>
              <a:rPr lang="en-US" sz="11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| Switching Cap |   Encoding  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+-+-+-+-+-+-+-+-+-+-+-+-+-+-+-+-+-+-+-+-+-+-+-+-+-+-+-+-+-+-+-+-+</a:t>
            </a:r>
          </a:p>
          <a:p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|     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Additional Restriction Parameters per </a:t>
            </a:r>
            <a:r>
              <a:rPr lang="en-US" sz="1100" dirty="0" err="1">
                <a:latin typeface="Consolas" pitchFamily="49" charset="0"/>
                <a:cs typeface="Consolas" pitchFamily="49" charset="0"/>
              </a:rPr>
              <a:t>RestrictionType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  |</a:t>
            </a:r>
            <a:endParaRPr lang="en-US" sz="1100" dirty="0"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:                                                               :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+-+-+-+-+-+-+-+-+-+-+-+-+-+-+-+-+-+-+-+-+-+-+-+-+-+-+-+-+-+-+-+-+</a:t>
            </a:r>
          </a:p>
        </p:txBody>
      </p:sp>
    </p:spTree>
    <p:extLst>
      <p:ext uri="{BB962C8B-B14F-4D97-AF65-F5344CB8AC3E}">
        <p14:creationId xmlns:p14="http://schemas.microsoft.com/office/powerpoint/2010/main" xmlns="" val="3783067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ccamp</a:t>
            </a:r>
            <a:r>
              <a:rPr lang="en-US" dirty="0" smtClean="0"/>
              <a:t>-general constraint-encode-08.txt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Resolution flex-grid and ISCD concerns</a:t>
            </a:r>
          </a:p>
          <a:p>
            <a:pPr lvl="1"/>
            <a:r>
              <a:rPr lang="en-US" sz="2400" dirty="0" smtClean="0"/>
              <a:t>List e-mail 6/18/2012 explaining how available labels and shared backup labels can be used for link resource availability for a wide range of technologies if desired.</a:t>
            </a:r>
          </a:p>
          <a:p>
            <a:pPr lvl="1"/>
            <a:r>
              <a:rPr lang="en-US" sz="2400" dirty="0" smtClean="0"/>
              <a:t>Explained that these fields can be used in ISCD. The use of these fields in ISCD did not change this document (changes made in general constraint OSPF-TE) but did prompt the previous enhancement of the port label constraint.</a:t>
            </a:r>
          </a:p>
          <a:p>
            <a:r>
              <a:rPr lang="en-US" sz="2800" dirty="0" smtClean="0"/>
              <a:t>Document is ready for WG Last Call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7492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draft-ietf-ccamp-gmpls-general-constraints-ospf-te-04.txt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OSPF-TE Extensions for General Network Element </a:t>
            </a:r>
            <a:r>
              <a:rPr lang="en-US" dirty="0" smtClean="0"/>
              <a:t>Constraints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Changes from 03</a:t>
            </a:r>
          </a:p>
          <a:p>
            <a:pPr lvl="1"/>
            <a:r>
              <a:rPr lang="en-US" dirty="0" smtClean="0"/>
              <a:t>Removed </a:t>
            </a:r>
            <a:r>
              <a:rPr lang="en-US" i="1" dirty="0" smtClean="0"/>
              <a:t>Available Labels </a:t>
            </a:r>
            <a:r>
              <a:rPr lang="en-US" dirty="0" smtClean="0"/>
              <a:t>and </a:t>
            </a:r>
            <a:r>
              <a:rPr lang="en-US" i="1" dirty="0" smtClean="0"/>
              <a:t>Shared Backup Labels</a:t>
            </a:r>
            <a:r>
              <a:rPr lang="en-US" dirty="0" smtClean="0"/>
              <a:t> TLVs and modified text appropriately</a:t>
            </a:r>
          </a:p>
          <a:p>
            <a:pPr lvl="2"/>
            <a:r>
              <a:rPr lang="en-US" dirty="0" smtClean="0"/>
              <a:t>It was requested that these be put in the ISCD field. </a:t>
            </a:r>
            <a:r>
              <a:rPr lang="en-US" dirty="0"/>
              <a:t>E</a:t>
            </a:r>
            <a:r>
              <a:rPr lang="en-US" dirty="0" smtClean="0"/>
              <a:t>xtension of ISCD field is technology specific. WSON use is now described in WSON specific OSPF extensions.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0904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draft-ietf-ccamp-gmpls-general-constraints-ospf-te-04.txt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comments resolved. Last discussed on list 6/18/2012</a:t>
            </a:r>
          </a:p>
          <a:p>
            <a:r>
              <a:rPr lang="en-US" dirty="0" smtClean="0"/>
              <a:t>Document is ready for WG Last Call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05211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</TotalTime>
  <Words>502</Words>
  <Application>Microsoft Office PowerPoint</Application>
  <PresentationFormat>On-screen Show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WSON General WG Drafts</vt:lpstr>
      <vt:lpstr>Authors/Contributors</vt:lpstr>
      <vt:lpstr>draft-ietf-ccamp-rwa-info-14.txt</vt:lpstr>
      <vt:lpstr>draft-ietf-ccamp-general-constraint-encode-08.txt</vt:lpstr>
      <vt:lpstr>draft-ietf-ccamp-general constraint-encode-08.txt</vt:lpstr>
      <vt:lpstr>draft-ietf-ccamp-gmpls-general-constraints-ospf-te-04.txt</vt:lpstr>
      <vt:lpstr>draft-ietf-ccamp-gmpls-general-constraints-ospf-te-04.txt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Greg M. Bernstein</dc:creator>
  <cp:lastModifiedBy>l73682</cp:lastModifiedBy>
  <cp:revision>101</cp:revision>
  <dcterms:created xsi:type="dcterms:W3CDTF">2011-03-21T15:41:56Z</dcterms:created>
  <dcterms:modified xsi:type="dcterms:W3CDTF">2012-07-26T17:01:30Z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1300732566</vt:lpwstr>
  </property>
  <property fmtid="{D5CDD505-2E9C-101B-9397-08002B2CF9AE}" pid="3" name="_ms_pID_725343">
    <vt:lpwstr>(2)NVp1yXm5ouA0rX9ghBYYbCH6C1qEBjMaUkV26gOO4CTd0tUFVjYyDGL33HGwsi3zXmmmcy3i_x000d_
Ka063MStcKIVVPCngxZZbzaGmOP2oI7bhf1fU50ZZxUIfhh7BQDQV8tuM1TRXfxKP8tXMmXX_x000d_
1V8jQsWF/UADIiZ3bBn/Xlgv9FUB6/N0plb0Q3ptZv29Vh3+HZ3NSIf4+hvPU0Ts2j+x5k3+_x000d_
DA9MOUFmfRz36SA7PY</vt:lpwstr>
  </property>
  <property fmtid="{D5CDD505-2E9C-101B-9397-08002B2CF9AE}" pid="4" name="_ms_pID_7253431">
    <vt:lpwstr>DwAI7CW8ZviElZ5mpvKfqdZZU7oMwowwcV0yY87E22i6c/bdNwmZEX_x000d_
ERhrlOwUENP73zR7SkDoxWJp1Q18iuQ/gkiCCJT7V8wVpOari07Bvg==</vt:lpwstr>
  </property>
</Properties>
</file>