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8"/>
  </p:notesMasterIdLst>
  <p:handoutMasterIdLst>
    <p:handoutMasterId r:id="rId19"/>
  </p:handoutMasterIdLst>
  <p:sldIdLst>
    <p:sldId id="767" r:id="rId2"/>
    <p:sldId id="799" r:id="rId3"/>
    <p:sldId id="794" r:id="rId4"/>
    <p:sldId id="795" r:id="rId5"/>
    <p:sldId id="798" r:id="rId6"/>
    <p:sldId id="796" r:id="rId7"/>
    <p:sldId id="792" r:id="rId8"/>
    <p:sldId id="793" r:id="rId9"/>
    <p:sldId id="797" r:id="rId10"/>
    <p:sldId id="789" r:id="rId11"/>
    <p:sldId id="790" r:id="rId12"/>
    <p:sldId id="782" r:id="rId13"/>
    <p:sldId id="800" r:id="rId14"/>
    <p:sldId id="783" r:id="rId15"/>
    <p:sldId id="801" r:id="rId16"/>
    <p:sldId id="774" r:id="rId17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547E"/>
    <a:srgbClr val="808080"/>
    <a:srgbClr val="99CCCC"/>
    <a:srgbClr val="3F42C3"/>
    <a:srgbClr val="6365CE"/>
    <a:srgbClr val="CCFFFF"/>
    <a:srgbClr val="CC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2" autoAdjust="0"/>
    <p:restoredTop sz="86449" autoAdjust="0"/>
  </p:normalViewPr>
  <p:slideViewPr>
    <p:cSldViewPr snapToGrid="0">
      <p:cViewPr varScale="1">
        <p:scale>
          <a:sx n="120" d="100"/>
          <a:sy n="120" d="100"/>
        </p:scale>
        <p:origin x="-688" y="-104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45563"/>
            <a:ext cx="685006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814" tIns="50787" rIns="96814" bIns="50787">
            <a:spAutoFit/>
          </a:bodyPr>
          <a:lstStyle/>
          <a:p>
            <a:pPr defTabSz="619125">
              <a:lnSpc>
                <a:spcPct val="100000"/>
              </a:lnSpc>
              <a:tabLst>
                <a:tab pos="2416175" algn="l"/>
                <a:tab pos="4889500" algn="l"/>
              </a:tabLst>
              <a:defRPr/>
            </a:pPr>
            <a:r>
              <a:rPr lang="en-US" sz="800"/>
              <a:t>Copyright © 2003, Cisco Systems, Inc. All rights reserved. Printed in USA.</a:t>
            </a:r>
            <a:br>
              <a:rPr lang="en-US" sz="800"/>
            </a:br>
            <a:r>
              <a:rPr lang="en-US" sz="800"/>
              <a:t>Presentation_ID.scr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59850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32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85200"/>
            <a:ext cx="4492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61413"/>
            <a:ext cx="26146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371" tIns="50030" rIns="95371" bIns="50030">
            <a:spAutoFit/>
          </a:bodyPr>
          <a:lstStyle/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© 2003, Cisco Systems, Inc. All rights reserved.</a:t>
            </a:r>
          </a:p>
          <a:p>
            <a:pPr defTabSz="609600">
              <a:lnSpc>
                <a:spcPct val="100000"/>
              </a:lnSpc>
              <a:tabLst>
                <a:tab pos="2379663" algn="l"/>
                <a:tab pos="4816475" algn="l"/>
              </a:tabLst>
              <a:defRPr/>
            </a:pPr>
            <a:r>
              <a:rPr lang="en-US" sz="800"/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75700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56638"/>
            <a:ext cx="812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61" tIns="0" rIns="18761" bIns="0" numCol="1" anchor="b" anchorCtr="0" compatLnSpc="1">
            <a:prstTxWarp prst="textNoShape">
              <a:avLst/>
            </a:prstTxWarp>
          </a:bodyPr>
          <a:lstStyle>
            <a:lvl1pPr algn="r" defTabSz="900113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81429D18-7BAD-484A-A82B-DE153727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244475"/>
            <a:ext cx="5307012" cy="397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3225" y="4365625"/>
            <a:ext cx="61102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1" tIns="50030" rIns="95371" bIns="500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5031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FE6199-6BAC-4AAF-BCC5-4CFAC432593C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222A5D-5235-4C9D-AF32-DAD7C302501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9"/>
          <p:cNvSpPr>
            <a:spLocks noChangeArrowheads="1"/>
          </p:cNvSpPr>
          <p:nvPr/>
        </p:nvSpPr>
        <p:spPr bwMode="auto">
          <a:xfrm>
            <a:off x="0" y="2230438"/>
            <a:ext cx="9144000" cy="4652962"/>
          </a:xfrm>
          <a:prstGeom prst="rect">
            <a:avLst/>
          </a:prstGeom>
          <a:solidFill>
            <a:srgbClr val="DCE4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3025" tIns="36512" rIns="73025" bIns="36512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958FA14C-1482-493C-9FE5-C9E0B8EF523E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6" name="Freeform 201"/>
          <p:cNvSpPr>
            <a:spLocks/>
          </p:cNvSpPr>
          <p:nvPr/>
        </p:nvSpPr>
        <p:spPr bwMode="auto">
          <a:xfrm>
            <a:off x="-6350" y="20399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7" name="Rectangle 209"/>
          <p:cNvSpPr>
            <a:spLocks noChangeArrowheads="1"/>
          </p:cNvSpPr>
          <p:nvPr/>
        </p:nvSpPr>
        <p:spPr bwMode="auto">
          <a:xfrm>
            <a:off x="1892300" y="6629400"/>
            <a:ext cx="525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 dirty="0">
              <a:solidFill>
                <a:srgbClr val="808080"/>
              </a:solidFill>
            </a:endParaRPr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813" y="2779713"/>
            <a:ext cx="6950075" cy="830262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5100" y="3740150"/>
            <a:ext cx="7261225" cy="419100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charset="0"/>
              <a:buNone/>
              <a:defRPr sz="20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-177800"/>
            <a:ext cx="2068513" cy="5386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-177800"/>
            <a:ext cx="6054725" cy="5386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Ø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636713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636713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77th IETF, </a:t>
            </a:r>
            <a:r>
              <a:rPr lang="en-US" dirty="0" err="1" smtClean="0"/>
              <a:t>CCAMP</a:t>
            </a:r>
            <a:r>
              <a:rPr lang="en-US" dirty="0" smtClean="0"/>
              <a:t> </a:t>
            </a:r>
            <a:r>
              <a:rPr lang="en-US" dirty="0" err="1" smtClean="0"/>
              <a:t>WG</a:t>
            </a:r>
            <a:r>
              <a:rPr lang="en-US" dirty="0" smtClean="0"/>
              <a:t>, Anaheim, CA, USA</a:t>
            </a:r>
            <a:r>
              <a:rPr lang="en-US" altLang="ja-JP" dirty="0" smtClean="0">
                <a:ea typeface="ＭＳ Ｐゴシック" pitchFamily="34" charset="-128"/>
              </a:rPr>
              <a:t> </a:t>
            </a:r>
            <a:r>
              <a:rPr lang="en-US" dirty="0" smtClean="0"/>
              <a:t>March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2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77th IETF, CCAMP WG, Anaheim, CA, USA</a:t>
            </a:r>
            <a:r>
              <a:rPr lang="en-US" altLang="ja-JP">
                <a:ea typeface="ＭＳ Ｐゴシック" pitchFamily="34" charset="-128"/>
              </a:rPr>
              <a:t> </a:t>
            </a:r>
            <a:r>
              <a:rPr lang="en-US"/>
              <a:t>March 2010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320675" y="-177800"/>
            <a:ext cx="8145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614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636713"/>
            <a:ext cx="7940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    Second Level</a:t>
            </a:r>
          </a:p>
          <a:p>
            <a:pPr lvl="2"/>
            <a:r>
              <a:rPr lang="en-US" dirty="0" smtClean="0"/>
              <a:t>  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68646" name="Rectangle 6150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0A7E4AB-027D-4A9C-9F30-EF0C678F6C0F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0" name="Rectangle 6154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ECA56568-452D-4549-805E-960B456C56F5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653" name="Rectangle 6157"/>
          <p:cNvSpPr>
            <a:spLocks noChangeArrowheads="1"/>
          </p:cNvSpPr>
          <p:nvPr/>
        </p:nvSpPr>
        <p:spPr bwMode="auto">
          <a:xfrm>
            <a:off x="8609013" y="6604000"/>
            <a:ext cx="3048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>
              <a:lnSpc>
                <a:spcPct val="100000"/>
              </a:lnSpc>
              <a:defRPr/>
            </a:pPr>
            <a:fld id="{25F86F7C-944D-42A7-A113-9469BD1820E7}" type="slidenum">
              <a:rPr lang="en-US" sz="900" b="0">
                <a:solidFill>
                  <a:srgbClr val="808080"/>
                </a:solidFill>
              </a:rPr>
              <a:pPr defTabSz="814388">
                <a:lnSpc>
                  <a:spcPct val="100000"/>
                </a:lnSpc>
                <a:defRPr/>
              </a:pPr>
              <a:t>‹#›</a:t>
            </a:fld>
            <a:endParaRPr lang="en-US" sz="900" b="0">
              <a:solidFill>
                <a:srgbClr val="808080"/>
              </a:solidFill>
            </a:endParaRPr>
          </a:p>
        </p:txBody>
      </p:sp>
      <p:sp>
        <p:nvSpPr>
          <p:cNvPr id="368739" name="Freeform 6243"/>
          <p:cNvSpPr>
            <a:spLocks/>
          </p:cNvSpPr>
          <p:nvPr userDrawn="1"/>
        </p:nvSpPr>
        <p:spPr bwMode="auto">
          <a:xfrm>
            <a:off x="-3175" y="681038"/>
            <a:ext cx="9147175" cy="242887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0" y="72"/>
              </a:cxn>
              <a:cxn ang="0">
                <a:pos x="3846" y="71"/>
              </a:cxn>
              <a:cxn ang="0">
                <a:pos x="3913" y="0"/>
              </a:cxn>
              <a:cxn ang="0">
                <a:pos x="5762" y="0"/>
              </a:cxn>
              <a:cxn ang="0">
                <a:pos x="5761" y="153"/>
              </a:cxn>
              <a:cxn ang="0">
                <a:pos x="0" y="153"/>
              </a:cxn>
            </a:cxnLst>
            <a:rect l="0" t="0" r="r" b="b"/>
            <a:pathLst>
              <a:path w="5762" h="153">
                <a:moveTo>
                  <a:pt x="0" y="153"/>
                </a:moveTo>
                <a:lnTo>
                  <a:pt x="0" y="72"/>
                </a:lnTo>
                <a:lnTo>
                  <a:pt x="3846" y="71"/>
                </a:lnTo>
                <a:lnTo>
                  <a:pt x="3913" y="0"/>
                </a:lnTo>
                <a:lnTo>
                  <a:pt x="5762" y="0"/>
                </a:lnTo>
                <a:lnTo>
                  <a:pt x="5761" y="153"/>
                </a:lnTo>
                <a:lnTo>
                  <a:pt x="0" y="153"/>
                </a:lnTo>
                <a:close/>
              </a:path>
            </a:pathLst>
          </a:custGeom>
          <a:solidFill>
            <a:srgbClr val="336666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73025" tIns="36512" rIns="73025" bIns="36512"/>
          <a:lstStyle/>
          <a:p>
            <a:pPr>
              <a:defRPr/>
            </a:pPr>
            <a:endParaRPr lang="en-US"/>
          </a:p>
        </p:txBody>
      </p:sp>
      <p:sp>
        <p:nvSpPr>
          <p:cNvPr id="368740" name="Rectangle 62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7200" y="6591300"/>
            <a:ext cx="568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400" b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 smtClean="0"/>
              <a:t>83th</a:t>
            </a:r>
            <a:r>
              <a:rPr lang="en-US" dirty="0" smtClean="0"/>
              <a:t> </a:t>
            </a:r>
            <a:r>
              <a:rPr lang="en-US" dirty="0"/>
              <a:t>IETF, CCAMP WG,</a:t>
            </a:r>
            <a:r>
              <a:rPr lang="en-US" dirty="0" smtClean="0"/>
              <a:t> Paris March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000" b="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q"/>
        <a:defRPr sz="1800" b="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2A547E"/>
        </a:buClr>
        <a:buFont typeface="Wingdings" pitchFamily="2" charset="2"/>
        <a:buChar char="Ø"/>
        <a:defRPr sz="1800" b="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1800" b="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1800" b="0">
          <a:solidFill>
            <a:schemeClr val="tx1"/>
          </a:solidFill>
          <a:latin typeface="+mn-lt"/>
        </a:defRPr>
      </a:lvl5pPr>
      <a:lvl6pPr marL="20621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050" y="208343"/>
            <a:ext cx="8594559" cy="1934115"/>
          </a:xfrm>
        </p:spPr>
        <p:txBody>
          <a:bodyPr/>
          <a:lstStyle/>
          <a:p>
            <a:pPr algn="ctr">
              <a:lnSpc>
                <a:spcPct val="120000"/>
              </a:lnSpc>
              <a:defRPr/>
            </a:pPr>
            <a:r>
              <a:rPr lang="en-US" sz="2400" dirty="0" smtClean="0"/>
              <a:t>draft-ali-ccamp-rc-objective-function-metric-bound-02.txt</a:t>
            </a:r>
            <a:br>
              <a:rPr lang="en-US" sz="2400" dirty="0" smtClean="0"/>
            </a:br>
            <a:r>
              <a:rPr lang="en-US" sz="2400" dirty="0" smtClean="0"/>
              <a:t>draft-ali-ccamp-rsvp-te-include-route-02.txt</a:t>
            </a:r>
            <a:br>
              <a:rPr lang="en-US" sz="2400" dirty="0" smtClean="0"/>
            </a:br>
            <a:r>
              <a:rPr lang="en-US" sz="2400" dirty="0" smtClean="0"/>
              <a:t>draft-ali-ccamp-xro-lsp-subobject-02.txt</a:t>
            </a:r>
            <a:endParaRPr lang="en-US" sz="2400" dirty="0" smtClean="0">
              <a:solidFill>
                <a:schemeClr val="accent4"/>
              </a:solidFill>
              <a:latin typeface="Times New Roman"/>
              <a:cs typeface="Times New Roman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1005024" y="3318315"/>
            <a:ext cx="7312025" cy="275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814388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CCAMP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ctr" defTabSz="814388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lang="en-US" sz="2800" kern="0" baseline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IETF</a:t>
            </a:r>
            <a:r>
              <a:rPr lang="en-US" sz="2800" kern="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84 – Vancouver</a:t>
            </a:r>
          </a:p>
          <a:p>
            <a:pPr marL="0" marR="0" lvl="0" indent="0" algn="ctr" defTabSz="814388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July – August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2012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70818"/>
          </a:xfrm>
          <a:noFill/>
          <a:ln w="38100"/>
        </p:spPr>
        <p:txBody>
          <a:bodyPr/>
          <a:lstStyle/>
          <a:p>
            <a:r>
              <a:rPr lang="en-US" dirty="0" smtClean="0"/>
              <a:t>Homogeneity and Fate-sharing(2)</a:t>
            </a:r>
            <a:endParaRPr lang="en-US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448257" y="4176962"/>
            <a:ext cx="8311662" cy="2539404"/>
          </a:xfrm>
        </p:spPr>
        <p:txBody>
          <a:bodyPr/>
          <a:lstStyle/>
          <a:p>
            <a:r>
              <a:rPr lang="en-US" sz="1800" dirty="0" smtClean="0"/>
              <a:t>Ingress node may lack sufficient topological knowledge </a:t>
            </a:r>
          </a:p>
          <a:p>
            <a:r>
              <a:rPr lang="en-US" sz="1800" dirty="0" smtClean="0"/>
              <a:t>It there must form an ERO with loose </a:t>
            </a:r>
            <a:r>
              <a:rPr lang="en-US" sz="1800" dirty="0" err="1" smtClean="0"/>
              <a:t>hop(s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It cannot divide those loose </a:t>
            </a:r>
            <a:r>
              <a:rPr lang="en-US" sz="1800" dirty="0" err="1" smtClean="0"/>
              <a:t>hop(s</a:t>
            </a:r>
            <a:r>
              <a:rPr lang="en-US" sz="1800" dirty="0" smtClean="0"/>
              <a:t>) into a proper sequence of strict or a sequence of finer-grained loose hops (e.g., in inter-domain and GMPLS overlay networks). </a:t>
            </a:r>
            <a:endParaRPr lang="en-US" sz="1800" b="1" dirty="0" smtClean="0"/>
          </a:p>
        </p:txBody>
      </p:sp>
      <p:sp>
        <p:nvSpPr>
          <p:cNvPr id="73" name="Cloud 72"/>
          <p:cNvSpPr/>
          <p:nvPr/>
        </p:nvSpPr>
        <p:spPr>
          <a:xfrm>
            <a:off x="5155251" y="1443829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4" name="Cloud 73"/>
          <p:cNvSpPr/>
          <p:nvPr/>
        </p:nvSpPr>
        <p:spPr>
          <a:xfrm>
            <a:off x="1755128" y="1646437"/>
            <a:ext cx="3340861" cy="242320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77" name="Group 13"/>
          <p:cNvGrpSpPr/>
          <p:nvPr/>
        </p:nvGrpSpPr>
        <p:grpSpPr>
          <a:xfrm>
            <a:off x="865893" y="3177807"/>
            <a:ext cx="1563516" cy="445810"/>
            <a:chOff x="2892756" y="2592916"/>
            <a:chExt cx="2967407" cy="857336"/>
          </a:xfrm>
        </p:grpSpPr>
        <p:pic>
          <p:nvPicPr>
            <p:cNvPr id="7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" name="Rectangle 7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Connector 81"/>
          <p:cNvCxnSpPr/>
          <p:nvPr/>
        </p:nvCxnSpPr>
        <p:spPr>
          <a:xfrm rot="5400000">
            <a:off x="1316332" y="3388763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16"/>
          <p:cNvSpPr txBox="1">
            <a:spLocks noChangeArrowheads="1"/>
          </p:cNvSpPr>
          <p:nvPr/>
        </p:nvSpPr>
        <p:spPr bwMode="auto">
          <a:xfrm>
            <a:off x="577748" y="2873726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87" name="TextBox 16"/>
          <p:cNvSpPr txBox="1">
            <a:spLocks noChangeArrowheads="1"/>
          </p:cNvSpPr>
          <p:nvPr/>
        </p:nvSpPr>
        <p:spPr bwMode="auto">
          <a:xfrm>
            <a:off x="1625881" y="2873726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90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8531" y="2694998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2781" y="2694998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Rectangle 91"/>
          <p:cNvSpPr/>
          <p:nvPr/>
        </p:nvSpPr>
        <p:spPr>
          <a:xfrm>
            <a:off x="4330091" y="2586011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4780930" y="2808503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4780530" y="2796967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16"/>
          <p:cNvSpPr txBox="1">
            <a:spLocks noChangeArrowheads="1"/>
          </p:cNvSpPr>
          <p:nvPr/>
        </p:nvSpPr>
        <p:spPr bwMode="auto">
          <a:xfrm>
            <a:off x="4577649" y="314143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cxnSp>
        <p:nvCxnSpPr>
          <p:cNvPr id="97" name="Curved Connector 96"/>
          <p:cNvCxnSpPr/>
          <p:nvPr/>
        </p:nvCxnSpPr>
        <p:spPr>
          <a:xfrm flipV="1">
            <a:off x="1316732" y="2808504"/>
            <a:ext cx="4023415" cy="592208"/>
          </a:xfrm>
          <a:prstGeom prst="curvedConnector3">
            <a:avLst>
              <a:gd name="adj1" fmla="val 462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13"/>
          <p:cNvGrpSpPr/>
          <p:nvPr/>
        </p:nvGrpSpPr>
        <p:grpSpPr>
          <a:xfrm>
            <a:off x="4285723" y="1799013"/>
            <a:ext cx="1563516" cy="445810"/>
            <a:chOff x="2892756" y="2592916"/>
            <a:chExt cx="2967407" cy="857336"/>
          </a:xfrm>
        </p:grpSpPr>
        <p:pic>
          <p:nvPicPr>
            <p:cNvPr id="99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0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Rectangle 102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Straight Connector 105"/>
          <p:cNvCxnSpPr/>
          <p:nvPr/>
        </p:nvCxnSpPr>
        <p:spPr>
          <a:xfrm rot="5400000">
            <a:off x="4754050" y="1981078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6"/>
          <p:cNvSpPr txBox="1">
            <a:spLocks noChangeArrowheads="1"/>
          </p:cNvSpPr>
          <p:nvPr/>
        </p:nvSpPr>
        <p:spPr bwMode="auto">
          <a:xfrm>
            <a:off x="4542225" y="1386585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110" name="Group 46"/>
          <p:cNvGrpSpPr/>
          <p:nvPr/>
        </p:nvGrpSpPr>
        <p:grpSpPr>
          <a:xfrm>
            <a:off x="6646031" y="1857782"/>
            <a:ext cx="2109100" cy="878509"/>
            <a:chOff x="4257664" y="4763674"/>
            <a:chExt cx="2109100" cy="1087863"/>
          </a:xfrm>
        </p:grpSpPr>
        <p:grpSp>
          <p:nvGrpSpPr>
            <p:cNvPr id="112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120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2" name="Rectangle 121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Straight Connector 116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119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124" name="Curved Connector 123"/>
          <p:cNvCxnSpPr>
            <a:stCxn id="90" idx="3"/>
          </p:cNvCxnSpPr>
          <p:nvPr/>
        </p:nvCxnSpPr>
        <p:spPr>
          <a:xfrm flipV="1">
            <a:off x="5836680" y="2199292"/>
            <a:ext cx="2197921" cy="609624"/>
          </a:xfrm>
          <a:prstGeom prst="curvedConnector3">
            <a:avLst>
              <a:gd name="adj1" fmla="val 512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Curved Connector 124"/>
          <p:cNvCxnSpPr/>
          <p:nvPr/>
        </p:nvCxnSpPr>
        <p:spPr>
          <a:xfrm flipV="1">
            <a:off x="1326028" y="2835336"/>
            <a:ext cx="4102906" cy="59256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90" idx="3"/>
          </p:cNvCxnSpPr>
          <p:nvPr/>
        </p:nvCxnSpPr>
        <p:spPr>
          <a:xfrm flipV="1">
            <a:off x="5836680" y="2173462"/>
            <a:ext cx="2150203" cy="635454"/>
          </a:xfrm>
          <a:prstGeom prst="curvedConnector3">
            <a:avLst>
              <a:gd name="adj1" fmla="val 32114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Homogeneity and Fate-sharing: Solution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849" y="1160194"/>
            <a:ext cx="7940675" cy="3571875"/>
          </a:xfrm>
        </p:spPr>
        <p:txBody>
          <a:bodyPr/>
          <a:lstStyle/>
          <a:p>
            <a:r>
              <a:rPr lang="en-US" dirty="0" smtClean="0"/>
              <a:t>Explicit Inclusion Route Subobject (EIRS) </a:t>
            </a:r>
          </a:p>
          <a:p>
            <a:pPr lvl="1"/>
            <a:r>
              <a:rPr lang="en-US" dirty="0" smtClean="0"/>
              <a:t> A new ERO </a:t>
            </a:r>
            <a:r>
              <a:rPr lang="en-US" dirty="0" err="1" smtClean="0"/>
              <a:t>subobject</a:t>
            </a:r>
            <a:r>
              <a:rPr lang="en-US" dirty="0" smtClean="0"/>
              <a:t> type </a:t>
            </a:r>
          </a:p>
          <a:p>
            <a:pPr lvl="1"/>
            <a:r>
              <a:rPr lang="en-US" dirty="0" smtClean="0"/>
              <a:t> Indicates an inclusion between a pair of explicit or abstract nodes </a:t>
            </a:r>
          </a:p>
          <a:p>
            <a:r>
              <a:rPr lang="en-US" dirty="0" smtClean="0"/>
              <a:t>Encoding and processing rules are similar to Explicit Exclusion Route Subobject (EXRS) subobject of ERO defined in [RFC4874], </a:t>
            </a:r>
          </a:p>
          <a:p>
            <a:pPr lvl="1">
              <a:buNone/>
            </a:pPr>
            <a:r>
              <a:rPr lang="en-US" dirty="0" smtClean="0"/>
              <a:t>(the exception being include vs. exclude semantics)</a:t>
            </a:r>
          </a:p>
          <a:p>
            <a:r>
              <a:rPr lang="en-US" dirty="0" err="1" smtClean="0"/>
              <a:t>Subobjects</a:t>
            </a:r>
            <a:r>
              <a:rPr lang="en-US" dirty="0" smtClean="0"/>
              <a:t> supported by XRO/ EXRS are supported </a:t>
            </a:r>
          </a:p>
          <a:p>
            <a:pPr lvl="1">
              <a:buNone/>
            </a:pPr>
            <a:r>
              <a:rPr lang="en-US" dirty="0" smtClean="0"/>
              <a:t>i.e., inclusion of links, nodes, </a:t>
            </a:r>
            <a:r>
              <a:rPr lang="en-US" dirty="0" err="1" smtClean="0"/>
              <a:t>SRLGs</a:t>
            </a:r>
            <a:r>
              <a:rPr lang="en-US" dirty="0" smtClean="0"/>
              <a:t>, tunnel/ LSP, unnumbered interfaces, etc.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61874"/>
          </a:xfrm>
          <a:noFill/>
          <a:ln w="38100"/>
        </p:spPr>
        <p:txBody>
          <a:bodyPr/>
          <a:lstStyle/>
          <a:p>
            <a:r>
              <a:rPr lang="en-US" sz="2800" dirty="0" smtClean="0"/>
              <a:t>Route Diversity using Exclude Routes</a:t>
            </a:r>
            <a:endParaRPr lang="en-US" sz="2800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73015" y="1455735"/>
            <a:ext cx="7940675" cy="3937645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ali-ccamp-xro-lsp-subobject</a:t>
            </a:r>
            <a:endParaRPr lang="en-US" sz="2400" b="1" dirty="0" smtClean="0"/>
          </a:p>
          <a:p>
            <a:r>
              <a:rPr lang="en-US" b="0" dirty="0" smtClean="0"/>
              <a:t>Not all use-cases are covered with the existing XRO </a:t>
            </a:r>
            <a:r>
              <a:rPr lang="en-US" b="0" dirty="0" err="1" smtClean="0"/>
              <a:t>subobjects</a:t>
            </a:r>
            <a:endParaRPr lang="en-US" b="0" dirty="0" smtClean="0"/>
          </a:p>
          <a:p>
            <a:pPr lvl="1"/>
            <a:r>
              <a:rPr lang="en-US" b="0" dirty="0" smtClean="0"/>
              <a:t> Exclusion of the route of an LSP </a:t>
            </a:r>
          </a:p>
          <a:p>
            <a:pPr lvl="2">
              <a:buNone/>
            </a:pPr>
            <a:r>
              <a:rPr lang="en-US" b="0" dirty="0" smtClean="0"/>
              <a:t>Where the ingress node is denied RRO by policy</a:t>
            </a:r>
          </a:p>
          <a:p>
            <a:pPr lvl="2">
              <a:buNone/>
            </a:pPr>
            <a:r>
              <a:rPr lang="en-US" dirty="0" smtClean="0"/>
              <a:t>W</a:t>
            </a:r>
            <a:r>
              <a:rPr lang="en-US" b="0" dirty="0" smtClean="0"/>
              <a:t>hich does not involve the node signaling the diverse LSP</a:t>
            </a:r>
            <a:endParaRPr lang="en-US" dirty="0" smtClean="0"/>
          </a:p>
          <a:p>
            <a:pPr lvl="1"/>
            <a:r>
              <a:rPr lang="en-US" dirty="0" smtClean="0"/>
              <a:t> LSP diversity is a responsibility of the server layer</a:t>
            </a:r>
          </a:p>
          <a:p>
            <a:pPr lvl="2">
              <a:buNone/>
            </a:pPr>
            <a:r>
              <a:rPr lang="en-US" dirty="0" smtClean="0"/>
              <a:t>Permits client layer to broadly express diversity requirements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0"/>
            <a:ext cx="8145462" cy="661874"/>
          </a:xfrm>
          <a:noFill/>
          <a:ln w="38100"/>
        </p:spPr>
        <p:txBody>
          <a:bodyPr/>
          <a:lstStyle/>
          <a:p>
            <a:pPr lvl="2"/>
            <a:r>
              <a:rPr lang="en-US" sz="2800" dirty="0" smtClean="0"/>
              <a:t>Processing node exception</a:t>
            </a:r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73016" y="4514668"/>
            <a:ext cx="7940675" cy="2960485"/>
          </a:xfrm>
        </p:spPr>
        <p:txBody>
          <a:bodyPr/>
          <a:lstStyle/>
          <a:p>
            <a:r>
              <a:rPr lang="en-US" b="0" dirty="0" smtClean="0"/>
              <a:t>Optical UNI interface</a:t>
            </a:r>
          </a:p>
          <a:p>
            <a:r>
              <a:rPr lang="en-US" dirty="0" smtClean="0"/>
              <a:t>Optical node has extremely high </a:t>
            </a:r>
            <a:r>
              <a:rPr lang="en-US" dirty="0" err="1" smtClean="0"/>
              <a:t>dataplane</a:t>
            </a:r>
            <a:r>
              <a:rPr lang="en-US" dirty="0" smtClean="0"/>
              <a:t> availability</a:t>
            </a:r>
            <a:endParaRPr lang="en-US" b="0" dirty="0" smtClean="0"/>
          </a:p>
          <a:p>
            <a:r>
              <a:rPr lang="en-US" b="0" dirty="0" smtClean="0"/>
              <a:t>Processing node is </a:t>
            </a:r>
            <a:r>
              <a:rPr lang="en-US" dirty="0" smtClean="0"/>
              <a:t>an acceptable exception</a:t>
            </a:r>
            <a:endParaRPr lang="en-US" b="0" dirty="0" smtClean="0"/>
          </a:p>
        </p:txBody>
      </p:sp>
      <p:grpSp>
        <p:nvGrpSpPr>
          <p:cNvPr id="3" name="Group 116"/>
          <p:cNvGrpSpPr/>
          <p:nvPr/>
        </p:nvGrpSpPr>
        <p:grpSpPr>
          <a:xfrm>
            <a:off x="1278465" y="1065316"/>
            <a:ext cx="7024495" cy="3252822"/>
            <a:chOff x="1278465" y="734387"/>
            <a:chExt cx="7024495" cy="3733800"/>
          </a:xfrm>
        </p:grpSpPr>
        <p:grpSp>
          <p:nvGrpSpPr>
            <p:cNvPr id="4" name="Group 57"/>
            <p:cNvGrpSpPr/>
            <p:nvPr/>
          </p:nvGrpSpPr>
          <p:grpSpPr>
            <a:xfrm>
              <a:off x="1280301" y="734387"/>
              <a:ext cx="7002462" cy="3733800"/>
              <a:chOff x="852488" y="1411288"/>
              <a:chExt cx="7002462" cy="3733800"/>
            </a:xfrm>
          </p:grpSpPr>
          <p:sp>
            <p:nvSpPr>
              <p:cNvPr id="5" name="Oval 3"/>
              <p:cNvSpPr>
                <a:spLocks noChangeArrowheads="1"/>
              </p:cNvSpPr>
              <p:nvPr/>
            </p:nvSpPr>
            <p:spPr bwMode="auto">
              <a:xfrm>
                <a:off x="2300288" y="2520950"/>
                <a:ext cx="838200" cy="947738"/>
              </a:xfrm>
              <a:prstGeom prst="ellipse">
                <a:avLst/>
              </a:prstGeom>
              <a:solidFill>
                <a:srgbClr val="75C1D3"/>
              </a:solidFill>
              <a:ln w="9525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2193925" y="4335463"/>
                <a:ext cx="566738" cy="255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 anchor="ctr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</a:rPr>
                  <a:t>15454</a:t>
                </a:r>
                <a:endParaRPr lang="en-GB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3783013" y="1487488"/>
                <a:ext cx="1893887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2757488" y="1792288"/>
                <a:ext cx="1450975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2595563" y="2951163"/>
                <a:ext cx="1471612" cy="10588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3367088" y="3125788"/>
                <a:ext cx="2667000" cy="19431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5245100" y="2439988"/>
                <a:ext cx="1398588" cy="94297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5119688" y="2630488"/>
                <a:ext cx="1387475" cy="15494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3165475" y="2141538"/>
                <a:ext cx="2817813" cy="154622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rc 12"/>
              <p:cNvSpPr>
                <a:spLocks/>
              </p:cNvSpPr>
              <p:nvPr/>
            </p:nvSpPr>
            <p:spPr bwMode="auto">
              <a:xfrm>
                <a:off x="3781425" y="1411288"/>
                <a:ext cx="1822450" cy="63182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45"/>
                  <a:gd name="T1" fmla="*/ 14721 h 21600"/>
                  <a:gd name="T2" fmla="*/ 40545 w 40545"/>
                  <a:gd name="T3" fmla="*/ 13615 h 21600"/>
                  <a:gd name="T4" fmla="*/ 20475 w 405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45" h="21600" fill="none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</a:path>
                  <a:path w="40545" h="21600" stroke="0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rc 13"/>
              <p:cNvSpPr>
                <a:spLocks/>
              </p:cNvSpPr>
              <p:nvPr/>
            </p:nvSpPr>
            <p:spPr bwMode="auto">
              <a:xfrm>
                <a:off x="3789363" y="1422400"/>
                <a:ext cx="1804987" cy="620713"/>
              </a:xfrm>
              <a:custGeom>
                <a:avLst/>
                <a:gdLst>
                  <a:gd name="G0" fmla="+- 20460 0 0"/>
                  <a:gd name="G1" fmla="+- 21600 0 0"/>
                  <a:gd name="G2" fmla="+- 21600 0 0"/>
                  <a:gd name="T0" fmla="*/ 0 w 40510"/>
                  <a:gd name="T1" fmla="*/ 14677 h 21600"/>
                  <a:gd name="T2" fmla="*/ 40510 w 40510"/>
                  <a:gd name="T3" fmla="*/ 13566 h 21600"/>
                  <a:gd name="T4" fmla="*/ 20460 w 4051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10" h="21600" fill="none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</a:path>
                  <a:path w="40510" h="21600" stroke="0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  <a:lnTo>
                      <a:pt x="2046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rc 14"/>
              <p:cNvSpPr>
                <a:spLocks/>
              </p:cNvSpPr>
              <p:nvPr/>
            </p:nvSpPr>
            <p:spPr bwMode="auto">
              <a:xfrm>
                <a:off x="2673350" y="1738313"/>
                <a:ext cx="1130300" cy="76676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2 w 32982"/>
                  <a:gd name="T1" fmla="*/ 26185 h 26185"/>
                  <a:gd name="T2" fmla="*/ 32982 w 32982"/>
                  <a:gd name="T3" fmla="*/ 3242 h 26185"/>
                  <a:gd name="T4" fmla="*/ 21600 w 32982"/>
                  <a:gd name="T5" fmla="*/ 21600 h 26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2" h="26185" fill="none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</a:path>
                  <a:path w="32982" h="26185" stroke="0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rc 15"/>
              <p:cNvSpPr>
                <a:spLocks/>
              </p:cNvSpPr>
              <p:nvPr/>
            </p:nvSpPr>
            <p:spPr bwMode="auto">
              <a:xfrm>
                <a:off x="2682875" y="1749425"/>
                <a:ext cx="1116013" cy="752475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6 w 32948"/>
                  <a:gd name="T1" fmla="*/ 26204 h 26204"/>
                  <a:gd name="T2" fmla="*/ 32948 w 32948"/>
                  <a:gd name="T3" fmla="*/ 3221 h 26204"/>
                  <a:gd name="T4" fmla="*/ 21600 w 32948"/>
                  <a:gd name="T5" fmla="*/ 21600 h 26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48" h="26204" fill="none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</a:path>
                  <a:path w="32948" h="26204" stroke="0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rc 16"/>
              <p:cNvSpPr>
                <a:spLocks/>
              </p:cNvSpPr>
              <p:nvPr/>
            </p:nvSpPr>
            <p:spPr bwMode="auto">
              <a:xfrm>
                <a:off x="2511425" y="3471863"/>
                <a:ext cx="1144588" cy="596900"/>
              </a:xfrm>
              <a:custGeom>
                <a:avLst/>
                <a:gdLst>
                  <a:gd name="G0" fmla="+- 21600 0 0"/>
                  <a:gd name="G1" fmla="+- 1016 0 0"/>
                  <a:gd name="G2" fmla="+- 21600 0 0"/>
                  <a:gd name="T0" fmla="*/ 32122 w 32122"/>
                  <a:gd name="T1" fmla="*/ 19880 h 22616"/>
                  <a:gd name="T2" fmla="*/ 24 w 32122"/>
                  <a:gd name="T3" fmla="*/ 0 h 22616"/>
                  <a:gd name="T4" fmla="*/ 21600 w 32122"/>
                  <a:gd name="T5" fmla="*/ 1016 h 22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22" h="22616" fill="none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</a:path>
                  <a:path w="32122" h="22616" stroke="0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  <a:lnTo>
                      <a:pt x="21600" y="1016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rc 17"/>
              <p:cNvSpPr>
                <a:spLocks/>
              </p:cNvSpPr>
              <p:nvPr/>
            </p:nvSpPr>
            <p:spPr bwMode="auto">
              <a:xfrm>
                <a:off x="2520950" y="3471863"/>
                <a:ext cx="1128713" cy="1216025"/>
              </a:xfrm>
              <a:custGeom>
                <a:avLst/>
                <a:gdLst>
                  <a:gd name="G0" fmla="+- 21600 0 0"/>
                  <a:gd name="G1" fmla="+- 1023 0 0"/>
                  <a:gd name="G2" fmla="+- 21600 0 0"/>
                  <a:gd name="T0" fmla="*/ 32070 w 32070"/>
                  <a:gd name="T1" fmla="*/ 19916 h 22623"/>
                  <a:gd name="T2" fmla="*/ 24 w 32070"/>
                  <a:gd name="T3" fmla="*/ 0 h 22623"/>
                  <a:gd name="T4" fmla="*/ 21600 w 32070"/>
                  <a:gd name="T5" fmla="*/ 1023 h 2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70" h="22623" fill="none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</a:path>
                  <a:path w="32070" h="22623" stroke="0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  <a:lnTo>
                      <a:pt x="21600" y="1023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sp>
            <p:nvSpPr>
              <p:cNvPr id="20" name="Arc 18"/>
              <p:cNvSpPr>
                <a:spLocks/>
              </p:cNvSpPr>
              <p:nvPr/>
            </p:nvSpPr>
            <p:spPr bwMode="auto">
              <a:xfrm>
                <a:off x="5581650" y="1776413"/>
                <a:ext cx="858838" cy="733425"/>
              </a:xfrm>
              <a:custGeom>
                <a:avLst/>
                <a:gdLst>
                  <a:gd name="G0" fmla="+- 4357 0 0"/>
                  <a:gd name="G1" fmla="+- 21600 0 0"/>
                  <a:gd name="G2" fmla="+- 21600 0 0"/>
                  <a:gd name="T0" fmla="*/ 0 w 25957"/>
                  <a:gd name="T1" fmla="*/ 444 h 32338"/>
                  <a:gd name="T2" fmla="*/ 23099 w 25957"/>
                  <a:gd name="T3" fmla="*/ 32338 h 32338"/>
                  <a:gd name="T4" fmla="*/ 4357 w 25957"/>
                  <a:gd name="T5" fmla="*/ 21600 h 3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7" h="32338" fill="none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</a:path>
                  <a:path w="25957" h="32338" stroke="0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  <a:lnTo>
                      <a:pt x="4357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rc 19"/>
              <p:cNvSpPr>
                <a:spLocks/>
              </p:cNvSpPr>
              <p:nvPr/>
            </p:nvSpPr>
            <p:spPr bwMode="auto">
              <a:xfrm>
                <a:off x="5413375" y="1938338"/>
                <a:ext cx="847725" cy="720725"/>
              </a:xfrm>
              <a:custGeom>
                <a:avLst/>
                <a:gdLst>
                  <a:gd name="G0" fmla="+- 4322 0 0"/>
                  <a:gd name="G1" fmla="+- 21600 0 0"/>
                  <a:gd name="G2" fmla="+- 21600 0 0"/>
                  <a:gd name="T0" fmla="*/ 0 w 25922"/>
                  <a:gd name="T1" fmla="*/ 437 h 32407"/>
                  <a:gd name="T2" fmla="*/ 23024 w 25922"/>
                  <a:gd name="T3" fmla="*/ 32407 h 32407"/>
                  <a:gd name="T4" fmla="*/ 4322 w 25922"/>
                  <a:gd name="T5" fmla="*/ 21600 h 32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22" h="32407" fill="none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</a:path>
                  <a:path w="25922" h="32407" stroke="0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  <a:lnTo>
                      <a:pt x="4322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rc 20"/>
              <p:cNvSpPr>
                <a:spLocks/>
              </p:cNvSpPr>
              <p:nvPr/>
            </p:nvSpPr>
            <p:spPr bwMode="auto">
              <a:xfrm>
                <a:off x="5821363" y="2501900"/>
                <a:ext cx="822325" cy="727075"/>
              </a:xfrm>
              <a:custGeom>
                <a:avLst/>
                <a:gdLst>
                  <a:gd name="G0" fmla="+- 0 0 0"/>
                  <a:gd name="G1" fmla="+- 16839 0 0"/>
                  <a:gd name="G2" fmla="+- 21600 0 0"/>
                  <a:gd name="T0" fmla="*/ 13528 w 21600"/>
                  <a:gd name="T1" fmla="*/ 0 h 29447"/>
                  <a:gd name="T2" fmla="*/ 17539 w 21600"/>
                  <a:gd name="T3" fmla="*/ 29447 h 29447"/>
                  <a:gd name="T4" fmla="*/ 0 w 21600"/>
                  <a:gd name="T5" fmla="*/ 16839 h 29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47" fill="none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</a:path>
                  <a:path w="21600" h="29447" stroke="0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  <a:lnTo>
                      <a:pt x="0" y="16839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rc 21"/>
              <p:cNvSpPr>
                <a:spLocks/>
              </p:cNvSpPr>
              <p:nvPr/>
            </p:nvSpPr>
            <p:spPr bwMode="auto">
              <a:xfrm>
                <a:off x="5805488" y="2478088"/>
                <a:ext cx="812800" cy="715962"/>
              </a:xfrm>
              <a:custGeom>
                <a:avLst/>
                <a:gdLst>
                  <a:gd name="G0" fmla="+- 0 0 0"/>
                  <a:gd name="G1" fmla="+- 16895 0 0"/>
                  <a:gd name="G2" fmla="+- 21600 0 0"/>
                  <a:gd name="T0" fmla="*/ 13458 w 21600"/>
                  <a:gd name="T1" fmla="*/ 0 h 29574"/>
                  <a:gd name="T2" fmla="*/ 17487 w 21600"/>
                  <a:gd name="T3" fmla="*/ 29574 h 29574"/>
                  <a:gd name="T4" fmla="*/ 0 w 21600"/>
                  <a:gd name="T5" fmla="*/ 16895 h 29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574" fill="none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</a:path>
                  <a:path w="21600" h="29574" stroke="0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  <a:lnTo>
                      <a:pt x="0" y="16895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rc 22"/>
              <p:cNvSpPr>
                <a:spLocks/>
              </p:cNvSpPr>
              <p:nvPr/>
            </p:nvSpPr>
            <p:spPr bwMode="auto">
              <a:xfrm>
                <a:off x="5553075" y="3217863"/>
                <a:ext cx="962025" cy="1046162"/>
              </a:xfrm>
              <a:custGeom>
                <a:avLst/>
                <a:gdLst>
                  <a:gd name="G0" fmla="+- 7011 0 0"/>
                  <a:gd name="G1" fmla="+- 6213 0 0"/>
                  <a:gd name="G2" fmla="+- 21600 0 0"/>
                  <a:gd name="T0" fmla="*/ 27698 w 28611"/>
                  <a:gd name="T1" fmla="*/ 0 h 27813"/>
                  <a:gd name="T2" fmla="*/ 0 w 28611"/>
                  <a:gd name="T3" fmla="*/ 26643 h 27813"/>
                  <a:gd name="T4" fmla="*/ 7011 w 28611"/>
                  <a:gd name="T5" fmla="*/ 6213 h 27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3" fill="none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</a:path>
                  <a:path w="28611" h="27813" stroke="0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  <a:lnTo>
                      <a:pt x="7011" y="6213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rc 23"/>
              <p:cNvSpPr>
                <a:spLocks/>
              </p:cNvSpPr>
              <p:nvPr/>
            </p:nvSpPr>
            <p:spPr bwMode="auto">
              <a:xfrm>
                <a:off x="5500688" y="3163888"/>
                <a:ext cx="1066800" cy="1676400"/>
              </a:xfrm>
              <a:custGeom>
                <a:avLst/>
                <a:gdLst>
                  <a:gd name="G0" fmla="+- 7011 0 0"/>
                  <a:gd name="G1" fmla="+- 6214 0 0"/>
                  <a:gd name="G2" fmla="+- 21600 0 0"/>
                  <a:gd name="T0" fmla="*/ 27698 w 28611"/>
                  <a:gd name="T1" fmla="*/ 0 h 27814"/>
                  <a:gd name="T2" fmla="*/ 0 w 28611"/>
                  <a:gd name="T3" fmla="*/ 26645 h 27814"/>
                  <a:gd name="T4" fmla="*/ 7011 w 28611"/>
                  <a:gd name="T5" fmla="*/ 6214 h 27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4" fill="none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</a:path>
                  <a:path w="28611" h="27814" stroke="0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  <a:lnTo>
                      <a:pt x="7011" y="6214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rc 24"/>
              <p:cNvSpPr>
                <a:spLocks/>
              </p:cNvSpPr>
              <p:nvPr/>
            </p:nvSpPr>
            <p:spPr bwMode="auto">
              <a:xfrm>
                <a:off x="3614738" y="3851275"/>
                <a:ext cx="1970087" cy="608013"/>
              </a:xfrm>
              <a:custGeom>
                <a:avLst/>
                <a:gdLst>
                  <a:gd name="G0" fmla="+- 21175 0 0"/>
                  <a:gd name="G1" fmla="+- 0 0 0"/>
                  <a:gd name="G2" fmla="+- 21600 0 0"/>
                  <a:gd name="T0" fmla="*/ 38909 w 38909"/>
                  <a:gd name="T1" fmla="*/ 12331 h 21600"/>
                  <a:gd name="T2" fmla="*/ 0 w 38909"/>
                  <a:gd name="T3" fmla="*/ 4266 h 21600"/>
                  <a:gd name="T4" fmla="*/ 21175 w 3890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909" h="21600" fill="none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</a:path>
                  <a:path w="38909" h="21600" stroke="0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  <a:lnTo>
                      <a:pt x="21175" y="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rc 25"/>
              <p:cNvSpPr>
                <a:spLocks/>
              </p:cNvSpPr>
              <p:nvPr/>
            </p:nvSpPr>
            <p:spPr bwMode="auto">
              <a:xfrm>
                <a:off x="3519488" y="4459288"/>
                <a:ext cx="2133600" cy="685800"/>
              </a:xfrm>
              <a:custGeom>
                <a:avLst/>
                <a:gdLst>
                  <a:gd name="G0" fmla="+- 21167 0 0"/>
                  <a:gd name="G1" fmla="+- 0 0 0"/>
                  <a:gd name="G2" fmla="+- 21600 0 0"/>
                  <a:gd name="T0" fmla="*/ 39737 w 39737"/>
                  <a:gd name="T1" fmla="*/ 11032 h 21600"/>
                  <a:gd name="T2" fmla="*/ 0 w 39737"/>
                  <a:gd name="T3" fmla="*/ 4303 h 21600"/>
                  <a:gd name="T4" fmla="*/ 21167 w 3973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737" h="21600" fill="none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</a:path>
                  <a:path w="39737" h="21600" stroke="0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  <a:lnTo>
                      <a:pt x="21167" y="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1800"/>
              </a:p>
            </p:txBody>
          </p:sp>
          <p:sp>
            <p:nvSpPr>
              <p:cNvPr id="28" name="Text Box 26"/>
              <p:cNvSpPr txBox="1">
                <a:spLocks noChangeArrowheads="1"/>
              </p:cNvSpPr>
              <p:nvPr/>
            </p:nvSpPr>
            <p:spPr bwMode="auto">
              <a:xfrm>
                <a:off x="4332879" y="1443185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R5</a:t>
                </a:r>
                <a:endParaRPr lang="en-US" sz="1800" dirty="0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454531" y="2988187"/>
                <a:ext cx="1755775" cy="301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 flipH="1">
                <a:off x="3367088" y="2325688"/>
                <a:ext cx="9906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4586288" y="2386145"/>
                <a:ext cx="10668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pic>
            <p:nvPicPr>
              <p:cNvPr id="34" name="Picture 3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52488" y="24780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33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48488" y="36972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 Box 34"/>
              <p:cNvSpPr txBox="1">
                <a:spLocks noChangeArrowheads="1"/>
              </p:cNvSpPr>
              <p:nvPr/>
            </p:nvSpPr>
            <p:spPr bwMode="auto">
              <a:xfrm>
                <a:off x="1059111" y="2164680"/>
                <a:ext cx="44242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</a:t>
                </a:r>
                <a:endParaRPr lang="en-US" sz="1800" dirty="0" smtClean="0"/>
              </a:p>
            </p:txBody>
          </p:sp>
          <p:sp>
            <p:nvSpPr>
              <p:cNvPr id="37" name="Text Box 35"/>
              <p:cNvSpPr txBox="1">
                <a:spLocks noChangeArrowheads="1"/>
              </p:cNvSpPr>
              <p:nvPr/>
            </p:nvSpPr>
            <p:spPr bwMode="auto">
              <a:xfrm>
                <a:off x="7172188" y="3317919"/>
                <a:ext cx="57066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R10</a:t>
                </a:r>
                <a:endParaRPr lang="en-US" sz="1800" dirty="0" smtClean="0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4433888" y="2554288"/>
                <a:ext cx="228600" cy="144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3367088" y="3697288"/>
                <a:ext cx="8382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/>
            </p:nvSpPr>
            <p:spPr bwMode="auto">
              <a:xfrm flipH="1">
                <a:off x="4743995" y="3473995"/>
                <a:ext cx="685800" cy="76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5663165" y="3226234"/>
                <a:ext cx="1364868" cy="7336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2" name="Line 40"/>
              <p:cNvSpPr>
                <a:spLocks noChangeShapeType="1"/>
              </p:cNvSpPr>
              <p:nvPr/>
            </p:nvSpPr>
            <p:spPr bwMode="auto">
              <a:xfrm flipV="1">
                <a:off x="4967288" y="4078288"/>
                <a:ext cx="1981200" cy="38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7" name="Text Box 45"/>
              <p:cNvSpPr txBox="1">
                <a:spLocks noChangeArrowheads="1"/>
              </p:cNvSpPr>
              <p:nvPr/>
            </p:nvSpPr>
            <p:spPr bwMode="auto">
              <a:xfrm>
                <a:off x="5642334" y="251375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R7</a:t>
                </a:r>
                <a:endParaRPr lang="en-US" sz="1800" dirty="0" smtClean="0"/>
              </a:p>
            </p:txBody>
          </p:sp>
          <p:sp>
            <p:nvSpPr>
              <p:cNvPr id="48" name="Text Box 46"/>
              <p:cNvSpPr txBox="1">
                <a:spLocks noChangeArrowheads="1"/>
              </p:cNvSpPr>
              <p:nvPr/>
            </p:nvSpPr>
            <p:spPr bwMode="auto">
              <a:xfrm>
                <a:off x="2568046" y="170264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R3</a:t>
                </a:r>
                <a:endParaRPr lang="en-US" sz="1800" dirty="0" smtClean="0"/>
              </a:p>
            </p:txBody>
          </p:sp>
          <p:sp>
            <p:nvSpPr>
              <p:cNvPr id="49" name="Text Box 47"/>
              <p:cNvSpPr txBox="1">
                <a:spLocks noChangeArrowheads="1"/>
              </p:cNvSpPr>
              <p:nvPr/>
            </p:nvSpPr>
            <p:spPr bwMode="auto">
              <a:xfrm>
                <a:off x="4425628" y="4697067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R8</a:t>
                </a:r>
                <a:endParaRPr lang="en-US" sz="1800" dirty="0"/>
              </a:p>
            </p:txBody>
          </p:sp>
          <p:sp>
            <p:nvSpPr>
              <p:cNvPr id="62" name="Line 28"/>
              <p:cNvSpPr>
                <a:spLocks noChangeShapeType="1"/>
              </p:cNvSpPr>
              <p:nvPr/>
            </p:nvSpPr>
            <p:spPr bwMode="auto">
              <a:xfrm>
                <a:off x="3136604" y="2700670"/>
                <a:ext cx="361507" cy="244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</p:grp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 flipV="1">
              <a:off x="1981211" y="1531087"/>
              <a:ext cx="2697114" cy="541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73025" tIns="36512" rIns="73025" bIns="36512"/>
            <a:lstStyle/>
            <a:p>
              <a:endParaRPr lang="en-US"/>
            </a:p>
          </p:txBody>
        </p:sp>
        <p:pic>
          <p:nvPicPr>
            <p:cNvPr id="64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25567" y="135816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3613" y="1081717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11297" y="214497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4031" y="2251299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37408" y="3303922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78465" y="266968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6" name="Text Box 34"/>
            <p:cNvSpPr txBox="1">
              <a:spLocks noChangeArrowheads="1"/>
            </p:cNvSpPr>
            <p:nvPr/>
          </p:nvSpPr>
          <p:spPr bwMode="auto">
            <a:xfrm>
              <a:off x="1518139" y="3369828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R2</a:t>
              </a:r>
              <a:endParaRPr lang="en-US" sz="1800" dirty="0" smtClean="0"/>
            </a:p>
          </p:txBody>
        </p:sp>
        <p:sp>
          <p:nvSpPr>
            <p:cNvPr id="84" name="Text Box 46"/>
            <p:cNvSpPr txBox="1">
              <a:spLocks noChangeArrowheads="1"/>
            </p:cNvSpPr>
            <p:nvPr/>
          </p:nvSpPr>
          <p:spPr bwMode="auto">
            <a:xfrm>
              <a:off x="3335546" y="2929830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R4</a:t>
              </a:r>
              <a:endParaRPr lang="en-US" sz="1800" dirty="0" smtClean="0"/>
            </a:p>
          </p:txBody>
        </p:sp>
        <p:pic>
          <p:nvPicPr>
            <p:cNvPr id="85" name="Picture 3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96498" y="188381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7642232" y="1537495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R9</a:t>
              </a:r>
              <a:endParaRPr lang="en-US" sz="1800" dirty="0" smtClean="0"/>
            </a:p>
          </p:txBody>
        </p:sp>
        <p:cxnSp>
          <p:nvCxnSpPr>
            <p:cNvPr id="88" name="Straight Connector 87"/>
            <p:cNvCxnSpPr>
              <a:stCxn id="68" idx="3"/>
              <a:endCxn id="85" idx="1"/>
            </p:cNvCxnSpPr>
            <p:nvPr/>
          </p:nvCxnSpPr>
          <p:spPr bwMode="auto">
            <a:xfrm flipV="1">
              <a:off x="6517759" y="2264813"/>
              <a:ext cx="878739" cy="2611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V="1">
              <a:off x="2151877" y="2109147"/>
              <a:ext cx="1093871" cy="93052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>
              <a:endCxn id="69" idx="1"/>
            </p:cNvCxnSpPr>
            <p:nvPr/>
          </p:nvCxnSpPr>
          <p:spPr bwMode="auto">
            <a:xfrm flipV="1">
              <a:off x="2161057" y="2632299"/>
              <a:ext cx="1142974" cy="4495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1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748" y="1129585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2" name="Straight Connector 101"/>
            <p:cNvCxnSpPr>
              <a:stCxn id="65" idx="3"/>
              <a:endCxn id="101" idx="1"/>
            </p:cNvCxnSpPr>
            <p:nvPr/>
          </p:nvCxnSpPr>
          <p:spPr bwMode="auto">
            <a:xfrm>
              <a:off x="5380075" y="1462717"/>
              <a:ext cx="416673" cy="478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>
              <a:stCxn id="101" idx="3"/>
              <a:endCxn id="85" idx="1"/>
            </p:cNvCxnSpPr>
            <p:nvPr/>
          </p:nvCxnSpPr>
          <p:spPr bwMode="auto">
            <a:xfrm>
              <a:off x="6703210" y="1510585"/>
              <a:ext cx="693288" cy="7542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Text Box 45"/>
            <p:cNvSpPr txBox="1">
              <a:spLocks noChangeArrowheads="1"/>
            </p:cNvSpPr>
            <p:nvPr/>
          </p:nvSpPr>
          <p:spPr bwMode="auto">
            <a:xfrm>
              <a:off x="6046275" y="865524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R6</a:t>
              </a:r>
              <a:endParaRPr lang="en-US" sz="1800" dirty="0" smtClean="0"/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1983036" y="1306797"/>
              <a:ext cx="5453350" cy="819458"/>
            </a:xfrm>
            <a:custGeom>
              <a:avLst/>
              <a:gdLst>
                <a:gd name="connsiteX0" fmla="*/ 0 w 5453350"/>
                <a:gd name="connsiteY0" fmla="*/ 676239 h 819458"/>
                <a:gd name="connsiteX1" fmla="*/ 209321 w 5453350"/>
                <a:gd name="connsiteY1" fmla="*/ 665222 h 819458"/>
                <a:gd name="connsiteX2" fmla="*/ 352540 w 5453350"/>
                <a:gd name="connsiteY2" fmla="*/ 643189 h 819458"/>
                <a:gd name="connsiteX3" fmla="*/ 440675 w 5453350"/>
                <a:gd name="connsiteY3" fmla="*/ 632172 h 819458"/>
                <a:gd name="connsiteX4" fmla="*/ 594911 w 5453350"/>
                <a:gd name="connsiteY4" fmla="*/ 610138 h 819458"/>
                <a:gd name="connsiteX5" fmla="*/ 672029 w 5453350"/>
                <a:gd name="connsiteY5" fmla="*/ 588104 h 819458"/>
                <a:gd name="connsiteX6" fmla="*/ 738130 w 5453350"/>
                <a:gd name="connsiteY6" fmla="*/ 566070 h 819458"/>
                <a:gd name="connsiteX7" fmla="*/ 771181 w 5453350"/>
                <a:gd name="connsiteY7" fmla="*/ 555054 h 819458"/>
                <a:gd name="connsiteX8" fmla="*/ 815248 w 5453350"/>
                <a:gd name="connsiteY8" fmla="*/ 544037 h 819458"/>
                <a:gd name="connsiteX9" fmla="*/ 848299 w 5453350"/>
                <a:gd name="connsiteY9" fmla="*/ 533020 h 819458"/>
                <a:gd name="connsiteX10" fmla="*/ 1002535 w 5453350"/>
                <a:gd name="connsiteY10" fmla="*/ 510986 h 819458"/>
                <a:gd name="connsiteX11" fmla="*/ 1046603 w 5453350"/>
                <a:gd name="connsiteY11" fmla="*/ 499969 h 819458"/>
                <a:gd name="connsiteX12" fmla="*/ 1134737 w 5453350"/>
                <a:gd name="connsiteY12" fmla="*/ 488952 h 819458"/>
                <a:gd name="connsiteX13" fmla="*/ 1211856 w 5453350"/>
                <a:gd name="connsiteY13" fmla="*/ 466919 h 819458"/>
                <a:gd name="connsiteX14" fmla="*/ 1366092 w 5453350"/>
                <a:gd name="connsiteY14" fmla="*/ 422851 h 819458"/>
                <a:gd name="connsiteX15" fmla="*/ 1421176 w 5453350"/>
                <a:gd name="connsiteY15" fmla="*/ 411834 h 819458"/>
                <a:gd name="connsiteX16" fmla="*/ 1487277 w 5453350"/>
                <a:gd name="connsiteY16" fmla="*/ 389801 h 819458"/>
                <a:gd name="connsiteX17" fmla="*/ 1652530 w 5453350"/>
                <a:gd name="connsiteY17" fmla="*/ 334716 h 819458"/>
                <a:gd name="connsiteX18" fmla="*/ 1707615 w 5453350"/>
                <a:gd name="connsiteY18" fmla="*/ 323699 h 819458"/>
                <a:gd name="connsiteX19" fmla="*/ 1784733 w 5453350"/>
                <a:gd name="connsiteY19" fmla="*/ 301666 h 819458"/>
                <a:gd name="connsiteX20" fmla="*/ 1949986 w 5453350"/>
                <a:gd name="connsiteY20" fmla="*/ 279632 h 819458"/>
                <a:gd name="connsiteX21" fmla="*/ 2038121 w 5453350"/>
                <a:gd name="connsiteY21" fmla="*/ 257598 h 819458"/>
                <a:gd name="connsiteX22" fmla="*/ 2071171 w 5453350"/>
                <a:gd name="connsiteY22" fmla="*/ 246581 h 819458"/>
                <a:gd name="connsiteX23" fmla="*/ 2170323 w 5453350"/>
                <a:gd name="connsiteY23" fmla="*/ 180480 h 819458"/>
                <a:gd name="connsiteX24" fmla="*/ 2280492 w 5453350"/>
                <a:gd name="connsiteY24" fmla="*/ 169463 h 819458"/>
                <a:gd name="connsiteX25" fmla="*/ 2489812 w 5453350"/>
                <a:gd name="connsiteY25" fmla="*/ 180480 h 819458"/>
                <a:gd name="connsiteX26" fmla="*/ 2743200 w 5453350"/>
                <a:gd name="connsiteY26" fmla="*/ 169463 h 819458"/>
                <a:gd name="connsiteX27" fmla="*/ 2831335 w 5453350"/>
                <a:gd name="connsiteY27" fmla="*/ 158446 h 819458"/>
                <a:gd name="connsiteX28" fmla="*/ 2930487 w 5453350"/>
                <a:gd name="connsiteY28" fmla="*/ 147430 h 819458"/>
                <a:gd name="connsiteX29" fmla="*/ 2974554 w 5453350"/>
                <a:gd name="connsiteY29" fmla="*/ 136413 h 819458"/>
                <a:gd name="connsiteX30" fmla="*/ 3040656 w 5453350"/>
                <a:gd name="connsiteY30" fmla="*/ 125396 h 819458"/>
                <a:gd name="connsiteX31" fmla="*/ 3106757 w 5453350"/>
                <a:gd name="connsiteY31" fmla="*/ 103362 h 819458"/>
                <a:gd name="connsiteX32" fmla="*/ 4087258 w 5453350"/>
                <a:gd name="connsiteY32" fmla="*/ 92345 h 819458"/>
                <a:gd name="connsiteX33" fmla="*/ 4384713 w 5453350"/>
                <a:gd name="connsiteY33" fmla="*/ 103362 h 819458"/>
                <a:gd name="connsiteX34" fmla="*/ 4759287 w 5453350"/>
                <a:gd name="connsiteY34" fmla="*/ 114379 h 819458"/>
                <a:gd name="connsiteX35" fmla="*/ 4858439 w 5453350"/>
                <a:gd name="connsiteY35" fmla="*/ 136413 h 819458"/>
                <a:gd name="connsiteX36" fmla="*/ 4902506 w 5453350"/>
                <a:gd name="connsiteY36" fmla="*/ 169463 h 819458"/>
                <a:gd name="connsiteX37" fmla="*/ 4957591 w 5453350"/>
                <a:gd name="connsiteY37" fmla="*/ 224548 h 819458"/>
                <a:gd name="connsiteX38" fmla="*/ 5034709 w 5453350"/>
                <a:gd name="connsiteY38" fmla="*/ 323699 h 819458"/>
                <a:gd name="connsiteX39" fmla="*/ 5100810 w 5453350"/>
                <a:gd name="connsiteY39" fmla="*/ 389801 h 819458"/>
                <a:gd name="connsiteX40" fmla="*/ 5188945 w 5453350"/>
                <a:gd name="connsiteY40" fmla="*/ 488952 h 819458"/>
                <a:gd name="connsiteX41" fmla="*/ 5233012 w 5453350"/>
                <a:gd name="connsiteY41" fmla="*/ 555054 h 819458"/>
                <a:gd name="connsiteX42" fmla="*/ 5255046 w 5453350"/>
                <a:gd name="connsiteY42" fmla="*/ 588104 h 819458"/>
                <a:gd name="connsiteX43" fmla="*/ 5321147 w 5453350"/>
                <a:gd name="connsiteY43" fmla="*/ 643189 h 819458"/>
                <a:gd name="connsiteX44" fmla="*/ 5387248 w 5453350"/>
                <a:gd name="connsiteY44" fmla="*/ 742340 h 819458"/>
                <a:gd name="connsiteX45" fmla="*/ 5420299 w 5453350"/>
                <a:gd name="connsiteY45" fmla="*/ 764374 h 819458"/>
                <a:gd name="connsiteX46" fmla="*/ 5453350 w 5453350"/>
                <a:gd name="connsiteY46" fmla="*/ 819458 h 8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453350" h="819458">
                  <a:moveTo>
                    <a:pt x="0" y="676239"/>
                  </a:moveTo>
                  <a:cubicBezTo>
                    <a:pt x="69774" y="672567"/>
                    <a:pt x="139642" y="670383"/>
                    <a:pt x="209321" y="665222"/>
                  </a:cubicBezTo>
                  <a:cubicBezTo>
                    <a:pt x="324844" y="656665"/>
                    <a:pt x="262854" y="656986"/>
                    <a:pt x="352540" y="643189"/>
                  </a:cubicBezTo>
                  <a:cubicBezTo>
                    <a:pt x="381803" y="638687"/>
                    <a:pt x="411412" y="636674"/>
                    <a:pt x="440675" y="632172"/>
                  </a:cubicBezTo>
                  <a:cubicBezTo>
                    <a:pt x="623076" y="604110"/>
                    <a:pt x="308954" y="641911"/>
                    <a:pt x="594911" y="610138"/>
                  </a:cubicBezTo>
                  <a:cubicBezTo>
                    <a:pt x="705996" y="573110"/>
                    <a:pt x="533683" y="629609"/>
                    <a:pt x="672029" y="588104"/>
                  </a:cubicBezTo>
                  <a:cubicBezTo>
                    <a:pt x="694275" y="581430"/>
                    <a:pt x="716096" y="573414"/>
                    <a:pt x="738130" y="566070"/>
                  </a:cubicBezTo>
                  <a:lnTo>
                    <a:pt x="771181" y="555054"/>
                  </a:lnTo>
                  <a:cubicBezTo>
                    <a:pt x="785545" y="550266"/>
                    <a:pt x="800689" y="548197"/>
                    <a:pt x="815248" y="544037"/>
                  </a:cubicBezTo>
                  <a:cubicBezTo>
                    <a:pt x="826414" y="540847"/>
                    <a:pt x="836963" y="535539"/>
                    <a:pt x="848299" y="533020"/>
                  </a:cubicBezTo>
                  <a:cubicBezTo>
                    <a:pt x="910714" y="519150"/>
                    <a:pt x="935829" y="522104"/>
                    <a:pt x="1002535" y="510986"/>
                  </a:cubicBezTo>
                  <a:cubicBezTo>
                    <a:pt x="1017470" y="508497"/>
                    <a:pt x="1031668" y="502458"/>
                    <a:pt x="1046603" y="499969"/>
                  </a:cubicBezTo>
                  <a:cubicBezTo>
                    <a:pt x="1075807" y="495102"/>
                    <a:pt x="1105359" y="492624"/>
                    <a:pt x="1134737" y="488952"/>
                  </a:cubicBezTo>
                  <a:cubicBezTo>
                    <a:pt x="1245877" y="451909"/>
                    <a:pt x="1073434" y="508446"/>
                    <a:pt x="1211856" y="466919"/>
                  </a:cubicBezTo>
                  <a:cubicBezTo>
                    <a:pt x="1369910" y="419502"/>
                    <a:pt x="1172990" y="471127"/>
                    <a:pt x="1366092" y="422851"/>
                  </a:cubicBezTo>
                  <a:cubicBezTo>
                    <a:pt x="1384258" y="418309"/>
                    <a:pt x="1403111" y="416761"/>
                    <a:pt x="1421176" y="411834"/>
                  </a:cubicBezTo>
                  <a:cubicBezTo>
                    <a:pt x="1443583" y="405723"/>
                    <a:pt x="1465243" y="397145"/>
                    <a:pt x="1487277" y="389801"/>
                  </a:cubicBezTo>
                  <a:lnTo>
                    <a:pt x="1652530" y="334716"/>
                  </a:lnTo>
                  <a:cubicBezTo>
                    <a:pt x="1670294" y="328794"/>
                    <a:pt x="1689449" y="328240"/>
                    <a:pt x="1707615" y="323699"/>
                  </a:cubicBezTo>
                  <a:cubicBezTo>
                    <a:pt x="1753680" y="312183"/>
                    <a:pt x="1731159" y="309908"/>
                    <a:pt x="1784733" y="301666"/>
                  </a:cubicBezTo>
                  <a:cubicBezTo>
                    <a:pt x="1875883" y="287643"/>
                    <a:pt x="1871371" y="296478"/>
                    <a:pt x="1949986" y="279632"/>
                  </a:cubicBezTo>
                  <a:cubicBezTo>
                    <a:pt x="1979596" y="273287"/>
                    <a:pt x="2009393" y="267174"/>
                    <a:pt x="2038121" y="257598"/>
                  </a:cubicBezTo>
                  <a:cubicBezTo>
                    <a:pt x="2049138" y="253926"/>
                    <a:pt x="2061020" y="252221"/>
                    <a:pt x="2071171" y="246581"/>
                  </a:cubicBezTo>
                  <a:cubicBezTo>
                    <a:pt x="2071175" y="246579"/>
                    <a:pt x="2153796" y="191498"/>
                    <a:pt x="2170323" y="180480"/>
                  </a:cubicBezTo>
                  <a:cubicBezTo>
                    <a:pt x="2201031" y="160008"/>
                    <a:pt x="2243769" y="173135"/>
                    <a:pt x="2280492" y="169463"/>
                  </a:cubicBezTo>
                  <a:cubicBezTo>
                    <a:pt x="2350265" y="173135"/>
                    <a:pt x="2419942" y="180480"/>
                    <a:pt x="2489812" y="180480"/>
                  </a:cubicBezTo>
                  <a:cubicBezTo>
                    <a:pt x="2574354" y="180480"/>
                    <a:pt x="2658833" y="174906"/>
                    <a:pt x="2743200" y="169463"/>
                  </a:cubicBezTo>
                  <a:cubicBezTo>
                    <a:pt x="2772746" y="167557"/>
                    <a:pt x="2801931" y="161905"/>
                    <a:pt x="2831335" y="158446"/>
                  </a:cubicBezTo>
                  <a:lnTo>
                    <a:pt x="2930487" y="147430"/>
                  </a:lnTo>
                  <a:cubicBezTo>
                    <a:pt x="2945176" y="143758"/>
                    <a:pt x="2959707" y="139382"/>
                    <a:pt x="2974554" y="136413"/>
                  </a:cubicBezTo>
                  <a:cubicBezTo>
                    <a:pt x="2996458" y="132032"/>
                    <a:pt x="3018985" y="130814"/>
                    <a:pt x="3040656" y="125396"/>
                  </a:cubicBezTo>
                  <a:cubicBezTo>
                    <a:pt x="3063188" y="119763"/>
                    <a:pt x="3084723" y="110707"/>
                    <a:pt x="3106757" y="103362"/>
                  </a:cubicBezTo>
                  <a:cubicBezTo>
                    <a:pt x="3416838" y="0"/>
                    <a:pt x="3760424" y="96017"/>
                    <a:pt x="4087258" y="92345"/>
                  </a:cubicBezTo>
                  <a:lnTo>
                    <a:pt x="4384713" y="103362"/>
                  </a:lnTo>
                  <a:cubicBezTo>
                    <a:pt x="4509558" y="107455"/>
                    <a:pt x="4634539" y="107982"/>
                    <a:pt x="4759287" y="114379"/>
                  </a:cubicBezTo>
                  <a:cubicBezTo>
                    <a:pt x="4776881" y="115281"/>
                    <a:pt x="4838526" y="131435"/>
                    <a:pt x="4858439" y="136413"/>
                  </a:cubicBezTo>
                  <a:cubicBezTo>
                    <a:pt x="4873128" y="147430"/>
                    <a:pt x="4889523" y="156480"/>
                    <a:pt x="4902506" y="169463"/>
                  </a:cubicBezTo>
                  <a:cubicBezTo>
                    <a:pt x="4975953" y="242910"/>
                    <a:pt x="4869455" y="165791"/>
                    <a:pt x="4957591" y="224548"/>
                  </a:cubicBezTo>
                  <a:cubicBezTo>
                    <a:pt x="5001404" y="290268"/>
                    <a:pt x="4958431" y="228351"/>
                    <a:pt x="5034709" y="323699"/>
                  </a:cubicBezTo>
                  <a:cubicBezTo>
                    <a:pt x="5081562" y="382266"/>
                    <a:pt x="5048256" y="354765"/>
                    <a:pt x="5100810" y="389801"/>
                  </a:cubicBezTo>
                  <a:cubicBezTo>
                    <a:pt x="5140129" y="448778"/>
                    <a:pt x="5113482" y="413489"/>
                    <a:pt x="5188945" y="488952"/>
                  </a:cubicBezTo>
                  <a:cubicBezTo>
                    <a:pt x="5207670" y="507677"/>
                    <a:pt x="5218323" y="533020"/>
                    <a:pt x="5233012" y="555054"/>
                  </a:cubicBezTo>
                  <a:lnTo>
                    <a:pt x="5255046" y="588104"/>
                  </a:lnTo>
                  <a:cubicBezTo>
                    <a:pt x="5272012" y="613552"/>
                    <a:pt x="5296759" y="626930"/>
                    <a:pt x="5321147" y="643189"/>
                  </a:cubicBezTo>
                  <a:lnTo>
                    <a:pt x="5387248" y="742340"/>
                  </a:lnTo>
                  <a:cubicBezTo>
                    <a:pt x="5394593" y="753357"/>
                    <a:pt x="5409282" y="757029"/>
                    <a:pt x="5420299" y="764374"/>
                  </a:cubicBezTo>
                  <a:cubicBezTo>
                    <a:pt x="5446888" y="804257"/>
                    <a:pt x="5436411" y="785582"/>
                    <a:pt x="5453350" y="819458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2027104" y="1905918"/>
              <a:ext cx="5431315" cy="1751682"/>
            </a:xfrm>
            <a:custGeom>
              <a:avLst/>
              <a:gdLst>
                <a:gd name="connsiteX0" fmla="*/ 0 w 5431315"/>
                <a:gd name="connsiteY0" fmla="*/ 1079653 h 1751682"/>
                <a:gd name="connsiteX1" fmla="*/ 33050 w 5431315"/>
                <a:gd name="connsiteY1" fmla="*/ 1057619 h 1751682"/>
                <a:gd name="connsiteX2" fmla="*/ 88135 w 5431315"/>
                <a:gd name="connsiteY2" fmla="*/ 1024569 h 1751682"/>
                <a:gd name="connsiteX3" fmla="*/ 198303 w 5431315"/>
                <a:gd name="connsiteY3" fmla="*/ 914400 h 1751682"/>
                <a:gd name="connsiteX4" fmla="*/ 220337 w 5431315"/>
                <a:gd name="connsiteY4" fmla="*/ 881349 h 1751682"/>
                <a:gd name="connsiteX5" fmla="*/ 253388 w 5431315"/>
                <a:gd name="connsiteY5" fmla="*/ 848299 h 1751682"/>
                <a:gd name="connsiteX6" fmla="*/ 275421 w 5431315"/>
                <a:gd name="connsiteY6" fmla="*/ 804231 h 1751682"/>
                <a:gd name="connsiteX7" fmla="*/ 308472 w 5431315"/>
                <a:gd name="connsiteY7" fmla="*/ 782198 h 1751682"/>
                <a:gd name="connsiteX8" fmla="*/ 319489 w 5431315"/>
                <a:gd name="connsiteY8" fmla="*/ 749147 h 1751682"/>
                <a:gd name="connsiteX9" fmla="*/ 396607 w 5431315"/>
                <a:gd name="connsiteY9" fmla="*/ 661012 h 1751682"/>
                <a:gd name="connsiteX10" fmla="*/ 418641 w 5431315"/>
                <a:gd name="connsiteY10" fmla="*/ 627962 h 1751682"/>
                <a:gd name="connsiteX11" fmla="*/ 517792 w 5431315"/>
                <a:gd name="connsiteY11" fmla="*/ 550843 h 1751682"/>
                <a:gd name="connsiteX12" fmla="*/ 561860 w 5431315"/>
                <a:gd name="connsiteY12" fmla="*/ 484742 h 1751682"/>
                <a:gd name="connsiteX13" fmla="*/ 583894 w 5431315"/>
                <a:gd name="connsiteY13" fmla="*/ 451692 h 1751682"/>
                <a:gd name="connsiteX14" fmla="*/ 605927 w 5431315"/>
                <a:gd name="connsiteY14" fmla="*/ 418641 h 1751682"/>
                <a:gd name="connsiteX15" fmla="*/ 638978 w 5431315"/>
                <a:gd name="connsiteY15" fmla="*/ 396607 h 1751682"/>
                <a:gd name="connsiteX16" fmla="*/ 705079 w 5431315"/>
                <a:gd name="connsiteY16" fmla="*/ 297455 h 1751682"/>
                <a:gd name="connsiteX17" fmla="*/ 727113 w 5431315"/>
                <a:gd name="connsiteY17" fmla="*/ 264405 h 1751682"/>
                <a:gd name="connsiteX18" fmla="*/ 760163 w 5431315"/>
                <a:gd name="connsiteY18" fmla="*/ 242371 h 1751682"/>
                <a:gd name="connsiteX19" fmla="*/ 793214 w 5431315"/>
                <a:gd name="connsiteY19" fmla="*/ 231354 h 1751682"/>
                <a:gd name="connsiteX20" fmla="*/ 859315 w 5431315"/>
                <a:gd name="connsiteY20" fmla="*/ 187287 h 1751682"/>
                <a:gd name="connsiteX21" fmla="*/ 892366 w 5431315"/>
                <a:gd name="connsiteY21" fmla="*/ 165253 h 1751682"/>
                <a:gd name="connsiteX22" fmla="*/ 947450 w 5431315"/>
                <a:gd name="connsiteY22" fmla="*/ 66101 h 1751682"/>
                <a:gd name="connsiteX23" fmla="*/ 969484 w 5431315"/>
                <a:gd name="connsiteY23" fmla="*/ 33051 h 1751682"/>
                <a:gd name="connsiteX24" fmla="*/ 1035585 w 5431315"/>
                <a:gd name="connsiteY24" fmla="*/ 11017 h 1751682"/>
                <a:gd name="connsiteX25" fmla="*/ 1068636 w 5431315"/>
                <a:gd name="connsiteY25" fmla="*/ 0 h 1751682"/>
                <a:gd name="connsiteX26" fmla="*/ 1145754 w 5431315"/>
                <a:gd name="connsiteY26" fmla="*/ 11017 h 1751682"/>
                <a:gd name="connsiteX27" fmla="*/ 1233889 w 5431315"/>
                <a:gd name="connsiteY27" fmla="*/ 22034 h 1751682"/>
                <a:gd name="connsiteX28" fmla="*/ 1299990 w 5431315"/>
                <a:gd name="connsiteY28" fmla="*/ 44068 h 1751682"/>
                <a:gd name="connsiteX29" fmla="*/ 1333041 w 5431315"/>
                <a:gd name="connsiteY29" fmla="*/ 55084 h 1751682"/>
                <a:gd name="connsiteX30" fmla="*/ 1366091 w 5431315"/>
                <a:gd name="connsiteY30" fmla="*/ 88135 h 1751682"/>
                <a:gd name="connsiteX31" fmla="*/ 1432192 w 5431315"/>
                <a:gd name="connsiteY31" fmla="*/ 132202 h 1751682"/>
                <a:gd name="connsiteX32" fmla="*/ 1454226 w 5431315"/>
                <a:gd name="connsiteY32" fmla="*/ 165253 h 1751682"/>
                <a:gd name="connsiteX33" fmla="*/ 1487277 w 5431315"/>
                <a:gd name="connsiteY33" fmla="*/ 231354 h 1751682"/>
                <a:gd name="connsiteX34" fmla="*/ 1553378 w 5431315"/>
                <a:gd name="connsiteY34" fmla="*/ 275422 h 1751682"/>
                <a:gd name="connsiteX35" fmla="*/ 1619479 w 5431315"/>
                <a:gd name="connsiteY35" fmla="*/ 319489 h 1751682"/>
                <a:gd name="connsiteX36" fmla="*/ 1718631 w 5431315"/>
                <a:gd name="connsiteY36" fmla="*/ 385590 h 1751682"/>
                <a:gd name="connsiteX37" fmla="*/ 1751682 w 5431315"/>
                <a:gd name="connsiteY37" fmla="*/ 407624 h 1751682"/>
                <a:gd name="connsiteX38" fmla="*/ 1784732 w 5431315"/>
                <a:gd name="connsiteY38" fmla="*/ 418641 h 1751682"/>
                <a:gd name="connsiteX39" fmla="*/ 1817783 w 5431315"/>
                <a:gd name="connsiteY39" fmla="*/ 495759 h 1751682"/>
                <a:gd name="connsiteX40" fmla="*/ 1927951 w 5431315"/>
                <a:gd name="connsiteY40" fmla="*/ 561860 h 1751682"/>
                <a:gd name="connsiteX41" fmla="*/ 1972019 w 5431315"/>
                <a:gd name="connsiteY41" fmla="*/ 627962 h 1751682"/>
                <a:gd name="connsiteX42" fmla="*/ 1983036 w 5431315"/>
                <a:gd name="connsiteY42" fmla="*/ 727113 h 1751682"/>
                <a:gd name="connsiteX43" fmla="*/ 1994053 w 5431315"/>
                <a:gd name="connsiteY43" fmla="*/ 848299 h 1751682"/>
                <a:gd name="connsiteX44" fmla="*/ 2016086 w 5431315"/>
                <a:gd name="connsiteY44" fmla="*/ 947451 h 1751682"/>
                <a:gd name="connsiteX45" fmla="*/ 2049137 w 5431315"/>
                <a:gd name="connsiteY45" fmla="*/ 1013552 h 1751682"/>
                <a:gd name="connsiteX46" fmla="*/ 2060154 w 5431315"/>
                <a:gd name="connsiteY46" fmla="*/ 1046602 h 1751682"/>
                <a:gd name="connsiteX47" fmla="*/ 2104221 w 5431315"/>
                <a:gd name="connsiteY47" fmla="*/ 1112704 h 1751682"/>
                <a:gd name="connsiteX48" fmla="*/ 2126255 w 5431315"/>
                <a:gd name="connsiteY48" fmla="*/ 1145754 h 1751682"/>
                <a:gd name="connsiteX49" fmla="*/ 2137272 w 5431315"/>
                <a:gd name="connsiteY49" fmla="*/ 1178805 h 1751682"/>
                <a:gd name="connsiteX50" fmla="*/ 2170323 w 5431315"/>
                <a:gd name="connsiteY50" fmla="*/ 1200839 h 1751682"/>
                <a:gd name="connsiteX51" fmla="*/ 2203373 w 5431315"/>
                <a:gd name="connsiteY51" fmla="*/ 1233889 h 1751682"/>
                <a:gd name="connsiteX52" fmla="*/ 2258457 w 5431315"/>
                <a:gd name="connsiteY52" fmla="*/ 1277957 h 1751682"/>
                <a:gd name="connsiteX53" fmla="*/ 2291508 w 5431315"/>
                <a:gd name="connsiteY53" fmla="*/ 1344058 h 1751682"/>
                <a:gd name="connsiteX54" fmla="*/ 2324559 w 5431315"/>
                <a:gd name="connsiteY54" fmla="*/ 1366092 h 1751682"/>
                <a:gd name="connsiteX55" fmla="*/ 2335576 w 5431315"/>
                <a:gd name="connsiteY55" fmla="*/ 1399142 h 1751682"/>
                <a:gd name="connsiteX56" fmla="*/ 2401677 w 5431315"/>
                <a:gd name="connsiteY56" fmla="*/ 1443210 h 1751682"/>
                <a:gd name="connsiteX57" fmla="*/ 2467778 w 5431315"/>
                <a:gd name="connsiteY57" fmla="*/ 1476260 h 1751682"/>
                <a:gd name="connsiteX58" fmla="*/ 2500829 w 5431315"/>
                <a:gd name="connsiteY58" fmla="*/ 1498294 h 1751682"/>
                <a:gd name="connsiteX59" fmla="*/ 2566930 w 5431315"/>
                <a:gd name="connsiteY59" fmla="*/ 1520328 h 1751682"/>
                <a:gd name="connsiteX60" fmla="*/ 2666082 w 5431315"/>
                <a:gd name="connsiteY60" fmla="*/ 1575412 h 1751682"/>
                <a:gd name="connsiteX61" fmla="*/ 2721166 w 5431315"/>
                <a:gd name="connsiteY61" fmla="*/ 1619480 h 1751682"/>
                <a:gd name="connsiteX62" fmla="*/ 2743200 w 5431315"/>
                <a:gd name="connsiteY62" fmla="*/ 1652530 h 1751682"/>
                <a:gd name="connsiteX63" fmla="*/ 2809301 w 5431315"/>
                <a:gd name="connsiteY63" fmla="*/ 1674564 h 1751682"/>
                <a:gd name="connsiteX64" fmla="*/ 2842351 w 5431315"/>
                <a:gd name="connsiteY64" fmla="*/ 1685581 h 1751682"/>
                <a:gd name="connsiteX65" fmla="*/ 2875402 w 5431315"/>
                <a:gd name="connsiteY65" fmla="*/ 1707615 h 1751682"/>
                <a:gd name="connsiteX66" fmla="*/ 3062689 w 5431315"/>
                <a:gd name="connsiteY66" fmla="*/ 1740665 h 1751682"/>
                <a:gd name="connsiteX67" fmla="*/ 3117773 w 5431315"/>
                <a:gd name="connsiteY67" fmla="*/ 1751682 h 1751682"/>
                <a:gd name="connsiteX68" fmla="*/ 3382178 w 5431315"/>
                <a:gd name="connsiteY68" fmla="*/ 1729648 h 1751682"/>
                <a:gd name="connsiteX69" fmla="*/ 3492347 w 5431315"/>
                <a:gd name="connsiteY69" fmla="*/ 1696598 h 1751682"/>
                <a:gd name="connsiteX70" fmla="*/ 3558448 w 5431315"/>
                <a:gd name="connsiteY70" fmla="*/ 1685581 h 1751682"/>
                <a:gd name="connsiteX71" fmla="*/ 3844886 w 5431315"/>
                <a:gd name="connsiteY71" fmla="*/ 1674564 h 1751682"/>
                <a:gd name="connsiteX72" fmla="*/ 3922004 w 5431315"/>
                <a:gd name="connsiteY72" fmla="*/ 1663547 h 1751682"/>
                <a:gd name="connsiteX73" fmla="*/ 3955055 w 5431315"/>
                <a:gd name="connsiteY73" fmla="*/ 1652530 h 1751682"/>
                <a:gd name="connsiteX74" fmla="*/ 4307595 w 5431315"/>
                <a:gd name="connsiteY74" fmla="*/ 1608463 h 1751682"/>
                <a:gd name="connsiteX75" fmla="*/ 4737253 w 5431315"/>
                <a:gd name="connsiteY75" fmla="*/ 1597446 h 1751682"/>
                <a:gd name="connsiteX76" fmla="*/ 4803354 w 5431315"/>
                <a:gd name="connsiteY76" fmla="*/ 1575412 h 1751682"/>
                <a:gd name="connsiteX77" fmla="*/ 4836404 w 5431315"/>
                <a:gd name="connsiteY77" fmla="*/ 1553378 h 1751682"/>
                <a:gd name="connsiteX78" fmla="*/ 4880472 w 5431315"/>
                <a:gd name="connsiteY78" fmla="*/ 1542362 h 1751682"/>
                <a:gd name="connsiteX79" fmla="*/ 4935556 w 5431315"/>
                <a:gd name="connsiteY79" fmla="*/ 1520328 h 1751682"/>
                <a:gd name="connsiteX80" fmla="*/ 5001657 w 5431315"/>
                <a:gd name="connsiteY80" fmla="*/ 1509311 h 1751682"/>
                <a:gd name="connsiteX81" fmla="*/ 5188944 w 5431315"/>
                <a:gd name="connsiteY81" fmla="*/ 1487277 h 1751682"/>
                <a:gd name="connsiteX82" fmla="*/ 5244029 w 5431315"/>
                <a:gd name="connsiteY82" fmla="*/ 1476260 h 1751682"/>
                <a:gd name="connsiteX83" fmla="*/ 5310130 w 5431315"/>
                <a:gd name="connsiteY83" fmla="*/ 1465243 h 1751682"/>
                <a:gd name="connsiteX84" fmla="*/ 5354197 w 5431315"/>
                <a:gd name="connsiteY84" fmla="*/ 1454227 h 1751682"/>
                <a:gd name="connsiteX85" fmla="*/ 5387248 w 5431315"/>
                <a:gd name="connsiteY85" fmla="*/ 1443210 h 1751682"/>
                <a:gd name="connsiteX86" fmla="*/ 5431315 w 5431315"/>
                <a:gd name="connsiteY86" fmla="*/ 1443210 h 175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31315" h="1751682">
                  <a:moveTo>
                    <a:pt x="0" y="1079653"/>
                  </a:moveTo>
                  <a:cubicBezTo>
                    <a:pt x="11017" y="1072308"/>
                    <a:pt x="21822" y="1064636"/>
                    <a:pt x="33050" y="1057619"/>
                  </a:cubicBezTo>
                  <a:cubicBezTo>
                    <a:pt x="51208" y="1046270"/>
                    <a:pt x="71562" y="1038128"/>
                    <a:pt x="88135" y="1024569"/>
                  </a:cubicBezTo>
                  <a:cubicBezTo>
                    <a:pt x="88145" y="1024561"/>
                    <a:pt x="186056" y="926647"/>
                    <a:pt x="198303" y="914400"/>
                  </a:cubicBezTo>
                  <a:cubicBezTo>
                    <a:pt x="207666" y="905037"/>
                    <a:pt x="211860" y="891521"/>
                    <a:pt x="220337" y="881349"/>
                  </a:cubicBezTo>
                  <a:cubicBezTo>
                    <a:pt x="230311" y="869380"/>
                    <a:pt x="242371" y="859316"/>
                    <a:pt x="253388" y="848299"/>
                  </a:cubicBezTo>
                  <a:cubicBezTo>
                    <a:pt x="260732" y="833610"/>
                    <a:pt x="264907" y="816848"/>
                    <a:pt x="275421" y="804231"/>
                  </a:cubicBezTo>
                  <a:cubicBezTo>
                    <a:pt x="283897" y="794059"/>
                    <a:pt x="300201" y="792537"/>
                    <a:pt x="308472" y="782198"/>
                  </a:cubicBezTo>
                  <a:cubicBezTo>
                    <a:pt x="315727" y="773130"/>
                    <a:pt x="313849" y="759299"/>
                    <a:pt x="319489" y="749147"/>
                  </a:cubicBezTo>
                  <a:cubicBezTo>
                    <a:pt x="357292" y="681102"/>
                    <a:pt x="348327" y="693199"/>
                    <a:pt x="396607" y="661012"/>
                  </a:cubicBezTo>
                  <a:cubicBezTo>
                    <a:pt x="403952" y="649995"/>
                    <a:pt x="408676" y="636681"/>
                    <a:pt x="418641" y="627962"/>
                  </a:cubicBezTo>
                  <a:cubicBezTo>
                    <a:pt x="476596" y="577251"/>
                    <a:pt x="478437" y="601443"/>
                    <a:pt x="517792" y="550843"/>
                  </a:cubicBezTo>
                  <a:cubicBezTo>
                    <a:pt x="534050" y="529940"/>
                    <a:pt x="547171" y="506776"/>
                    <a:pt x="561860" y="484742"/>
                  </a:cubicBezTo>
                  <a:lnTo>
                    <a:pt x="583894" y="451692"/>
                  </a:lnTo>
                  <a:cubicBezTo>
                    <a:pt x="591239" y="440675"/>
                    <a:pt x="594910" y="425986"/>
                    <a:pt x="605927" y="418641"/>
                  </a:cubicBezTo>
                  <a:lnTo>
                    <a:pt x="638978" y="396607"/>
                  </a:lnTo>
                  <a:lnTo>
                    <a:pt x="705079" y="297455"/>
                  </a:lnTo>
                  <a:cubicBezTo>
                    <a:pt x="712424" y="286438"/>
                    <a:pt x="716096" y="271750"/>
                    <a:pt x="727113" y="264405"/>
                  </a:cubicBezTo>
                  <a:cubicBezTo>
                    <a:pt x="738130" y="257060"/>
                    <a:pt x="748320" y="248292"/>
                    <a:pt x="760163" y="242371"/>
                  </a:cubicBezTo>
                  <a:cubicBezTo>
                    <a:pt x="770550" y="237177"/>
                    <a:pt x="783062" y="236994"/>
                    <a:pt x="793214" y="231354"/>
                  </a:cubicBezTo>
                  <a:cubicBezTo>
                    <a:pt x="816363" y="218494"/>
                    <a:pt x="837281" y="201976"/>
                    <a:pt x="859315" y="187287"/>
                  </a:cubicBezTo>
                  <a:lnTo>
                    <a:pt x="892366" y="165253"/>
                  </a:lnTo>
                  <a:cubicBezTo>
                    <a:pt x="911757" y="107081"/>
                    <a:pt x="896942" y="141863"/>
                    <a:pt x="947450" y="66101"/>
                  </a:cubicBezTo>
                  <a:cubicBezTo>
                    <a:pt x="954795" y="55084"/>
                    <a:pt x="956923" y="37238"/>
                    <a:pt x="969484" y="33051"/>
                  </a:cubicBezTo>
                  <a:lnTo>
                    <a:pt x="1035585" y="11017"/>
                  </a:lnTo>
                  <a:lnTo>
                    <a:pt x="1068636" y="0"/>
                  </a:lnTo>
                  <a:lnTo>
                    <a:pt x="1145754" y="11017"/>
                  </a:lnTo>
                  <a:cubicBezTo>
                    <a:pt x="1175101" y="14930"/>
                    <a:pt x="1204939" y="15830"/>
                    <a:pt x="1233889" y="22034"/>
                  </a:cubicBezTo>
                  <a:cubicBezTo>
                    <a:pt x="1256599" y="26900"/>
                    <a:pt x="1277956" y="36724"/>
                    <a:pt x="1299990" y="44068"/>
                  </a:cubicBezTo>
                  <a:lnTo>
                    <a:pt x="1333041" y="55084"/>
                  </a:lnTo>
                  <a:cubicBezTo>
                    <a:pt x="1344058" y="66101"/>
                    <a:pt x="1353128" y="79493"/>
                    <a:pt x="1366091" y="88135"/>
                  </a:cubicBezTo>
                  <a:cubicBezTo>
                    <a:pt x="1432285" y="132265"/>
                    <a:pt x="1366296" y="53126"/>
                    <a:pt x="1432192" y="132202"/>
                  </a:cubicBezTo>
                  <a:cubicBezTo>
                    <a:pt x="1440669" y="142374"/>
                    <a:pt x="1448305" y="153410"/>
                    <a:pt x="1454226" y="165253"/>
                  </a:cubicBezTo>
                  <a:cubicBezTo>
                    <a:pt x="1469070" y="194942"/>
                    <a:pt x="1459211" y="206796"/>
                    <a:pt x="1487277" y="231354"/>
                  </a:cubicBezTo>
                  <a:cubicBezTo>
                    <a:pt x="1507206" y="248792"/>
                    <a:pt x="1531344" y="260733"/>
                    <a:pt x="1553378" y="275422"/>
                  </a:cubicBezTo>
                  <a:lnTo>
                    <a:pt x="1619479" y="319489"/>
                  </a:lnTo>
                  <a:lnTo>
                    <a:pt x="1718631" y="385590"/>
                  </a:lnTo>
                  <a:cubicBezTo>
                    <a:pt x="1729648" y="392935"/>
                    <a:pt x="1739121" y="403437"/>
                    <a:pt x="1751682" y="407624"/>
                  </a:cubicBezTo>
                  <a:lnTo>
                    <a:pt x="1784732" y="418641"/>
                  </a:lnTo>
                  <a:cubicBezTo>
                    <a:pt x="1791316" y="438394"/>
                    <a:pt x="1804169" y="482145"/>
                    <a:pt x="1817783" y="495759"/>
                  </a:cubicBezTo>
                  <a:cubicBezTo>
                    <a:pt x="1844374" y="522350"/>
                    <a:pt x="1893175" y="544472"/>
                    <a:pt x="1927951" y="561860"/>
                  </a:cubicBezTo>
                  <a:cubicBezTo>
                    <a:pt x="1942640" y="583894"/>
                    <a:pt x="1969095" y="601642"/>
                    <a:pt x="1972019" y="627962"/>
                  </a:cubicBezTo>
                  <a:cubicBezTo>
                    <a:pt x="1975691" y="661012"/>
                    <a:pt x="1979727" y="694024"/>
                    <a:pt x="1983036" y="727113"/>
                  </a:cubicBezTo>
                  <a:cubicBezTo>
                    <a:pt x="1987072" y="767474"/>
                    <a:pt x="1989022" y="808050"/>
                    <a:pt x="1994053" y="848299"/>
                  </a:cubicBezTo>
                  <a:cubicBezTo>
                    <a:pt x="1996578" y="868498"/>
                    <a:pt x="2009795" y="925432"/>
                    <a:pt x="2016086" y="947451"/>
                  </a:cubicBezTo>
                  <a:cubicBezTo>
                    <a:pt x="2034546" y="1012060"/>
                    <a:pt x="2016949" y="949178"/>
                    <a:pt x="2049137" y="1013552"/>
                  </a:cubicBezTo>
                  <a:cubicBezTo>
                    <a:pt x="2054330" y="1023939"/>
                    <a:pt x="2054514" y="1036451"/>
                    <a:pt x="2060154" y="1046602"/>
                  </a:cubicBezTo>
                  <a:cubicBezTo>
                    <a:pt x="2073014" y="1069751"/>
                    <a:pt x="2089532" y="1090670"/>
                    <a:pt x="2104221" y="1112704"/>
                  </a:cubicBezTo>
                  <a:lnTo>
                    <a:pt x="2126255" y="1145754"/>
                  </a:lnTo>
                  <a:cubicBezTo>
                    <a:pt x="2129927" y="1156771"/>
                    <a:pt x="2130017" y="1169737"/>
                    <a:pt x="2137272" y="1178805"/>
                  </a:cubicBezTo>
                  <a:cubicBezTo>
                    <a:pt x="2145543" y="1189144"/>
                    <a:pt x="2160151" y="1192362"/>
                    <a:pt x="2170323" y="1200839"/>
                  </a:cubicBezTo>
                  <a:cubicBezTo>
                    <a:pt x="2182292" y="1210813"/>
                    <a:pt x="2193399" y="1221920"/>
                    <a:pt x="2203373" y="1233889"/>
                  </a:cubicBezTo>
                  <a:cubicBezTo>
                    <a:pt x="2241705" y="1279888"/>
                    <a:pt x="2204201" y="1259871"/>
                    <a:pt x="2258457" y="1277957"/>
                  </a:cubicBezTo>
                  <a:cubicBezTo>
                    <a:pt x="2267417" y="1304837"/>
                    <a:pt x="2270152" y="1322702"/>
                    <a:pt x="2291508" y="1344058"/>
                  </a:cubicBezTo>
                  <a:cubicBezTo>
                    <a:pt x="2300871" y="1353421"/>
                    <a:pt x="2313542" y="1358747"/>
                    <a:pt x="2324559" y="1366092"/>
                  </a:cubicBezTo>
                  <a:cubicBezTo>
                    <a:pt x="2328231" y="1377109"/>
                    <a:pt x="2327365" y="1390931"/>
                    <a:pt x="2335576" y="1399142"/>
                  </a:cubicBezTo>
                  <a:cubicBezTo>
                    <a:pt x="2354301" y="1417867"/>
                    <a:pt x="2379643" y="1428521"/>
                    <a:pt x="2401677" y="1443210"/>
                  </a:cubicBezTo>
                  <a:cubicBezTo>
                    <a:pt x="2444388" y="1471684"/>
                    <a:pt x="2422168" y="1461057"/>
                    <a:pt x="2467778" y="1476260"/>
                  </a:cubicBezTo>
                  <a:cubicBezTo>
                    <a:pt x="2478795" y="1483605"/>
                    <a:pt x="2488729" y="1492916"/>
                    <a:pt x="2500829" y="1498294"/>
                  </a:cubicBezTo>
                  <a:cubicBezTo>
                    <a:pt x="2522053" y="1507727"/>
                    <a:pt x="2566930" y="1520328"/>
                    <a:pt x="2566930" y="1520328"/>
                  </a:cubicBezTo>
                  <a:cubicBezTo>
                    <a:pt x="2642694" y="1570837"/>
                    <a:pt x="2607909" y="1556021"/>
                    <a:pt x="2666082" y="1575412"/>
                  </a:cubicBezTo>
                  <a:cubicBezTo>
                    <a:pt x="2729221" y="1670125"/>
                    <a:pt x="2645151" y="1558669"/>
                    <a:pt x="2721166" y="1619480"/>
                  </a:cubicBezTo>
                  <a:cubicBezTo>
                    <a:pt x="2731505" y="1627751"/>
                    <a:pt x="2731972" y="1645513"/>
                    <a:pt x="2743200" y="1652530"/>
                  </a:cubicBezTo>
                  <a:cubicBezTo>
                    <a:pt x="2762895" y="1664839"/>
                    <a:pt x="2787267" y="1667219"/>
                    <a:pt x="2809301" y="1674564"/>
                  </a:cubicBezTo>
                  <a:lnTo>
                    <a:pt x="2842351" y="1685581"/>
                  </a:lnTo>
                  <a:cubicBezTo>
                    <a:pt x="2854912" y="1689768"/>
                    <a:pt x="2863302" y="1702237"/>
                    <a:pt x="2875402" y="1707615"/>
                  </a:cubicBezTo>
                  <a:cubicBezTo>
                    <a:pt x="2947113" y="1739486"/>
                    <a:pt x="2975779" y="1732764"/>
                    <a:pt x="3062689" y="1740665"/>
                  </a:cubicBezTo>
                  <a:cubicBezTo>
                    <a:pt x="3081050" y="1744337"/>
                    <a:pt x="3099048" y="1751682"/>
                    <a:pt x="3117773" y="1751682"/>
                  </a:cubicBezTo>
                  <a:cubicBezTo>
                    <a:pt x="3243190" y="1751682"/>
                    <a:pt x="3279605" y="1744301"/>
                    <a:pt x="3382178" y="1729648"/>
                  </a:cubicBezTo>
                  <a:cubicBezTo>
                    <a:pt x="3424332" y="1715597"/>
                    <a:pt x="3450723" y="1704923"/>
                    <a:pt x="3492347" y="1696598"/>
                  </a:cubicBezTo>
                  <a:cubicBezTo>
                    <a:pt x="3514251" y="1692217"/>
                    <a:pt x="3536154" y="1686974"/>
                    <a:pt x="3558448" y="1685581"/>
                  </a:cubicBezTo>
                  <a:cubicBezTo>
                    <a:pt x="3653812" y="1679621"/>
                    <a:pt x="3749407" y="1678236"/>
                    <a:pt x="3844886" y="1674564"/>
                  </a:cubicBezTo>
                  <a:cubicBezTo>
                    <a:pt x="3870592" y="1670892"/>
                    <a:pt x="3896541" y="1668640"/>
                    <a:pt x="3922004" y="1663547"/>
                  </a:cubicBezTo>
                  <a:cubicBezTo>
                    <a:pt x="3933391" y="1661269"/>
                    <a:pt x="3943668" y="1654808"/>
                    <a:pt x="3955055" y="1652530"/>
                  </a:cubicBezTo>
                  <a:cubicBezTo>
                    <a:pt x="4052528" y="1633035"/>
                    <a:pt x="4220476" y="1610697"/>
                    <a:pt x="4307595" y="1608463"/>
                  </a:cubicBezTo>
                  <a:lnTo>
                    <a:pt x="4737253" y="1597446"/>
                  </a:lnTo>
                  <a:cubicBezTo>
                    <a:pt x="4759287" y="1590101"/>
                    <a:pt x="4784029" y="1588295"/>
                    <a:pt x="4803354" y="1575412"/>
                  </a:cubicBezTo>
                  <a:cubicBezTo>
                    <a:pt x="4814371" y="1568067"/>
                    <a:pt x="4824234" y="1558594"/>
                    <a:pt x="4836404" y="1553378"/>
                  </a:cubicBezTo>
                  <a:cubicBezTo>
                    <a:pt x="4850321" y="1547414"/>
                    <a:pt x="4866108" y="1547150"/>
                    <a:pt x="4880472" y="1542362"/>
                  </a:cubicBezTo>
                  <a:cubicBezTo>
                    <a:pt x="4899233" y="1536108"/>
                    <a:pt x="4916477" y="1525531"/>
                    <a:pt x="4935556" y="1520328"/>
                  </a:cubicBezTo>
                  <a:cubicBezTo>
                    <a:pt x="4957106" y="1514450"/>
                    <a:pt x="4979515" y="1512263"/>
                    <a:pt x="5001657" y="1509311"/>
                  </a:cubicBezTo>
                  <a:cubicBezTo>
                    <a:pt x="5078206" y="1499104"/>
                    <a:pt x="5114134" y="1498786"/>
                    <a:pt x="5188944" y="1487277"/>
                  </a:cubicBezTo>
                  <a:cubicBezTo>
                    <a:pt x="5207452" y="1484430"/>
                    <a:pt x="5225606" y="1479610"/>
                    <a:pt x="5244029" y="1476260"/>
                  </a:cubicBezTo>
                  <a:cubicBezTo>
                    <a:pt x="5266006" y="1472264"/>
                    <a:pt x="5288226" y="1469624"/>
                    <a:pt x="5310130" y="1465243"/>
                  </a:cubicBezTo>
                  <a:cubicBezTo>
                    <a:pt x="5324977" y="1462274"/>
                    <a:pt x="5339639" y="1458386"/>
                    <a:pt x="5354197" y="1454227"/>
                  </a:cubicBezTo>
                  <a:cubicBezTo>
                    <a:pt x="5365363" y="1451037"/>
                    <a:pt x="5375752" y="1444852"/>
                    <a:pt x="5387248" y="1443210"/>
                  </a:cubicBezTo>
                  <a:cubicBezTo>
                    <a:pt x="5401789" y="1441133"/>
                    <a:pt x="5416626" y="1443210"/>
                    <a:pt x="5431315" y="1443210"/>
                  </a:cubicBezTo>
                </a:path>
              </a:pathLst>
            </a:cu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 rot="16200000" flipH="1">
              <a:off x="2329941" y="1976246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Text Box 34"/>
            <p:cNvSpPr txBox="1">
              <a:spLocks noChangeArrowheads="1"/>
            </p:cNvSpPr>
            <p:nvPr/>
          </p:nvSpPr>
          <p:spPr bwMode="auto">
            <a:xfrm>
              <a:off x="2256013" y="2022953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  <p:cxnSp>
          <p:nvCxnSpPr>
            <p:cNvPr id="115" name="Straight Connector 114"/>
            <p:cNvCxnSpPr/>
            <p:nvPr/>
          </p:nvCxnSpPr>
          <p:spPr bwMode="auto">
            <a:xfrm rot="16200000" flipH="1">
              <a:off x="2503606" y="2681539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ext Box 34"/>
            <p:cNvSpPr txBox="1">
              <a:spLocks noChangeArrowheads="1"/>
            </p:cNvSpPr>
            <p:nvPr/>
          </p:nvSpPr>
          <p:spPr bwMode="auto">
            <a:xfrm>
              <a:off x="2429678" y="2728246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LSP </a:t>
            </a:r>
            <a:r>
              <a:rPr lang="en-US" sz="2800" dirty="0" err="1" smtClean="0"/>
              <a:t>Subobject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001" y="1198831"/>
            <a:ext cx="7940675" cy="3571875"/>
          </a:xfrm>
        </p:spPr>
        <p:txBody>
          <a:bodyPr/>
          <a:lstStyle/>
          <a:p>
            <a:r>
              <a:rPr lang="en-US" b="0" dirty="0" smtClean="0"/>
              <a:t>New LSP </a:t>
            </a:r>
            <a:r>
              <a:rPr lang="en-US" b="0" dirty="0" err="1" smtClean="0"/>
              <a:t>subobject</a:t>
            </a:r>
            <a:r>
              <a:rPr lang="en-US" b="0" dirty="0" smtClean="0"/>
              <a:t> </a:t>
            </a:r>
            <a:r>
              <a:rPr lang="en-US" dirty="0" smtClean="0"/>
              <a:t>of </a:t>
            </a:r>
            <a:r>
              <a:rPr lang="en-US" b="0" dirty="0" smtClean="0"/>
              <a:t>Exclude Route (XRO) Object and Explicit Exclusion Route </a:t>
            </a:r>
            <a:r>
              <a:rPr lang="en-US" b="0" dirty="0" err="1" smtClean="0"/>
              <a:t>Subobject</a:t>
            </a:r>
            <a:r>
              <a:rPr lang="en-US" b="0" dirty="0" smtClean="0"/>
              <a:t> (EXRS) defined in [RFC4874]. </a:t>
            </a:r>
          </a:p>
          <a:p>
            <a:r>
              <a:rPr lang="en-US" dirty="0" smtClean="0"/>
              <a:t>Carries </a:t>
            </a:r>
            <a:r>
              <a:rPr lang="en-US" b="0" dirty="0" smtClean="0"/>
              <a:t>FEC of the LSP or Tunnel from which diversity is desired</a:t>
            </a:r>
          </a:p>
          <a:p>
            <a:r>
              <a:rPr lang="en-US" b="0" dirty="0" smtClean="0"/>
              <a:t>Defines flags:</a:t>
            </a:r>
          </a:p>
          <a:p>
            <a:pPr lvl="1"/>
            <a:r>
              <a:rPr lang="en-US" b="0" dirty="0" smtClean="0"/>
              <a:t> Exclusion-Flags: SRLG, Node, &amp; Link exclusion. </a:t>
            </a:r>
          </a:p>
          <a:p>
            <a:pPr lvl="1"/>
            <a:r>
              <a:rPr lang="en-US" b="0" dirty="0" smtClean="0"/>
              <a:t> Attribute Flags: </a:t>
            </a:r>
          </a:p>
          <a:p>
            <a:pPr lvl="2">
              <a:buNone/>
            </a:pPr>
            <a:r>
              <a:rPr lang="en-US" b="0" dirty="0" smtClean="0"/>
              <a:t>LSP ID ignored (Tunnel Exclusion)</a:t>
            </a:r>
          </a:p>
          <a:p>
            <a:pPr lvl="2">
              <a:buNone/>
            </a:pPr>
            <a:r>
              <a:rPr lang="en-US" b="0" dirty="0" smtClean="0"/>
              <a:t>Destination node exception</a:t>
            </a:r>
          </a:p>
          <a:p>
            <a:pPr lvl="2">
              <a:buNone/>
            </a:pPr>
            <a:r>
              <a:rPr lang="en-US" b="0" dirty="0" smtClean="0"/>
              <a:t>Processing node exception</a:t>
            </a:r>
          </a:p>
          <a:p>
            <a:pPr lvl="2">
              <a:buNone/>
            </a:pPr>
            <a:r>
              <a:rPr lang="en-US" b="0" dirty="0" smtClean="0"/>
              <a:t>Penultimate node exception</a:t>
            </a:r>
          </a:p>
          <a:p>
            <a:pPr lvl="1"/>
            <a:r>
              <a:rPr lang="en-US" dirty="0" smtClean="0"/>
              <a:t> Last 3 are oriented toward UNI interface</a:t>
            </a:r>
            <a:r>
              <a:rPr lang="en-US" b="0" dirty="0" smtClean="0"/>
              <a:t> </a:t>
            </a:r>
          </a:p>
          <a:p>
            <a:endParaRPr lang="en-US" b="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draft-ali-</a:t>
            </a:r>
            <a:r>
              <a:rPr lang="en-US" dirty="0" err="1" smtClean="0"/>
              <a:t>ccamp</a:t>
            </a:r>
            <a:r>
              <a:rPr lang="en-US" dirty="0" smtClean="0"/>
              <a:t>-</a:t>
            </a:r>
            <a:r>
              <a:rPr lang="en-US" dirty="0" err="1" smtClean="0"/>
              <a:t>xro</a:t>
            </a:r>
            <a:r>
              <a:rPr lang="en-US" dirty="0" smtClean="0"/>
              <a:t>-</a:t>
            </a:r>
            <a:r>
              <a:rPr lang="en-US" dirty="0" err="1" smtClean="0"/>
              <a:t>lsp</a:t>
            </a:r>
            <a:r>
              <a:rPr lang="en-US" dirty="0" smtClean="0"/>
              <a:t>-subobject: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43" y="1044285"/>
            <a:ext cx="7940675" cy="5214847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0                   1                   2                   3  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0 1 2 3 4 5 6 7 8 9 0 1 2 3 4 5 6 7 8 9 0 1 2 3 4 5 6 7 8 9 0 1 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|L|    Type     |     Length    |Attribute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Flags|Exclusion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Flags|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             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IPv4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tunnel end point address                 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          Must Be Zero         |     Tunnel ID                 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                       Extended Tunnel ID                      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                   </a:t>
            </a:r>
            <a:r>
              <a:rPr lang="en-US" sz="1500" dirty="0" err="1" smtClean="0">
                <a:latin typeface="Courier New" pitchFamily="49" charset="0"/>
                <a:cs typeface="Courier New" pitchFamily="49" charset="0"/>
              </a:rPr>
              <a:t>IPv4</a:t>
            </a: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 tunnel sender address                  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|          Must Be Zero         |            LSP ID             |</a:t>
            </a:r>
          </a:p>
          <a:p>
            <a:pPr>
              <a:spcBef>
                <a:spcPts val="0"/>
              </a:spcBef>
              <a:buNone/>
            </a:pPr>
            <a:r>
              <a:rPr lang="en-US" sz="1500" dirty="0" smtClean="0">
                <a:latin typeface="Courier New" pitchFamily="49" charset="0"/>
                <a:cs typeface="Courier New" pitchFamily="49" charset="0"/>
              </a:rPr>
              <a:t>+-+-+-+-+-+-+-+-+-+-+-+-+-+-+-+-+-+-+-+-+-+-+-+-+-+-+-+-+-+-+-+-+</a:t>
            </a:r>
          </a:p>
          <a:p>
            <a:pPr>
              <a:spcBef>
                <a:spcPts val="0"/>
              </a:spcBef>
            </a:pPr>
            <a:r>
              <a:rPr lang="en-US" sz="1600" b="0" dirty="0" smtClean="0"/>
              <a:t>Exclusion-Flags: </a:t>
            </a:r>
            <a:r>
              <a:rPr lang="en-US" sz="1600" b="0" dirty="0" err="1" smtClean="0"/>
              <a:t>SRLG</a:t>
            </a:r>
            <a:r>
              <a:rPr lang="en-US" sz="1600" b="0" dirty="0" smtClean="0"/>
              <a:t> exclusion, Node exclusion, Link exclusion. </a:t>
            </a:r>
          </a:p>
          <a:p>
            <a:pPr>
              <a:spcBef>
                <a:spcPts val="0"/>
              </a:spcBef>
            </a:pPr>
            <a:r>
              <a:rPr lang="en-US" sz="1600" b="0" dirty="0" smtClean="0"/>
              <a:t>Attribute Flags: LSP ID to be ignored, Destination node exception, Processing node exception, Penultimate node exception. </a:t>
            </a:r>
          </a:p>
          <a:p>
            <a:pPr>
              <a:spcBef>
                <a:spcPts val="0"/>
              </a:spcBef>
              <a:buNone/>
            </a:pPr>
            <a:endParaRPr lang="en-US" sz="1600" dirty="0" smtClean="0"/>
          </a:p>
          <a:p>
            <a:pPr>
              <a:spcBef>
                <a:spcPts val="0"/>
              </a:spcBef>
              <a:buNone/>
            </a:pPr>
            <a:endParaRPr lang="en-US" sz="15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76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0850" y="-165100"/>
            <a:ext cx="8145463" cy="8382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Next Steps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68288" y="1890713"/>
            <a:ext cx="8142287" cy="3005137"/>
          </a:xfrm>
        </p:spPr>
        <p:txBody>
          <a:bodyPr/>
          <a:lstStyle/>
          <a:p>
            <a:r>
              <a:rPr lang="en-US" sz="2400" dirty="0" smtClean="0">
                <a:cs typeface="Times New Roman" pitchFamily="18" charset="0"/>
              </a:rPr>
              <a:t>Call for workgroup adoption</a:t>
            </a:r>
          </a:p>
          <a:p>
            <a:r>
              <a:rPr lang="en-US" sz="2400" dirty="0" smtClean="0">
                <a:cs typeface="Times New Roman" pitchFamily="18" charset="0"/>
              </a:rPr>
              <a:t>Solicit further input from the WG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050" y="257949"/>
            <a:ext cx="8594559" cy="1884509"/>
          </a:xfrm>
        </p:spPr>
        <p:txBody>
          <a:bodyPr/>
          <a:lstStyle/>
          <a:p>
            <a:pPr algn="ctr">
              <a:lnSpc>
                <a:spcPct val="120000"/>
              </a:lnSpc>
              <a:defRPr/>
            </a:pPr>
            <a:r>
              <a:rPr lang="en-US" sz="2400" dirty="0" smtClean="0"/>
              <a:t>draft-ali-ccamp-rc-objective-function-metric-bound-02.txt</a:t>
            </a:r>
            <a:r>
              <a:rPr lang="en-US" sz="2400" baseline="20000" dirty="0" smtClean="0"/>
              <a:t> </a:t>
            </a:r>
            <a:r>
              <a:rPr lang="en-US" sz="2400" baseline="70000" dirty="0" smtClean="0">
                <a:latin typeface="Symbol" pitchFamily="18" charset="2"/>
              </a:rPr>
              <a:t>b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draft-ali-ccamp-rsvp-te-include-route-02.txt </a:t>
            </a:r>
            <a:r>
              <a:rPr lang="en-US" sz="2400" baseline="70000" dirty="0" smtClean="0">
                <a:latin typeface="Symbol" pitchFamily="18" charset="2"/>
              </a:rPr>
              <a:t>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draft-ali-ccamp-xro-lsp-subobject-02.txt</a:t>
            </a:r>
            <a:r>
              <a:rPr lang="en-US" sz="2400" baseline="20000" dirty="0" smtClean="0"/>
              <a:t> </a:t>
            </a:r>
            <a:r>
              <a:rPr lang="en-US" sz="2400" baseline="70000" dirty="0" smtClean="0">
                <a:latin typeface="Symbol" pitchFamily="18" charset="2"/>
              </a:rPr>
              <a:t>d</a:t>
            </a:r>
            <a:endParaRPr lang="en-US" sz="2400" dirty="0" smtClean="0">
              <a:solidFill>
                <a:schemeClr val="accent4"/>
              </a:solidFill>
              <a:latin typeface="Times New Roman"/>
              <a:cs typeface="Times New Roman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1005024" y="2414947"/>
            <a:ext cx="7312025" cy="365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4388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Authors list  – as per the superscript: 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Zafar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Ali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bgd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				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lang="en-US" sz="1600" kern="0" dirty="0" smtClean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Luyuan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Fang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sz="1600" kern="0" baseline="80000" dirty="0" err="1" smtClean="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sz="1600" kern="0" dirty="0" smtClean="0">
                <a:solidFill>
                  <a:srgbClr val="000000"/>
                </a:solidFill>
                <a:latin typeface="+mn-lt"/>
              </a:rPr>
              <a:t>			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Cisco Systems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Clarence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Filsfils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bgd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		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lang="en-US" sz="1600" kern="0" dirty="0" smtClean="0">
              <a:solidFill>
                <a:srgbClr val="000000"/>
              </a:solidFill>
              <a:latin typeface="+mn-lt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Gabriele Maria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Galimberti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lang="en-US" sz="1600" kern="0" dirty="0" smtClean="0">
              <a:solidFill>
                <a:srgbClr val="000000"/>
              </a:solidFill>
              <a:latin typeface="+mn-lt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Gerstel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gd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		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lang="en-US" sz="1600" kern="0" dirty="0" smtClean="0">
              <a:solidFill>
                <a:srgbClr val="000000"/>
              </a:solidFill>
              <a:latin typeface="+mn-lt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Matt Hartley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sz="1600" kern="0" baseline="80000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		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lang="en-US" sz="1600" kern="0" dirty="0" smtClean="0">
              <a:solidFill>
                <a:srgbClr val="000000"/>
              </a:solidFill>
              <a:latin typeface="+mn-lt"/>
            </a:endParaRP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Kenji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Kumaki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bgd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KDDI Corporation 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Rüdiger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Kunze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bgd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Deutsche Telekom AG 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Julien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Meuric</a:t>
            </a:r>
            <a:r>
              <a:rPr kumimoji="0" lang="en-US" sz="1600" b="1" i="0" u="none" strike="noStrike" kern="0" cap="none" spc="0" normalizeH="0" baseline="8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</a:t>
            </a:r>
            <a:r>
              <a:rPr lang="en-US" sz="1600" kern="0" baseline="80000" noProof="0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sz="1600" kern="0" dirty="0" smtClean="0">
                <a:solidFill>
                  <a:srgbClr val="000000"/>
                </a:solidFill>
                <a:latin typeface="+mn-lt"/>
              </a:rPr>
              <a:t>			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France Telecom Orange</a:t>
            </a:r>
          </a:p>
          <a:p>
            <a:pPr lvl="1" defTabSz="81438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charset="0"/>
              <a:buNone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George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Swallow</a:t>
            </a:r>
            <a:r>
              <a:rPr kumimoji="0" lang="en-US" sz="1600" b="1" i="0" u="none" strike="noStrike" kern="0" cap="none" spc="0" normalizeH="0" baseline="80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bgd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</a:t>
            </a:r>
            <a:r>
              <a:rPr lang="en-US" sz="1600" kern="0" dirty="0" smtClean="0">
                <a:solidFill>
                  <a:srgbClr val="000000"/>
                </a:solidFill>
              </a:rPr>
              <a:t>Cisco Systems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The GMPLS UNI-C  or NNI is blind to valuable information that a network may be willing to supply</a:t>
            </a:r>
          </a:p>
          <a:p>
            <a:r>
              <a:rPr lang="en-US" b="0" dirty="0" smtClean="0"/>
              <a:t>The aim is to allow increased information flow across such boundaries, while respecting that not everything can or will be shared</a:t>
            </a:r>
          </a:p>
          <a:p>
            <a:r>
              <a:rPr lang="en-US" b="0" dirty="0" smtClean="0"/>
              <a:t>Though of a theme, each draft stands on its own</a:t>
            </a:r>
          </a:p>
          <a:p>
            <a:r>
              <a:rPr lang="en-US" b="0" dirty="0" smtClean="0"/>
              <a:t>Two drafts are focused on better understanding and use of metrics</a:t>
            </a:r>
          </a:p>
          <a:p>
            <a:r>
              <a:rPr lang="en-US" b="0" dirty="0" smtClean="0"/>
              <a:t>Two are focused on diversity and better use of SLRG information</a:t>
            </a:r>
          </a:p>
          <a:p>
            <a:r>
              <a:rPr lang="en-US" dirty="0" smtClean="0"/>
              <a:t>All are work in progress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 (2)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5307299" y="1819477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Cloud 5"/>
          <p:cNvSpPr/>
          <p:nvPr/>
        </p:nvSpPr>
        <p:spPr>
          <a:xfrm>
            <a:off x="1907176" y="2022085"/>
            <a:ext cx="3340861" cy="303141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7" name="Group 13"/>
          <p:cNvGrpSpPr/>
          <p:nvPr/>
        </p:nvGrpSpPr>
        <p:grpSpPr>
          <a:xfrm>
            <a:off x="1017941" y="3553455"/>
            <a:ext cx="1563516" cy="445810"/>
            <a:chOff x="2892756" y="2592916"/>
            <a:chExt cx="2967407" cy="857336"/>
          </a:xfrm>
        </p:grpSpPr>
        <p:pic>
          <p:nvPicPr>
            <p:cNvPr id="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rot="5400000">
            <a:off x="1468380" y="3764411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729796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777929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1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57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82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482139" y="2961659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932978" y="3184151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932578" y="3172615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4729697" y="3517082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pic>
        <p:nvPicPr>
          <p:cNvPr id="2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691" y="4413653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941" y="4413653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4305251" y="4304666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756090" y="4527158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4755690" y="4515623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5065239" y="474653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34" name="TextBox 16"/>
          <p:cNvSpPr txBox="1">
            <a:spLocks noChangeArrowheads="1"/>
          </p:cNvSpPr>
          <p:nvPr/>
        </p:nvSpPr>
        <p:spPr bwMode="auto">
          <a:xfrm>
            <a:off x="4025120" y="474653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468780" y="3184152"/>
            <a:ext cx="4023415" cy="59220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hape 57"/>
          <p:cNvCxnSpPr>
            <a:stCxn id="40" idx="1"/>
            <a:endCxn id="28" idx="1"/>
          </p:cNvCxnSpPr>
          <p:nvPr/>
        </p:nvCxnSpPr>
        <p:spPr>
          <a:xfrm rot="10800000" flipV="1">
            <a:off x="5413691" y="2397566"/>
            <a:ext cx="132520" cy="2130005"/>
          </a:xfrm>
          <a:prstGeom prst="curvedConnector3">
            <a:avLst>
              <a:gd name="adj1" fmla="val 163581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>
            <a:off x="1468780" y="3776359"/>
            <a:ext cx="3944911" cy="75121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Group 13"/>
          <p:cNvGrpSpPr/>
          <p:nvPr/>
        </p:nvGrpSpPr>
        <p:grpSpPr>
          <a:xfrm>
            <a:off x="4437771" y="2174661"/>
            <a:ext cx="1563516" cy="445810"/>
            <a:chOff x="2892756" y="2592916"/>
            <a:chExt cx="2967407" cy="857336"/>
          </a:xfrm>
        </p:grpSpPr>
        <p:pic>
          <p:nvPicPr>
            <p:cNvPr id="40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41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rot="5400000">
            <a:off x="4906098" y="2356726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6"/>
          <p:cNvSpPr txBox="1">
            <a:spLocks noChangeArrowheads="1"/>
          </p:cNvSpPr>
          <p:nvPr/>
        </p:nvSpPr>
        <p:spPr bwMode="auto">
          <a:xfrm>
            <a:off x="4694273" y="1762233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690751" y="1947222"/>
            <a:ext cx="2109100" cy="878509"/>
            <a:chOff x="4257664" y="4763674"/>
            <a:chExt cx="2109100" cy="1087863"/>
          </a:xfrm>
        </p:grpSpPr>
        <p:grpSp>
          <p:nvGrpSpPr>
            <p:cNvPr id="48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52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Rectangle 53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51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60" name="Curved Connector 59"/>
          <p:cNvCxnSpPr>
            <a:stCxn id="18" idx="3"/>
          </p:cNvCxnSpPr>
          <p:nvPr/>
        </p:nvCxnSpPr>
        <p:spPr>
          <a:xfrm flipV="1">
            <a:off x="5988728" y="2281562"/>
            <a:ext cx="2267481" cy="903002"/>
          </a:xfrm>
          <a:prstGeom prst="curvedConnector3">
            <a:avLst>
              <a:gd name="adj1" fmla="val 2238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hape 57"/>
          <p:cNvCxnSpPr>
            <a:endCxn id="40" idx="3"/>
          </p:cNvCxnSpPr>
          <p:nvPr/>
        </p:nvCxnSpPr>
        <p:spPr>
          <a:xfrm rot="10800000" flipV="1">
            <a:off x="5944361" y="2282279"/>
            <a:ext cx="2169099" cy="115287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55638" y="5339713"/>
            <a:ext cx="7940675" cy="1046477"/>
          </a:xfrm>
        </p:spPr>
        <p:txBody>
          <a:bodyPr/>
          <a:lstStyle/>
          <a:p>
            <a:r>
              <a:rPr lang="en-US" sz="2000" b="0" dirty="0" smtClean="0"/>
              <a:t>The “NNI” could as well</a:t>
            </a:r>
            <a:r>
              <a:rPr lang="en-US" sz="2000" b="0" baseline="0" dirty="0" smtClean="0"/>
              <a:t> be an inter-area or </a:t>
            </a:r>
            <a:r>
              <a:rPr lang="en-US" sz="2000" b="0" baseline="0" dirty="0" err="1" smtClean="0"/>
              <a:t>interdomain</a:t>
            </a:r>
            <a:r>
              <a:rPr lang="en-US" sz="2000" b="0" baseline="0" dirty="0" smtClean="0"/>
              <a:t> TE link</a:t>
            </a:r>
          </a:p>
          <a:p>
            <a:r>
              <a:rPr lang="en-US" sz="2000" b="0" dirty="0" smtClean="0"/>
              <a:t>A TE </a:t>
            </a:r>
            <a:r>
              <a:rPr lang="en-US" sz="2000" b="0" dirty="0" err="1" smtClean="0"/>
              <a:t>headend</a:t>
            </a:r>
            <a:r>
              <a:rPr lang="en-US" sz="2000" b="0" dirty="0" smtClean="0"/>
              <a:t> has loss of visibility across these links</a:t>
            </a:r>
            <a:endParaRPr lang="en-US" sz="20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Problem Space (2)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5307299" y="1819477"/>
            <a:ext cx="2742182" cy="21452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Cloud 5"/>
          <p:cNvSpPr/>
          <p:nvPr/>
        </p:nvSpPr>
        <p:spPr>
          <a:xfrm>
            <a:off x="1907176" y="2022085"/>
            <a:ext cx="3340861" cy="242320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3" name="Group 13"/>
          <p:cNvGrpSpPr/>
          <p:nvPr/>
        </p:nvGrpSpPr>
        <p:grpSpPr>
          <a:xfrm>
            <a:off x="1017941" y="3553455"/>
            <a:ext cx="1563516" cy="445810"/>
            <a:chOff x="2892756" y="2592916"/>
            <a:chExt cx="2967407" cy="857336"/>
          </a:xfrm>
        </p:grpSpPr>
        <p:pic>
          <p:nvPicPr>
            <p:cNvPr id="8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rot="5400000">
            <a:off x="1468380" y="3764411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729796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UNI-C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777929" y="3249374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UNI-N</a:t>
            </a:r>
          </a:p>
        </p:txBody>
      </p:sp>
      <p:pic>
        <p:nvPicPr>
          <p:cNvPr id="18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57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829" y="3070646"/>
            <a:ext cx="398149" cy="22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482139" y="2961659"/>
            <a:ext cx="1563516" cy="44581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932978" y="3184151"/>
            <a:ext cx="657601" cy="8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932578" y="3172615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4729697" y="3517082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1468780" y="3184152"/>
            <a:ext cx="4023415" cy="592208"/>
          </a:xfrm>
          <a:prstGeom prst="curvedConnector3">
            <a:avLst>
              <a:gd name="adj1" fmla="val 462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13"/>
          <p:cNvGrpSpPr/>
          <p:nvPr/>
        </p:nvGrpSpPr>
        <p:grpSpPr>
          <a:xfrm>
            <a:off x="4437771" y="2174661"/>
            <a:ext cx="1563516" cy="445810"/>
            <a:chOff x="2892756" y="2592916"/>
            <a:chExt cx="2967407" cy="857336"/>
          </a:xfrm>
        </p:grpSpPr>
        <p:pic>
          <p:nvPicPr>
            <p:cNvPr id="40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6472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92756" y="2802509"/>
              <a:ext cx="7556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41"/>
            <p:cNvSpPr/>
            <p:nvPr/>
          </p:nvSpPr>
          <p:spPr>
            <a:xfrm>
              <a:off x="2892756" y="2592916"/>
              <a:ext cx="2967407" cy="857336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</a:ln>
            <a:effectLst>
              <a:outerShdw blurRad="76200" dist="50800" dir="5400000" algn="ctr" rotWithShape="0">
                <a:srgbClr val="000000">
                  <a:alpha val="2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748406" y="3020790"/>
              <a:ext cx="124806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rot="5400000">
            <a:off x="4906098" y="2356726"/>
            <a:ext cx="659959" cy="837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6"/>
          <p:cNvSpPr txBox="1">
            <a:spLocks noChangeArrowheads="1"/>
          </p:cNvSpPr>
          <p:nvPr/>
        </p:nvSpPr>
        <p:spPr bwMode="auto">
          <a:xfrm>
            <a:off x="4694273" y="1762233"/>
            <a:ext cx="1068981" cy="31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</a:rPr>
              <a:t>NNI</a:t>
            </a:r>
          </a:p>
        </p:txBody>
      </p:sp>
      <p:grpSp>
        <p:nvGrpSpPr>
          <p:cNvPr id="7" name="Group 46"/>
          <p:cNvGrpSpPr/>
          <p:nvPr/>
        </p:nvGrpSpPr>
        <p:grpSpPr>
          <a:xfrm>
            <a:off x="6798079" y="2233430"/>
            <a:ext cx="2109100" cy="878509"/>
            <a:chOff x="4257664" y="4763674"/>
            <a:chExt cx="2109100" cy="1087863"/>
          </a:xfrm>
        </p:grpSpPr>
        <p:grpSp>
          <p:nvGrpSpPr>
            <p:cNvPr id="12" name="Group 13"/>
            <p:cNvGrpSpPr/>
            <p:nvPr/>
          </p:nvGrpSpPr>
          <p:grpSpPr>
            <a:xfrm>
              <a:off x="4537794" y="4910543"/>
              <a:ext cx="1563515" cy="552049"/>
              <a:chOff x="2892756" y="2592916"/>
              <a:chExt cx="2967407" cy="857336"/>
            </a:xfrm>
          </p:grpSpPr>
          <p:pic>
            <p:nvPicPr>
              <p:cNvPr id="52" name="Picture 22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996472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2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92756" y="2802509"/>
                <a:ext cx="755650" cy="438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Rectangle 53"/>
              <p:cNvSpPr/>
              <p:nvPr/>
            </p:nvSpPr>
            <p:spPr>
              <a:xfrm>
                <a:off x="2892756" y="2592916"/>
                <a:ext cx="2967407" cy="857336"/>
              </a:xfrm>
              <a:prstGeom prst="rect">
                <a:avLst/>
              </a:prstGeom>
              <a:noFill/>
              <a:ln w="28575" cmpd="sng">
                <a:solidFill>
                  <a:schemeClr val="tx1"/>
                </a:solidFill>
              </a:ln>
              <a:effectLst>
                <a:outerShdw blurRad="76200" dist="50800" dir="5400000" algn="ctr" rotWithShape="0">
                  <a:srgbClr val="000000">
                    <a:alpha val="27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3748406" y="3020790"/>
                <a:ext cx="1248066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/>
            <p:cNvCxnSpPr/>
            <p:nvPr/>
          </p:nvCxnSpPr>
          <p:spPr>
            <a:xfrm rot="5400000">
              <a:off x="4909598" y="5171871"/>
              <a:ext cx="817231" cy="837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5297783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UNI-C</a:t>
              </a:r>
            </a:p>
          </p:txBody>
        </p:sp>
        <p:sp>
          <p:nvSpPr>
            <p:cNvPr id="51" name="TextBox 16"/>
            <p:cNvSpPr txBox="1">
              <a:spLocks noChangeArrowheads="1"/>
            </p:cNvSpPr>
            <p:nvPr/>
          </p:nvSpPr>
          <p:spPr bwMode="auto">
            <a:xfrm>
              <a:off x="4257664" y="5457711"/>
              <a:ext cx="1068981" cy="39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latin typeface="+mn-lt"/>
                </a:rPr>
                <a:t>UNI-N</a:t>
              </a:r>
            </a:p>
          </p:txBody>
        </p:sp>
      </p:grpSp>
      <p:cxnSp>
        <p:nvCxnSpPr>
          <p:cNvPr id="60" name="Curved Connector 59"/>
          <p:cNvCxnSpPr>
            <a:stCxn id="18" idx="3"/>
            <a:endCxn id="52" idx="1"/>
          </p:cNvCxnSpPr>
          <p:nvPr/>
        </p:nvCxnSpPr>
        <p:spPr>
          <a:xfrm flipV="1">
            <a:off x="5988728" y="2574940"/>
            <a:ext cx="2197921" cy="609624"/>
          </a:xfrm>
          <a:prstGeom prst="curvedConnector3">
            <a:avLst>
              <a:gd name="adj1" fmla="val 512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55638" y="5339713"/>
            <a:ext cx="7940675" cy="1046477"/>
          </a:xfrm>
        </p:spPr>
        <p:txBody>
          <a:bodyPr/>
          <a:lstStyle/>
          <a:p>
            <a:r>
              <a:rPr lang="en-US" sz="2000" b="0" dirty="0" smtClean="0"/>
              <a:t>The “NNI” could as well</a:t>
            </a:r>
            <a:r>
              <a:rPr lang="en-US" sz="2000" b="0" baseline="0" dirty="0" smtClean="0"/>
              <a:t> be an inter-area or </a:t>
            </a:r>
            <a:r>
              <a:rPr lang="en-US" sz="2000" b="0" baseline="0" dirty="0" err="1" smtClean="0"/>
              <a:t>interdomain</a:t>
            </a:r>
            <a:r>
              <a:rPr lang="en-US" sz="2000" b="0" baseline="0" dirty="0" smtClean="0"/>
              <a:t> TE link</a:t>
            </a:r>
          </a:p>
          <a:p>
            <a:r>
              <a:rPr lang="en-US" sz="2000" b="0" dirty="0" smtClean="0"/>
              <a:t>A TE </a:t>
            </a:r>
            <a:r>
              <a:rPr lang="en-US" sz="2000" b="0" dirty="0" err="1" smtClean="0"/>
              <a:t>headend</a:t>
            </a:r>
            <a:r>
              <a:rPr lang="en-US" sz="2000" b="0" dirty="0" smtClean="0"/>
              <a:t> has loss of visibility across these links</a:t>
            </a:r>
            <a:endParaRPr lang="en-US" sz="2000" b="0" dirty="0"/>
          </a:p>
        </p:txBody>
      </p:sp>
      <p:cxnSp>
        <p:nvCxnSpPr>
          <p:cNvPr id="48" name="Curved Connector 47"/>
          <p:cNvCxnSpPr/>
          <p:nvPr/>
        </p:nvCxnSpPr>
        <p:spPr>
          <a:xfrm flipV="1">
            <a:off x="1478076" y="3210984"/>
            <a:ext cx="4102906" cy="592560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18" idx="3"/>
          </p:cNvCxnSpPr>
          <p:nvPr/>
        </p:nvCxnSpPr>
        <p:spPr>
          <a:xfrm flipV="1">
            <a:off x="5988728" y="2549110"/>
            <a:ext cx="2150203" cy="635454"/>
          </a:xfrm>
          <a:prstGeom prst="curvedConnector3">
            <a:avLst>
              <a:gd name="adj1" fmla="val 32114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466772"/>
            <a:ext cx="7940675" cy="3571875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ali-ccamp-rc-objective-function-metric-bound</a:t>
            </a:r>
            <a:endParaRPr lang="en-US" sz="2400" b="1" dirty="0" smtClean="0"/>
          </a:p>
          <a:p>
            <a:r>
              <a:rPr lang="en-US" dirty="0" smtClean="0"/>
              <a:t>Network performance criteria (e.g. latency) are becoming critical to path selection (e.g., in financial networks). </a:t>
            </a:r>
          </a:p>
          <a:p>
            <a:r>
              <a:rPr lang="en-US" dirty="0" smtClean="0"/>
              <a:t>Providers are interested in paths that meet multiple constraints</a:t>
            </a:r>
          </a:p>
          <a:p>
            <a:r>
              <a:rPr lang="en-US" dirty="0" smtClean="0"/>
              <a:t>For example, </a:t>
            </a:r>
          </a:p>
          <a:p>
            <a:pPr lvl="1"/>
            <a:r>
              <a:rPr lang="en-US" dirty="0" smtClean="0"/>
              <a:t>a financial customer wants a path that meets a certain delay</a:t>
            </a:r>
          </a:p>
          <a:p>
            <a:pPr lvl="1"/>
            <a:r>
              <a:rPr lang="en-US" dirty="0" smtClean="0"/>
              <a:t>The service provider is interested in the minimum cost path that meets that requirement</a:t>
            </a:r>
          </a:p>
          <a:p>
            <a:r>
              <a:rPr lang="en-US" dirty="0" smtClean="0"/>
              <a:t>Extensions to the PCE have already been made to express objective functions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697" y="187824"/>
            <a:ext cx="8145462" cy="496245"/>
          </a:xfrm>
          <a:noFill/>
          <a:ln w="38100"/>
        </p:spPr>
        <p:txBody>
          <a:bodyPr/>
          <a:lstStyle/>
          <a:p>
            <a:r>
              <a:rPr lang="en-US" sz="2800" dirty="0" smtClean="0"/>
              <a:t>Objective Function at a UNI</a:t>
            </a:r>
            <a:endParaRPr lang="en-US" sz="2800" dirty="0"/>
          </a:p>
        </p:txBody>
      </p:sp>
      <p:sp>
        <p:nvSpPr>
          <p:cNvPr id="111" name="Content Placeholder 2"/>
          <p:cNvSpPr>
            <a:spLocks noGrp="1"/>
          </p:cNvSpPr>
          <p:nvPr>
            <p:ph idx="1"/>
          </p:nvPr>
        </p:nvSpPr>
        <p:spPr>
          <a:xfrm>
            <a:off x="528296" y="3656027"/>
            <a:ext cx="7940675" cy="2817008"/>
          </a:xfrm>
        </p:spPr>
        <p:txBody>
          <a:bodyPr/>
          <a:lstStyle/>
          <a:p>
            <a:r>
              <a:rPr lang="en-US" dirty="0" smtClean="0"/>
              <a:t>At a UNI</a:t>
            </a:r>
          </a:p>
          <a:p>
            <a:pPr lvl="1"/>
            <a:r>
              <a:rPr lang="en-US" dirty="0" smtClean="0"/>
              <a:t>The UNI-C may not have access to a PCE</a:t>
            </a:r>
          </a:p>
          <a:p>
            <a:pPr lvl="1"/>
            <a:r>
              <a:rPr lang="en-US" dirty="0" smtClean="0"/>
              <a:t>Or the UNI-N is fully capable of performing the calculations and thus no PCE has been deployed</a:t>
            </a:r>
          </a:p>
          <a:p>
            <a:r>
              <a:rPr lang="en-US" dirty="0" smtClean="0"/>
              <a:t>When ERO contains loose hops, e.g., in inter-domain and GMPLS overlay cases,  there is a need to carry objective function and/ or metric bounds. </a:t>
            </a:r>
          </a:p>
        </p:txBody>
      </p:sp>
      <p:grpSp>
        <p:nvGrpSpPr>
          <p:cNvPr id="3" name="Group 116"/>
          <p:cNvGrpSpPr/>
          <p:nvPr/>
        </p:nvGrpSpPr>
        <p:grpSpPr>
          <a:xfrm>
            <a:off x="982251" y="1094649"/>
            <a:ext cx="7024495" cy="2549724"/>
            <a:chOff x="1278465" y="734387"/>
            <a:chExt cx="7024495" cy="3733800"/>
          </a:xfrm>
        </p:grpSpPr>
        <p:grpSp>
          <p:nvGrpSpPr>
            <p:cNvPr id="4" name="Group 57"/>
            <p:cNvGrpSpPr/>
            <p:nvPr/>
          </p:nvGrpSpPr>
          <p:grpSpPr>
            <a:xfrm>
              <a:off x="1280301" y="734387"/>
              <a:ext cx="7002462" cy="3733800"/>
              <a:chOff x="852488" y="1411288"/>
              <a:chExt cx="7002462" cy="3733800"/>
            </a:xfrm>
          </p:grpSpPr>
          <p:sp>
            <p:nvSpPr>
              <p:cNvPr id="5" name="Oval 3"/>
              <p:cNvSpPr>
                <a:spLocks noChangeArrowheads="1"/>
              </p:cNvSpPr>
              <p:nvPr/>
            </p:nvSpPr>
            <p:spPr bwMode="auto">
              <a:xfrm>
                <a:off x="2300288" y="2520950"/>
                <a:ext cx="838200" cy="947738"/>
              </a:xfrm>
              <a:prstGeom prst="ellipse">
                <a:avLst/>
              </a:prstGeom>
              <a:solidFill>
                <a:srgbClr val="75C1D3"/>
              </a:solidFill>
              <a:ln w="9525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2193925" y="4335463"/>
                <a:ext cx="566738" cy="255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 anchor="ctr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/>
                    </a:solidFill>
                  </a:rPr>
                  <a:t>15454</a:t>
                </a:r>
                <a:endParaRPr lang="en-GB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3783013" y="1487488"/>
                <a:ext cx="1893887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2757488" y="1792288"/>
                <a:ext cx="1450975" cy="11985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2595563" y="2951163"/>
                <a:ext cx="1471612" cy="1058862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3367088" y="3125788"/>
                <a:ext cx="2667000" cy="19431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5245100" y="2439988"/>
                <a:ext cx="1398588" cy="94297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5119688" y="2630488"/>
                <a:ext cx="1387475" cy="1549400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3165475" y="2141538"/>
                <a:ext cx="2817813" cy="1546225"/>
              </a:xfrm>
              <a:prstGeom prst="ellipse">
                <a:avLst/>
              </a:pr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rc 12"/>
              <p:cNvSpPr>
                <a:spLocks/>
              </p:cNvSpPr>
              <p:nvPr/>
            </p:nvSpPr>
            <p:spPr bwMode="auto">
              <a:xfrm>
                <a:off x="3781425" y="1411288"/>
                <a:ext cx="1822450" cy="631825"/>
              </a:xfrm>
              <a:custGeom>
                <a:avLst/>
                <a:gdLst>
                  <a:gd name="G0" fmla="+- 20475 0 0"/>
                  <a:gd name="G1" fmla="+- 21600 0 0"/>
                  <a:gd name="G2" fmla="+- 21600 0 0"/>
                  <a:gd name="T0" fmla="*/ 0 w 40545"/>
                  <a:gd name="T1" fmla="*/ 14721 h 21600"/>
                  <a:gd name="T2" fmla="*/ 40545 w 40545"/>
                  <a:gd name="T3" fmla="*/ 13615 h 21600"/>
                  <a:gd name="T4" fmla="*/ 20475 w 405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45" h="21600" fill="none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</a:path>
                  <a:path w="40545" h="21600" stroke="0" extrusionOk="0">
                    <a:moveTo>
                      <a:pt x="-1" y="14720"/>
                    </a:moveTo>
                    <a:cubicBezTo>
                      <a:pt x="2954" y="5925"/>
                      <a:pt x="11196" y="-1"/>
                      <a:pt x="20475" y="0"/>
                    </a:cubicBezTo>
                    <a:cubicBezTo>
                      <a:pt x="29321" y="0"/>
                      <a:pt x="37274" y="5394"/>
                      <a:pt x="40544" y="13615"/>
                    </a:cubicBezTo>
                    <a:lnTo>
                      <a:pt x="20475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rc 13"/>
              <p:cNvSpPr>
                <a:spLocks/>
              </p:cNvSpPr>
              <p:nvPr/>
            </p:nvSpPr>
            <p:spPr bwMode="auto">
              <a:xfrm>
                <a:off x="3789363" y="1422400"/>
                <a:ext cx="1804987" cy="620713"/>
              </a:xfrm>
              <a:custGeom>
                <a:avLst/>
                <a:gdLst>
                  <a:gd name="G0" fmla="+- 20460 0 0"/>
                  <a:gd name="G1" fmla="+- 21600 0 0"/>
                  <a:gd name="G2" fmla="+- 21600 0 0"/>
                  <a:gd name="T0" fmla="*/ 0 w 40510"/>
                  <a:gd name="T1" fmla="*/ 14677 h 21600"/>
                  <a:gd name="T2" fmla="*/ 40510 w 40510"/>
                  <a:gd name="T3" fmla="*/ 13566 h 21600"/>
                  <a:gd name="T4" fmla="*/ 20460 w 4051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510" h="21600" fill="none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</a:path>
                  <a:path w="40510" h="21600" stroke="0" extrusionOk="0">
                    <a:moveTo>
                      <a:pt x="-1" y="14676"/>
                    </a:moveTo>
                    <a:cubicBezTo>
                      <a:pt x="2967" y="5904"/>
                      <a:pt x="11198" y="-1"/>
                      <a:pt x="20460" y="0"/>
                    </a:cubicBezTo>
                    <a:cubicBezTo>
                      <a:pt x="29287" y="0"/>
                      <a:pt x="37226" y="5371"/>
                      <a:pt x="40510" y="13565"/>
                    </a:cubicBezTo>
                    <a:lnTo>
                      <a:pt x="2046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rc 14"/>
              <p:cNvSpPr>
                <a:spLocks/>
              </p:cNvSpPr>
              <p:nvPr/>
            </p:nvSpPr>
            <p:spPr bwMode="auto">
              <a:xfrm>
                <a:off x="2673350" y="1738313"/>
                <a:ext cx="1130300" cy="766762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2 w 32982"/>
                  <a:gd name="T1" fmla="*/ 26185 h 26185"/>
                  <a:gd name="T2" fmla="*/ 32982 w 32982"/>
                  <a:gd name="T3" fmla="*/ 3242 h 26185"/>
                  <a:gd name="T4" fmla="*/ 21600 w 32982"/>
                  <a:gd name="T5" fmla="*/ 21600 h 26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82" h="26185" fill="none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</a:path>
                  <a:path w="32982" h="26185" stroke="0" extrusionOk="0">
                    <a:moveTo>
                      <a:pt x="492" y="26184"/>
                    </a:moveTo>
                    <a:cubicBezTo>
                      <a:pt x="165" y="24678"/>
                      <a:pt x="0" y="23141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21" y="-1"/>
                      <a:pt x="29563" y="1122"/>
                      <a:pt x="32981" y="324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rc 15"/>
              <p:cNvSpPr>
                <a:spLocks/>
              </p:cNvSpPr>
              <p:nvPr/>
            </p:nvSpPr>
            <p:spPr bwMode="auto">
              <a:xfrm>
                <a:off x="2682875" y="1749425"/>
                <a:ext cx="1116013" cy="752475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496 w 32948"/>
                  <a:gd name="T1" fmla="*/ 26204 h 26204"/>
                  <a:gd name="T2" fmla="*/ 32948 w 32948"/>
                  <a:gd name="T3" fmla="*/ 3221 h 26204"/>
                  <a:gd name="T4" fmla="*/ 21600 w 32948"/>
                  <a:gd name="T5" fmla="*/ 21600 h 26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48" h="26204" fill="none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</a:path>
                  <a:path w="32948" h="26204" stroke="0" extrusionOk="0">
                    <a:moveTo>
                      <a:pt x="496" y="26203"/>
                    </a:moveTo>
                    <a:cubicBezTo>
                      <a:pt x="166" y="24691"/>
                      <a:pt x="0" y="2314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5608" y="-1"/>
                      <a:pt x="29537" y="1115"/>
                      <a:pt x="32947" y="322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rc 16"/>
              <p:cNvSpPr>
                <a:spLocks/>
              </p:cNvSpPr>
              <p:nvPr/>
            </p:nvSpPr>
            <p:spPr bwMode="auto">
              <a:xfrm>
                <a:off x="2511425" y="3471863"/>
                <a:ext cx="1144588" cy="596900"/>
              </a:xfrm>
              <a:custGeom>
                <a:avLst/>
                <a:gdLst>
                  <a:gd name="G0" fmla="+- 21600 0 0"/>
                  <a:gd name="G1" fmla="+- 1016 0 0"/>
                  <a:gd name="G2" fmla="+- 21600 0 0"/>
                  <a:gd name="T0" fmla="*/ 32122 w 32122"/>
                  <a:gd name="T1" fmla="*/ 19880 h 22616"/>
                  <a:gd name="T2" fmla="*/ 24 w 32122"/>
                  <a:gd name="T3" fmla="*/ 0 h 22616"/>
                  <a:gd name="T4" fmla="*/ 21600 w 32122"/>
                  <a:gd name="T5" fmla="*/ 1016 h 22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22" h="22616" fill="none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</a:path>
                  <a:path w="32122" h="22616" stroke="0" extrusionOk="0">
                    <a:moveTo>
                      <a:pt x="32121" y="19879"/>
                    </a:moveTo>
                    <a:cubicBezTo>
                      <a:pt x="28905" y="21674"/>
                      <a:pt x="25283" y="22615"/>
                      <a:pt x="21600" y="22616"/>
                    </a:cubicBezTo>
                    <a:cubicBezTo>
                      <a:pt x="9670" y="22616"/>
                      <a:pt x="0" y="12945"/>
                      <a:pt x="0" y="1016"/>
                    </a:cubicBezTo>
                    <a:cubicBezTo>
                      <a:pt x="-1" y="677"/>
                      <a:pt x="7" y="338"/>
                      <a:pt x="23" y="-1"/>
                    </a:cubicBezTo>
                    <a:lnTo>
                      <a:pt x="21600" y="1016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rc 17"/>
              <p:cNvSpPr>
                <a:spLocks/>
              </p:cNvSpPr>
              <p:nvPr/>
            </p:nvSpPr>
            <p:spPr bwMode="auto">
              <a:xfrm>
                <a:off x="2520950" y="3471863"/>
                <a:ext cx="1128713" cy="1216025"/>
              </a:xfrm>
              <a:custGeom>
                <a:avLst/>
                <a:gdLst>
                  <a:gd name="G0" fmla="+- 21600 0 0"/>
                  <a:gd name="G1" fmla="+- 1023 0 0"/>
                  <a:gd name="G2" fmla="+- 21600 0 0"/>
                  <a:gd name="T0" fmla="*/ 32070 w 32070"/>
                  <a:gd name="T1" fmla="*/ 19916 h 22623"/>
                  <a:gd name="T2" fmla="*/ 24 w 32070"/>
                  <a:gd name="T3" fmla="*/ 0 h 22623"/>
                  <a:gd name="T4" fmla="*/ 21600 w 32070"/>
                  <a:gd name="T5" fmla="*/ 1023 h 22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070" h="22623" fill="none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</a:path>
                  <a:path w="32070" h="22623" stroke="0" extrusionOk="0">
                    <a:moveTo>
                      <a:pt x="32069" y="19915"/>
                    </a:moveTo>
                    <a:cubicBezTo>
                      <a:pt x="28865" y="21691"/>
                      <a:pt x="25263" y="22622"/>
                      <a:pt x="21600" y="22623"/>
                    </a:cubicBezTo>
                    <a:cubicBezTo>
                      <a:pt x="9670" y="22623"/>
                      <a:pt x="0" y="12952"/>
                      <a:pt x="0" y="1023"/>
                    </a:cubicBezTo>
                    <a:cubicBezTo>
                      <a:pt x="-1" y="681"/>
                      <a:pt x="8" y="340"/>
                      <a:pt x="24" y="0"/>
                    </a:cubicBezTo>
                    <a:lnTo>
                      <a:pt x="21600" y="1023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/>
              </a:p>
            </p:txBody>
          </p:sp>
          <p:sp>
            <p:nvSpPr>
              <p:cNvPr id="20" name="Arc 18"/>
              <p:cNvSpPr>
                <a:spLocks/>
              </p:cNvSpPr>
              <p:nvPr/>
            </p:nvSpPr>
            <p:spPr bwMode="auto">
              <a:xfrm>
                <a:off x="5581650" y="1776413"/>
                <a:ext cx="858838" cy="733425"/>
              </a:xfrm>
              <a:custGeom>
                <a:avLst/>
                <a:gdLst>
                  <a:gd name="G0" fmla="+- 4357 0 0"/>
                  <a:gd name="G1" fmla="+- 21600 0 0"/>
                  <a:gd name="G2" fmla="+- 21600 0 0"/>
                  <a:gd name="T0" fmla="*/ 0 w 25957"/>
                  <a:gd name="T1" fmla="*/ 444 h 32338"/>
                  <a:gd name="T2" fmla="*/ 23099 w 25957"/>
                  <a:gd name="T3" fmla="*/ 32338 h 32338"/>
                  <a:gd name="T4" fmla="*/ 4357 w 25957"/>
                  <a:gd name="T5" fmla="*/ 21600 h 3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57" h="32338" fill="none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</a:path>
                  <a:path w="25957" h="32338" stroke="0" extrusionOk="0">
                    <a:moveTo>
                      <a:pt x="-1" y="443"/>
                    </a:moveTo>
                    <a:cubicBezTo>
                      <a:pt x="1433" y="148"/>
                      <a:pt x="2893" y="-1"/>
                      <a:pt x="4357" y="0"/>
                    </a:cubicBezTo>
                    <a:cubicBezTo>
                      <a:pt x="16286" y="0"/>
                      <a:pt x="25957" y="9670"/>
                      <a:pt x="25957" y="21600"/>
                    </a:cubicBezTo>
                    <a:cubicBezTo>
                      <a:pt x="25957" y="25367"/>
                      <a:pt x="24971" y="29069"/>
                      <a:pt x="23098" y="32337"/>
                    </a:cubicBezTo>
                    <a:lnTo>
                      <a:pt x="4357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rc 19"/>
              <p:cNvSpPr>
                <a:spLocks/>
              </p:cNvSpPr>
              <p:nvPr/>
            </p:nvSpPr>
            <p:spPr bwMode="auto">
              <a:xfrm>
                <a:off x="5413375" y="1938338"/>
                <a:ext cx="847725" cy="720725"/>
              </a:xfrm>
              <a:custGeom>
                <a:avLst/>
                <a:gdLst>
                  <a:gd name="G0" fmla="+- 4322 0 0"/>
                  <a:gd name="G1" fmla="+- 21600 0 0"/>
                  <a:gd name="G2" fmla="+- 21600 0 0"/>
                  <a:gd name="T0" fmla="*/ 0 w 25922"/>
                  <a:gd name="T1" fmla="*/ 437 h 32407"/>
                  <a:gd name="T2" fmla="*/ 23024 w 25922"/>
                  <a:gd name="T3" fmla="*/ 32407 h 32407"/>
                  <a:gd name="T4" fmla="*/ 4322 w 25922"/>
                  <a:gd name="T5" fmla="*/ 21600 h 32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922" h="32407" fill="none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</a:path>
                  <a:path w="25922" h="32407" stroke="0" extrusionOk="0">
                    <a:moveTo>
                      <a:pt x="-1" y="436"/>
                    </a:moveTo>
                    <a:cubicBezTo>
                      <a:pt x="1422" y="146"/>
                      <a:pt x="2870" y="-1"/>
                      <a:pt x="4322" y="0"/>
                    </a:cubicBezTo>
                    <a:cubicBezTo>
                      <a:pt x="16251" y="0"/>
                      <a:pt x="25922" y="9670"/>
                      <a:pt x="25922" y="21600"/>
                    </a:cubicBezTo>
                    <a:cubicBezTo>
                      <a:pt x="25922" y="25394"/>
                      <a:pt x="24922" y="29121"/>
                      <a:pt x="23024" y="32407"/>
                    </a:cubicBezTo>
                    <a:lnTo>
                      <a:pt x="4322" y="2160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rc 20"/>
              <p:cNvSpPr>
                <a:spLocks/>
              </p:cNvSpPr>
              <p:nvPr/>
            </p:nvSpPr>
            <p:spPr bwMode="auto">
              <a:xfrm>
                <a:off x="5821363" y="2501900"/>
                <a:ext cx="822325" cy="727075"/>
              </a:xfrm>
              <a:custGeom>
                <a:avLst/>
                <a:gdLst>
                  <a:gd name="G0" fmla="+- 0 0 0"/>
                  <a:gd name="G1" fmla="+- 16839 0 0"/>
                  <a:gd name="G2" fmla="+- 21600 0 0"/>
                  <a:gd name="T0" fmla="*/ 13528 w 21600"/>
                  <a:gd name="T1" fmla="*/ 0 h 29447"/>
                  <a:gd name="T2" fmla="*/ 17539 w 21600"/>
                  <a:gd name="T3" fmla="*/ 29447 h 29447"/>
                  <a:gd name="T4" fmla="*/ 0 w 21600"/>
                  <a:gd name="T5" fmla="*/ 16839 h 29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447" fill="none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</a:path>
                  <a:path w="21600" h="29447" stroke="0" extrusionOk="0">
                    <a:moveTo>
                      <a:pt x="13528" y="-1"/>
                    </a:moveTo>
                    <a:cubicBezTo>
                      <a:pt x="18631" y="4099"/>
                      <a:pt x="21600" y="10292"/>
                      <a:pt x="21600" y="16839"/>
                    </a:cubicBezTo>
                    <a:cubicBezTo>
                      <a:pt x="21600" y="21363"/>
                      <a:pt x="20179" y="25773"/>
                      <a:pt x="17538" y="29446"/>
                    </a:cubicBezTo>
                    <a:lnTo>
                      <a:pt x="0" y="16839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rc 21"/>
              <p:cNvSpPr>
                <a:spLocks/>
              </p:cNvSpPr>
              <p:nvPr/>
            </p:nvSpPr>
            <p:spPr bwMode="auto">
              <a:xfrm>
                <a:off x="5805488" y="2478088"/>
                <a:ext cx="812800" cy="715962"/>
              </a:xfrm>
              <a:custGeom>
                <a:avLst/>
                <a:gdLst>
                  <a:gd name="G0" fmla="+- 0 0 0"/>
                  <a:gd name="G1" fmla="+- 16895 0 0"/>
                  <a:gd name="G2" fmla="+- 21600 0 0"/>
                  <a:gd name="T0" fmla="*/ 13458 w 21600"/>
                  <a:gd name="T1" fmla="*/ 0 h 29574"/>
                  <a:gd name="T2" fmla="*/ 17487 w 21600"/>
                  <a:gd name="T3" fmla="*/ 29574 h 29574"/>
                  <a:gd name="T4" fmla="*/ 0 w 21600"/>
                  <a:gd name="T5" fmla="*/ 16895 h 29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9574" fill="none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</a:path>
                  <a:path w="21600" h="29574" stroke="0" extrusionOk="0">
                    <a:moveTo>
                      <a:pt x="13458" y="-1"/>
                    </a:moveTo>
                    <a:cubicBezTo>
                      <a:pt x="18602" y="4098"/>
                      <a:pt x="21600" y="10317"/>
                      <a:pt x="21600" y="16895"/>
                    </a:cubicBezTo>
                    <a:cubicBezTo>
                      <a:pt x="21600" y="21449"/>
                      <a:pt x="20160" y="25887"/>
                      <a:pt x="17487" y="29574"/>
                    </a:cubicBezTo>
                    <a:lnTo>
                      <a:pt x="0" y="16895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rc 22"/>
              <p:cNvSpPr>
                <a:spLocks/>
              </p:cNvSpPr>
              <p:nvPr/>
            </p:nvSpPr>
            <p:spPr bwMode="auto">
              <a:xfrm>
                <a:off x="5553075" y="3217863"/>
                <a:ext cx="962025" cy="1046162"/>
              </a:xfrm>
              <a:custGeom>
                <a:avLst/>
                <a:gdLst>
                  <a:gd name="G0" fmla="+- 7011 0 0"/>
                  <a:gd name="G1" fmla="+- 6213 0 0"/>
                  <a:gd name="G2" fmla="+- 21600 0 0"/>
                  <a:gd name="T0" fmla="*/ 27698 w 28611"/>
                  <a:gd name="T1" fmla="*/ 0 h 27813"/>
                  <a:gd name="T2" fmla="*/ 0 w 28611"/>
                  <a:gd name="T3" fmla="*/ 26643 h 27813"/>
                  <a:gd name="T4" fmla="*/ 7011 w 28611"/>
                  <a:gd name="T5" fmla="*/ 6213 h 27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3" fill="none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</a:path>
                  <a:path w="28611" h="27813" stroke="0" extrusionOk="0">
                    <a:moveTo>
                      <a:pt x="27698" y="-1"/>
                    </a:moveTo>
                    <a:cubicBezTo>
                      <a:pt x="28303" y="2015"/>
                      <a:pt x="28611" y="4108"/>
                      <a:pt x="28611" y="6213"/>
                    </a:cubicBezTo>
                    <a:cubicBezTo>
                      <a:pt x="28611" y="18142"/>
                      <a:pt x="18940" y="27813"/>
                      <a:pt x="7011" y="27813"/>
                    </a:cubicBezTo>
                    <a:cubicBezTo>
                      <a:pt x="4625" y="27813"/>
                      <a:pt x="2256" y="27417"/>
                      <a:pt x="-1" y="26643"/>
                    </a:cubicBezTo>
                    <a:lnTo>
                      <a:pt x="7011" y="6213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rc 23"/>
              <p:cNvSpPr>
                <a:spLocks/>
              </p:cNvSpPr>
              <p:nvPr/>
            </p:nvSpPr>
            <p:spPr bwMode="auto">
              <a:xfrm>
                <a:off x="5500688" y="3163888"/>
                <a:ext cx="1066800" cy="1676400"/>
              </a:xfrm>
              <a:custGeom>
                <a:avLst/>
                <a:gdLst>
                  <a:gd name="G0" fmla="+- 7011 0 0"/>
                  <a:gd name="G1" fmla="+- 6214 0 0"/>
                  <a:gd name="G2" fmla="+- 21600 0 0"/>
                  <a:gd name="T0" fmla="*/ 27698 w 28611"/>
                  <a:gd name="T1" fmla="*/ 0 h 27814"/>
                  <a:gd name="T2" fmla="*/ 0 w 28611"/>
                  <a:gd name="T3" fmla="*/ 26645 h 27814"/>
                  <a:gd name="T4" fmla="*/ 7011 w 28611"/>
                  <a:gd name="T5" fmla="*/ 6214 h 27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11" h="27814" fill="none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</a:path>
                  <a:path w="28611" h="27814" stroke="0" extrusionOk="0">
                    <a:moveTo>
                      <a:pt x="27697" y="0"/>
                    </a:moveTo>
                    <a:cubicBezTo>
                      <a:pt x="28303" y="2015"/>
                      <a:pt x="28611" y="4109"/>
                      <a:pt x="28611" y="6214"/>
                    </a:cubicBezTo>
                    <a:cubicBezTo>
                      <a:pt x="28611" y="18143"/>
                      <a:pt x="18940" y="27814"/>
                      <a:pt x="7011" y="27814"/>
                    </a:cubicBezTo>
                    <a:cubicBezTo>
                      <a:pt x="4625" y="27814"/>
                      <a:pt x="2256" y="27418"/>
                      <a:pt x="0" y="26644"/>
                    </a:cubicBezTo>
                    <a:lnTo>
                      <a:pt x="7011" y="6214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rc 24"/>
              <p:cNvSpPr>
                <a:spLocks/>
              </p:cNvSpPr>
              <p:nvPr/>
            </p:nvSpPr>
            <p:spPr bwMode="auto">
              <a:xfrm>
                <a:off x="3614738" y="3851275"/>
                <a:ext cx="1970087" cy="608013"/>
              </a:xfrm>
              <a:custGeom>
                <a:avLst/>
                <a:gdLst>
                  <a:gd name="G0" fmla="+- 21175 0 0"/>
                  <a:gd name="G1" fmla="+- 0 0 0"/>
                  <a:gd name="G2" fmla="+- 21600 0 0"/>
                  <a:gd name="T0" fmla="*/ 38909 w 38909"/>
                  <a:gd name="T1" fmla="*/ 12331 h 21600"/>
                  <a:gd name="T2" fmla="*/ 0 w 38909"/>
                  <a:gd name="T3" fmla="*/ 4266 h 21600"/>
                  <a:gd name="T4" fmla="*/ 21175 w 3890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909" h="21600" fill="none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</a:path>
                  <a:path w="38909" h="21600" stroke="0" extrusionOk="0">
                    <a:moveTo>
                      <a:pt x="38909" y="12331"/>
                    </a:moveTo>
                    <a:cubicBezTo>
                      <a:pt x="34871" y="18137"/>
                      <a:pt x="28247" y="21599"/>
                      <a:pt x="21175" y="21600"/>
                    </a:cubicBezTo>
                    <a:cubicBezTo>
                      <a:pt x="10890" y="21600"/>
                      <a:pt x="2031" y="14348"/>
                      <a:pt x="0" y="4265"/>
                    </a:cubicBezTo>
                    <a:lnTo>
                      <a:pt x="21175" y="0"/>
                    </a:lnTo>
                    <a:close/>
                  </a:path>
                </a:pathLst>
              </a:custGeom>
              <a:solidFill>
                <a:srgbClr val="75C1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rc 25"/>
              <p:cNvSpPr>
                <a:spLocks/>
              </p:cNvSpPr>
              <p:nvPr/>
            </p:nvSpPr>
            <p:spPr bwMode="auto">
              <a:xfrm>
                <a:off x="3519488" y="4459288"/>
                <a:ext cx="2133600" cy="685800"/>
              </a:xfrm>
              <a:custGeom>
                <a:avLst/>
                <a:gdLst>
                  <a:gd name="G0" fmla="+- 21167 0 0"/>
                  <a:gd name="G1" fmla="+- 0 0 0"/>
                  <a:gd name="G2" fmla="+- 21600 0 0"/>
                  <a:gd name="T0" fmla="*/ 39737 w 39737"/>
                  <a:gd name="T1" fmla="*/ 11032 h 21600"/>
                  <a:gd name="T2" fmla="*/ 0 w 39737"/>
                  <a:gd name="T3" fmla="*/ 4303 h 21600"/>
                  <a:gd name="T4" fmla="*/ 21167 w 39737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737" h="21600" fill="none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</a:path>
                  <a:path w="39737" h="21600" stroke="0" extrusionOk="0">
                    <a:moveTo>
                      <a:pt x="39737" y="11032"/>
                    </a:moveTo>
                    <a:cubicBezTo>
                      <a:pt x="35844" y="17584"/>
                      <a:pt x="28787" y="21599"/>
                      <a:pt x="21167" y="21600"/>
                    </a:cubicBezTo>
                    <a:cubicBezTo>
                      <a:pt x="10896" y="21600"/>
                      <a:pt x="2046" y="14367"/>
                      <a:pt x="-1" y="4303"/>
                    </a:cubicBezTo>
                    <a:lnTo>
                      <a:pt x="21167" y="0"/>
                    </a:lnTo>
                    <a:close/>
                  </a:path>
                </a:pathLst>
              </a:custGeom>
              <a:solidFill>
                <a:srgbClr val="75C1D3"/>
              </a:solidFill>
              <a:ln w="14351">
                <a:solidFill>
                  <a:srgbClr val="3399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sz="1800"/>
              </a:p>
            </p:txBody>
          </p:sp>
          <p:sp>
            <p:nvSpPr>
              <p:cNvPr id="28" name="Text Box 26"/>
              <p:cNvSpPr txBox="1">
                <a:spLocks noChangeArrowheads="1"/>
              </p:cNvSpPr>
              <p:nvPr/>
            </p:nvSpPr>
            <p:spPr bwMode="auto">
              <a:xfrm>
                <a:off x="4332879" y="1443185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R5</a:t>
                </a:r>
                <a:endParaRPr lang="en-US" sz="1800" dirty="0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454531" y="2988187"/>
                <a:ext cx="1755775" cy="301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 flipH="1">
                <a:off x="3367088" y="2325688"/>
                <a:ext cx="9906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4586288" y="2386145"/>
                <a:ext cx="10668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pic>
            <p:nvPicPr>
              <p:cNvPr id="34" name="Picture 3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52488" y="24780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33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48488" y="3697288"/>
                <a:ext cx="90646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 Box 34"/>
              <p:cNvSpPr txBox="1">
                <a:spLocks noChangeArrowheads="1"/>
              </p:cNvSpPr>
              <p:nvPr/>
            </p:nvSpPr>
            <p:spPr bwMode="auto">
              <a:xfrm>
                <a:off x="1059111" y="2164680"/>
                <a:ext cx="44242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</a:t>
                </a:r>
                <a:endParaRPr lang="en-US" sz="1800" dirty="0" smtClean="0"/>
              </a:p>
            </p:txBody>
          </p:sp>
          <p:sp>
            <p:nvSpPr>
              <p:cNvPr id="37" name="Text Box 35"/>
              <p:cNvSpPr txBox="1">
                <a:spLocks noChangeArrowheads="1"/>
              </p:cNvSpPr>
              <p:nvPr/>
            </p:nvSpPr>
            <p:spPr bwMode="auto">
              <a:xfrm>
                <a:off x="7172188" y="3317919"/>
                <a:ext cx="570669" cy="35073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R10</a:t>
                </a:r>
                <a:endParaRPr lang="en-US" sz="1800" dirty="0" smtClean="0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4433888" y="2554288"/>
                <a:ext cx="228600" cy="144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3367088" y="3697288"/>
                <a:ext cx="838200" cy="685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0" name="Line 38"/>
              <p:cNvSpPr>
                <a:spLocks noChangeShapeType="1"/>
              </p:cNvSpPr>
              <p:nvPr/>
            </p:nvSpPr>
            <p:spPr bwMode="auto">
              <a:xfrm flipH="1">
                <a:off x="4743995" y="3473995"/>
                <a:ext cx="685800" cy="762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1" name="Line 39"/>
              <p:cNvSpPr>
                <a:spLocks noChangeShapeType="1"/>
              </p:cNvSpPr>
              <p:nvPr/>
            </p:nvSpPr>
            <p:spPr bwMode="auto">
              <a:xfrm>
                <a:off x="5663165" y="3226234"/>
                <a:ext cx="1364868" cy="73364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2" name="Line 40"/>
              <p:cNvSpPr>
                <a:spLocks noChangeShapeType="1"/>
              </p:cNvSpPr>
              <p:nvPr/>
            </p:nvSpPr>
            <p:spPr bwMode="auto">
              <a:xfrm flipV="1">
                <a:off x="4967288" y="4078288"/>
                <a:ext cx="1981200" cy="38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  <p:sp>
            <p:nvSpPr>
              <p:cNvPr id="47" name="Text Box 45"/>
              <p:cNvSpPr txBox="1">
                <a:spLocks noChangeArrowheads="1"/>
              </p:cNvSpPr>
              <p:nvPr/>
            </p:nvSpPr>
            <p:spPr bwMode="auto">
              <a:xfrm>
                <a:off x="5642334" y="251375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R7</a:t>
                </a:r>
                <a:endParaRPr lang="en-US" sz="1800" dirty="0" smtClean="0"/>
              </a:p>
            </p:txBody>
          </p:sp>
          <p:sp>
            <p:nvSpPr>
              <p:cNvPr id="48" name="Text Box 46"/>
              <p:cNvSpPr txBox="1">
                <a:spLocks noChangeArrowheads="1"/>
              </p:cNvSpPr>
              <p:nvPr/>
            </p:nvSpPr>
            <p:spPr bwMode="auto">
              <a:xfrm>
                <a:off x="2568046" y="1702649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R3</a:t>
                </a:r>
                <a:endParaRPr lang="en-US" sz="1800" dirty="0" smtClean="0"/>
              </a:p>
            </p:txBody>
          </p:sp>
          <p:sp>
            <p:nvSpPr>
              <p:cNvPr id="49" name="Text Box 47"/>
              <p:cNvSpPr txBox="1">
                <a:spLocks noChangeArrowheads="1"/>
              </p:cNvSpPr>
              <p:nvPr/>
            </p:nvSpPr>
            <p:spPr bwMode="auto">
              <a:xfrm>
                <a:off x="4425628" y="4697067"/>
                <a:ext cx="442429" cy="350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73025" tIns="36512" rIns="73025" bIns="36512">
                <a:spAutoFit/>
              </a:bodyPr>
              <a:lstStyle/>
              <a:p>
                <a:r>
                  <a:rPr lang="en-US" sz="1800" dirty="0" err="1" smtClean="0"/>
                  <a:t>R8</a:t>
                </a:r>
                <a:endParaRPr lang="en-US" sz="1800" dirty="0"/>
              </a:p>
            </p:txBody>
          </p:sp>
          <p:sp>
            <p:nvSpPr>
              <p:cNvPr id="62" name="Line 28"/>
              <p:cNvSpPr>
                <a:spLocks noChangeShapeType="1"/>
              </p:cNvSpPr>
              <p:nvPr/>
            </p:nvSpPr>
            <p:spPr bwMode="auto">
              <a:xfrm>
                <a:off x="3136604" y="2700670"/>
                <a:ext cx="361507" cy="244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73025" tIns="36512" rIns="73025" bIns="36512"/>
              <a:lstStyle/>
              <a:p>
                <a:endParaRPr lang="en-US"/>
              </a:p>
            </p:txBody>
          </p:sp>
        </p:grpSp>
        <p:sp>
          <p:nvSpPr>
            <p:cNvPr id="71" name="Line 31"/>
            <p:cNvSpPr>
              <a:spLocks noChangeShapeType="1"/>
            </p:cNvSpPr>
            <p:nvPr/>
          </p:nvSpPr>
          <p:spPr bwMode="auto">
            <a:xfrm flipV="1">
              <a:off x="1981211" y="1531087"/>
              <a:ext cx="2697114" cy="541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73025" tIns="36512" rIns="73025" bIns="36512"/>
            <a:lstStyle/>
            <a:p>
              <a:endParaRPr lang="en-US"/>
            </a:p>
          </p:txBody>
        </p:sp>
        <p:pic>
          <p:nvPicPr>
            <p:cNvPr id="64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25567" y="135816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3613" y="1081717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11297" y="214497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4031" y="2251299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37408" y="3303922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78465" y="2669684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6" name="Text Box 34"/>
            <p:cNvSpPr txBox="1">
              <a:spLocks noChangeArrowheads="1"/>
            </p:cNvSpPr>
            <p:nvPr/>
          </p:nvSpPr>
          <p:spPr bwMode="auto">
            <a:xfrm>
              <a:off x="1518139" y="3369828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R2</a:t>
              </a:r>
              <a:endParaRPr lang="en-US" sz="1800" dirty="0" smtClean="0"/>
            </a:p>
          </p:txBody>
        </p:sp>
        <p:sp>
          <p:nvSpPr>
            <p:cNvPr id="84" name="Text Box 46"/>
            <p:cNvSpPr txBox="1">
              <a:spLocks noChangeArrowheads="1"/>
            </p:cNvSpPr>
            <p:nvPr/>
          </p:nvSpPr>
          <p:spPr bwMode="auto">
            <a:xfrm>
              <a:off x="3335546" y="2929830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R4</a:t>
              </a:r>
              <a:endParaRPr lang="en-US" sz="1800" dirty="0" smtClean="0"/>
            </a:p>
          </p:txBody>
        </p:sp>
        <p:pic>
          <p:nvPicPr>
            <p:cNvPr id="85" name="Picture 3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96498" y="1883813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7642232" y="1537495"/>
              <a:ext cx="442429" cy="35073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R9</a:t>
              </a:r>
              <a:endParaRPr lang="en-US" sz="1800" dirty="0" smtClean="0"/>
            </a:p>
          </p:txBody>
        </p:sp>
        <p:cxnSp>
          <p:nvCxnSpPr>
            <p:cNvPr id="88" name="Straight Connector 87"/>
            <p:cNvCxnSpPr>
              <a:stCxn id="68" idx="3"/>
              <a:endCxn id="85" idx="1"/>
            </p:cNvCxnSpPr>
            <p:nvPr/>
          </p:nvCxnSpPr>
          <p:spPr bwMode="auto">
            <a:xfrm flipV="1">
              <a:off x="6517759" y="2264813"/>
              <a:ext cx="878739" cy="2611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 flipV="1">
              <a:off x="2151877" y="2109147"/>
              <a:ext cx="1093871" cy="93052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>
              <a:endCxn id="69" idx="1"/>
            </p:cNvCxnSpPr>
            <p:nvPr/>
          </p:nvCxnSpPr>
          <p:spPr bwMode="auto">
            <a:xfrm flipV="1">
              <a:off x="2161057" y="2632299"/>
              <a:ext cx="1142974" cy="44959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01" name="Picture 3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748" y="1129585"/>
              <a:ext cx="90646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2" name="Straight Connector 101"/>
            <p:cNvCxnSpPr>
              <a:stCxn id="65" idx="3"/>
              <a:endCxn id="101" idx="1"/>
            </p:cNvCxnSpPr>
            <p:nvPr/>
          </p:nvCxnSpPr>
          <p:spPr bwMode="auto">
            <a:xfrm>
              <a:off x="5380075" y="1462717"/>
              <a:ext cx="416673" cy="478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>
              <a:stCxn id="101" idx="3"/>
              <a:endCxn id="85" idx="1"/>
            </p:cNvCxnSpPr>
            <p:nvPr/>
          </p:nvCxnSpPr>
          <p:spPr bwMode="auto">
            <a:xfrm>
              <a:off x="6703210" y="1510585"/>
              <a:ext cx="693288" cy="75422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8" name="Text Box 45"/>
            <p:cNvSpPr txBox="1">
              <a:spLocks noChangeArrowheads="1"/>
            </p:cNvSpPr>
            <p:nvPr/>
          </p:nvSpPr>
          <p:spPr bwMode="auto">
            <a:xfrm>
              <a:off x="6046275" y="865524"/>
              <a:ext cx="442429" cy="35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800" dirty="0" err="1" smtClean="0"/>
                <a:t>R6</a:t>
              </a:r>
              <a:endParaRPr lang="en-US" sz="1800" dirty="0" smtClean="0"/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 rot="16200000" flipH="1">
              <a:off x="2329941" y="1976246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4" name="Text Box 34"/>
            <p:cNvSpPr txBox="1">
              <a:spLocks noChangeArrowheads="1"/>
            </p:cNvSpPr>
            <p:nvPr/>
          </p:nvSpPr>
          <p:spPr bwMode="auto">
            <a:xfrm>
              <a:off x="2256013" y="2022953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  <p:cxnSp>
          <p:nvCxnSpPr>
            <p:cNvPr id="115" name="Straight Connector 114"/>
            <p:cNvCxnSpPr/>
            <p:nvPr/>
          </p:nvCxnSpPr>
          <p:spPr bwMode="auto">
            <a:xfrm rot="16200000" flipH="1">
              <a:off x="2503606" y="2681539"/>
              <a:ext cx="110553" cy="2831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Text Box 34"/>
            <p:cNvSpPr txBox="1">
              <a:spLocks noChangeArrowheads="1"/>
            </p:cNvSpPr>
            <p:nvPr/>
          </p:nvSpPr>
          <p:spPr bwMode="auto">
            <a:xfrm>
              <a:off x="2429678" y="2728246"/>
              <a:ext cx="411972" cy="25840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r>
                <a:rPr lang="en-US" sz="1200" dirty="0" err="1" smtClean="0"/>
                <a:t>UNI</a:t>
              </a:r>
              <a:endParaRPr lang="en-US" sz="1200" dirty="0" smtClean="0"/>
            </a:p>
          </p:txBody>
        </p:sp>
      </p:grpSp>
      <p:sp>
        <p:nvSpPr>
          <p:cNvPr id="70" name="Freeform 69"/>
          <p:cNvSpPr/>
          <p:nvPr/>
        </p:nvSpPr>
        <p:spPr bwMode="auto">
          <a:xfrm>
            <a:off x="1700011" y="1568728"/>
            <a:ext cx="978794" cy="414270"/>
          </a:xfrm>
          <a:custGeom>
            <a:avLst/>
            <a:gdLst>
              <a:gd name="connsiteX0" fmla="*/ 0 w 978794"/>
              <a:gd name="connsiteY0" fmla="*/ 414270 h 414270"/>
              <a:gd name="connsiteX1" fmla="*/ 321972 w 978794"/>
              <a:gd name="connsiteY1" fmla="*/ 27904 h 414270"/>
              <a:gd name="connsiteX2" fmla="*/ 978794 w 978794"/>
              <a:gd name="connsiteY2" fmla="*/ 246845 h 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794" h="414270">
                <a:moveTo>
                  <a:pt x="0" y="414270"/>
                </a:moveTo>
                <a:cubicBezTo>
                  <a:pt x="79420" y="235039"/>
                  <a:pt x="158840" y="55808"/>
                  <a:pt x="321972" y="27904"/>
                </a:cubicBezTo>
                <a:cubicBezTo>
                  <a:pt x="485104" y="0"/>
                  <a:pt x="731949" y="123422"/>
                  <a:pt x="978794" y="246845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82124" tIns="41061" rIns="82124" bIns="41061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2817" y="1202114"/>
            <a:ext cx="2369346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Path with Objective </a:t>
            </a:r>
            <a:r>
              <a:rPr lang="en-US" sz="1400" dirty="0" err="1" smtClean="0"/>
              <a:t>Func</a:t>
            </a:r>
            <a:r>
              <a:rPr lang="en-US" sz="1400" dirty="0" smtClean="0"/>
              <a:t>/</a:t>
            </a:r>
          </a:p>
          <a:p>
            <a:r>
              <a:rPr lang="en-US" sz="1400" dirty="0" smtClean="0"/>
              <a:t>Metric bounds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Expressing the Objective Function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574103"/>
            <a:ext cx="7940675" cy="3571875"/>
          </a:xfrm>
        </p:spPr>
        <p:txBody>
          <a:bodyPr/>
          <a:lstStyle/>
          <a:p>
            <a:r>
              <a:rPr lang="en-US" dirty="0" smtClean="0"/>
              <a:t>Objective Function is tied to a loose hop</a:t>
            </a:r>
          </a:p>
          <a:p>
            <a:r>
              <a:rPr lang="en-US" dirty="0" smtClean="0"/>
              <a:t>Two new ERO subobject types, Objective Function (OF) and Metric, are defined.</a:t>
            </a:r>
          </a:p>
          <a:p>
            <a:pPr lvl="1"/>
            <a:r>
              <a:rPr lang="en-US" dirty="0" smtClean="0"/>
              <a:t> OF subobject conveys a set of one or more specific optimization criteria that MUST be followed in expanding route of a TE-LSP.</a:t>
            </a:r>
          </a:p>
          <a:p>
            <a:pPr lvl="1"/>
            <a:r>
              <a:rPr lang="en-US" dirty="0" smtClean="0"/>
              <a:t> Metric subobject indicates the bound on the path metric that MUST NOT be exceeded for the loose segment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Note: Draft needs to be updated for the case where a loose hop expansion results in the insertion of a new loose hop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Homogeneity and Fate-sharing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draft-</a:t>
            </a:r>
            <a:r>
              <a:rPr lang="en-US" sz="2400" b="1" dirty="0" err="1" smtClean="0"/>
              <a:t>ali-ccamp-rsvp-te-include-route</a:t>
            </a:r>
            <a:endParaRPr lang="en-US" sz="2400" b="1" dirty="0" smtClean="0"/>
          </a:p>
          <a:p>
            <a:r>
              <a:rPr lang="en-US" dirty="0" smtClean="0"/>
              <a:t>Requirement is to have two </a:t>
            </a:r>
            <a:r>
              <a:rPr lang="en-US" dirty="0" err="1" smtClean="0"/>
              <a:t>LPSs</a:t>
            </a:r>
            <a:r>
              <a:rPr lang="en-US" dirty="0" smtClean="0"/>
              <a:t> to follow same route:</a:t>
            </a:r>
          </a:p>
          <a:p>
            <a:pPr lvl="1"/>
            <a:r>
              <a:rPr lang="en-US" sz="2000" dirty="0" smtClean="0"/>
              <a:t> Fate Sharing. </a:t>
            </a:r>
          </a:p>
          <a:p>
            <a:pPr lvl="1"/>
            <a:r>
              <a:rPr lang="en-US" sz="2000" dirty="0" smtClean="0"/>
              <a:t> Homogeneous Attributes: E.g., when FA/RA-</a:t>
            </a:r>
            <a:r>
              <a:rPr lang="en-US" sz="2000" dirty="0" err="1" smtClean="0"/>
              <a:t>LSPs</a:t>
            </a:r>
            <a:r>
              <a:rPr lang="en-US" sz="2000" dirty="0" smtClean="0"/>
              <a:t> are bundled together, it is often required that the </a:t>
            </a:r>
            <a:r>
              <a:rPr lang="en-US" sz="2000" dirty="0" err="1" smtClean="0"/>
              <a:t>LSPs</a:t>
            </a:r>
            <a:r>
              <a:rPr lang="en-US" sz="2000" dirty="0" smtClean="0"/>
              <a:t> to have same delay and DV characteristics. </a:t>
            </a:r>
          </a:p>
          <a:p>
            <a:r>
              <a:rPr lang="en-US" dirty="0" smtClean="0"/>
              <a:t>The ingress node requires certain </a:t>
            </a:r>
            <a:r>
              <a:rPr lang="en-US" dirty="0" err="1" smtClean="0"/>
              <a:t>SLRGs</a:t>
            </a:r>
            <a:r>
              <a:rPr lang="en-US" dirty="0" smtClean="0"/>
              <a:t> to be explicitly “included” when the loose hop is expanded.</a:t>
            </a:r>
            <a:endParaRPr lang="en-US" sz="2800" dirty="0" smtClean="0"/>
          </a:p>
          <a:p>
            <a:pPr lvl="1"/>
            <a:r>
              <a:rPr lang="en-US" dirty="0" smtClean="0"/>
              <a:t> This derives, for instance, from an overall link diversity plan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2003_Print_LaserQ104_4">
  <a:themeElements>
    <a:clrScheme name="Cisco2003_Print_LaserQ104_4 1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339999"/>
      </a:accent1>
      <a:accent2>
        <a:srgbClr val="B92B38"/>
      </a:accent2>
      <a:accent3>
        <a:srgbClr val="FFFFFF"/>
      </a:accent3>
      <a:accent4>
        <a:srgbClr val="000000"/>
      </a:accent4>
      <a:accent5>
        <a:srgbClr val="ADCACA"/>
      </a:accent5>
      <a:accent6>
        <a:srgbClr val="A72632"/>
      </a:accent6>
      <a:hlink>
        <a:srgbClr val="9999CC"/>
      </a:hlink>
      <a:folHlink>
        <a:srgbClr val="EEB30E"/>
      </a:folHlink>
    </a:clrScheme>
    <a:fontScheme name="Cisco2003_Print_LaserQ104_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isco2003_Print_LaserQ104_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co2003_Print_LaserQ104_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co2003_Print_LaserQ104_4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Settings\dpsmith\Local Settings\Temp\Cisco2003_Print_LaserQ104_4.pot</Template>
  <TotalTime>18654</TotalTime>
  <Pages>28</Pages>
  <Words>1575</Words>
  <Application>Microsoft Macintosh PowerPoint</Application>
  <PresentationFormat>On-screen Show (4:3)</PresentationFormat>
  <Paragraphs>164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Cisco2003_Print_LaserQ104_4</vt:lpstr>
      <vt:lpstr>draft-ali-ccamp-rc-objective-function-metric-bound-02.txt draft-ali-ccamp-rsvp-te-include-route-02.txt draft-ali-ccamp-xro-lsp-subobject-02.txt</vt:lpstr>
      <vt:lpstr>draft-ali-ccamp-rc-objective-function-metric-bound-02.txt b draft-ali-ccamp-rsvp-te-include-route-02.txt g draft-ali-ccamp-xro-lsp-subobject-02.txt d</vt:lpstr>
      <vt:lpstr>Overall Problem Space</vt:lpstr>
      <vt:lpstr>Overall Problem Space (2)</vt:lpstr>
      <vt:lpstr>Overall Problem Space (2)</vt:lpstr>
      <vt:lpstr>Objective Function</vt:lpstr>
      <vt:lpstr>Objective Function at a UNI</vt:lpstr>
      <vt:lpstr>Expressing the Objective Function</vt:lpstr>
      <vt:lpstr>Homogeneity and Fate-sharing</vt:lpstr>
      <vt:lpstr>Homogeneity and Fate-sharing(2)</vt:lpstr>
      <vt:lpstr>Homogeneity and Fate-sharing: Solution</vt:lpstr>
      <vt:lpstr>Route Diversity using Exclude Routes</vt:lpstr>
      <vt:lpstr>Processing node exception</vt:lpstr>
      <vt:lpstr>LSP Subobject</vt:lpstr>
      <vt:lpstr>draft-ali-ccamp-xro-lsp-subobject: Solution</vt:lpstr>
      <vt:lpstr>Next Steps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TITLE/SIZE 30</dc:title>
  <dc:subject>Guide for Creating Powerpoint Presentations</dc:subject>
  <dc:creator>Cisco User</dc:creator>
  <cp:lastModifiedBy>Cisco Employee</cp:lastModifiedBy>
  <cp:revision>853</cp:revision>
  <cp:lastPrinted>1999-01-27T00:54:54Z</cp:lastPrinted>
  <dcterms:created xsi:type="dcterms:W3CDTF">2012-03-22T14:14:52Z</dcterms:created>
  <dcterms:modified xsi:type="dcterms:W3CDTF">2012-07-27T23:25:14Z</dcterms:modified>
</cp:coreProperties>
</file>