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63" r:id="rId4"/>
    <p:sldId id="258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67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BB33B08-DF16-41BC-A746-6E6044BB630E}" type="datetime1">
              <a:rPr lang="en-US"/>
              <a:pPr/>
              <a:t>7/27/2012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26BBBAE-A975-476C-B8BF-D57D25194B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79th IETF Beijing, China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B4DAFD-E2BC-43E4-967B-B411BB1980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79th IETF Beijing, China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69F8B1-CF2C-441B-90BB-7320B47839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79th IETF Beijing, China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953526-3127-4E2C-8D2E-71CE36CACE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79th IETF Beijing, China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5E2EE6-34A0-4349-B51D-5A10385863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79th IETF Beijing, China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D04BD-F062-4110-A6F4-947AE019C1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2010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79th IETF Beijing, China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C92374-C232-4EC2-BA26-4CBB8D3651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2010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79th IETF Beijing, China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F57A6-834C-4132-BCC8-4952AE4DC6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2010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79th IETF Beijing, China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3044D-E665-4499-9056-B4C3A9177F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2010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79th IETF Beijing, China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1D8A0-513D-4418-B36A-DC3E07D762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2010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79th IETF Beijing, China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1BD1C-9100-443A-9578-2FD4771D3C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2010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79th IETF Beijing, China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9F884B-9AED-4AB9-9A85-D5C76827D4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Arial" charset="0"/>
              </a:defRPr>
            </a:lvl1pPr>
          </a:lstStyle>
          <a:p>
            <a:pPr>
              <a:defRPr/>
            </a:pPr>
            <a:r>
              <a:rPr lang="en-US"/>
              <a:t>November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Arial" charset="0"/>
              </a:defRPr>
            </a:lvl1pPr>
          </a:lstStyle>
          <a:p>
            <a:pPr>
              <a:defRPr/>
            </a:pPr>
            <a:r>
              <a:rPr lang="en-US"/>
              <a:t>79th IETF Beijing, China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3046FE3-22AE-4464-9068-D03D5DCBAB7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609600" y="9144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SNMP MIBs to manage </a:t>
            </a:r>
            <a:br>
              <a:rPr lang="en-US" dirty="0" smtClean="0"/>
            </a:br>
            <a:r>
              <a:rPr lang="en-US" dirty="0" smtClean="0"/>
              <a:t>G.698.2 parameters</a:t>
            </a:r>
          </a:p>
        </p:txBody>
      </p:sp>
      <p:sp>
        <p:nvSpPr>
          <p:cNvPr id="14339" name="Subtitle 2"/>
          <p:cNvSpPr>
            <a:spLocks noGrp="1"/>
          </p:cNvSpPr>
          <p:nvPr>
            <p:ph type="subTitle" idx="1"/>
          </p:nvPr>
        </p:nvSpPr>
        <p:spPr>
          <a:xfrm>
            <a:off x="457200" y="2590800"/>
            <a:ext cx="8229600" cy="609600"/>
          </a:xfrm>
        </p:spPr>
        <p:txBody>
          <a:bodyPr/>
          <a:lstStyle/>
          <a:p>
            <a:pPr eaLnBrk="1" hangingPunct="1"/>
            <a:r>
              <a:rPr lang="en-GB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draft-galikunze-ccamp-g-698-2-snmp-mib-00.txt</a:t>
            </a:r>
          </a:p>
          <a:p>
            <a:pPr eaLnBrk="1" hangingPunct="1"/>
            <a:r>
              <a:rPr lang="en-GB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Former</a:t>
            </a:r>
          </a:p>
          <a:p>
            <a:pPr eaLnBrk="1" hangingPunct="1"/>
            <a:r>
              <a:rPr lang="en-GB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draft-galimbe-kunze-g-698-2-snmp-mib-02.txt</a:t>
            </a:r>
            <a:endParaRPr lang="en-US" sz="2400" dirty="0" smtClean="0">
              <a:solidFill>
                <a:schemeClr val="tx1"/>
              </a:solidFill>
            </a:endParaRPr>
          </a:p>
          <a:p>
            <a:pPr eaLnBrk="1" hangingPunct="1"/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1898650" y="4267200"/>
            <a:ext cx="55689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b="1" dirty="0" smtClean="0">
                <a:latin typeface="Arial" charset="0"/>
              </a:rPr>
              <a:t>Gabriele Galimberti </a:t>
            </a:r>
            <a:r>
              <a:rPr lang="en-US" altLang="zh-CN" dirty="0">
                <a:latin typeface="Arial" charset="0"/>
              </a:rPr>
              <a:t>	</a:t>
            </a:r>
            <a:r>
              <a:rPr lang="en-US" altLang="zh-CN" dirty="0" smtClean="0">
                <a:latin typeface="Arial" charset="0"/>
              </a:rPr>
              <a:t>Cisco Systems</a:t>
            </a:r>
            <a:endParaRPr lang="en-US" altLang="zh-CN" dirty="0">
              <a:latin typeface="Arial" charset="0"/>
            </a:endParaRPr>
          </a:p>
          <a:p>
            <a:r>
              <a:rPr lang="en-US" altLang="zh-CN" b="1" dirty="0" smtClean="0">
                <a:latin typeface="Arial" charset="0"/>
              </a:rPr>
              <a:t>Ruediger Kunze</a:t>
            </a:r>
            <a:r>
              <a:rPr lang="en-US" altLang="zh-CN" dirty="0">
                <a:latin typeface="Arial" charset="0"/>
              </a:rPr>
              <a:t>		</a:t>
            </a:r>
            <a:r>
              <a:rPr lang="en-US" altLang="zh-CN" dirty="0" smtClean="0">
                <a:latin typeface="Arial" charset="0"/>
              </a:rPr>
              <a:t>Deutsche Telekom</a:t>
            </a:r>
            <a:endParaRPr lang="de-DE" altLang="zh-CN" dirty="0" smtClean="0">
              <a:latin typeface="Arial" charset="0"/>
            </a:endParaRPr>
          </a:p>
          <a:p>
            <a:r>
              <a:rPr lang="en-US" altLang="zh-CN" b="1" dirty="0" smtClean="0">
                <a:latin typeface="Arial" charset="0"/>
              </a:rPr>
              <a:t>Lam, Hing-Kam </a:t>
            </a:r>
            <a:r>
              <a:rPr lang="de-DE" altLang="zh-CN" b="1" dirty="0" smtClean="0">
                <a:latin typeface="Arial" charset="0"/>
              </a:rPr>
              <a:t>                </a:t>
            </a:r>
            <a:r>
              <a:rPr lang="de-DE" altLang="zh-CN" dirty="0" smtClean="0">
                <a:latin typeface="Arial" charset="0"/>
              </a:rPr>
              <a:t>Alcatel-Lucent</a:t>
            </a:r>
          </a:p>
          <a:p>
            <a:r>
              <a:rPr lang="de-DE" altLang="zh-CN" b="1" dirty="0" smtClean="0">
                <a:latin typeface="Arial" charset="0"/>
              </a:rPr>
              <a:t>Dharini Hiremagalur         </a:t>
            </a:r>
            <a:r>
              <a:rPr lang="de-DE" altLang="zh-CN" dirty="0" smtClean="0">
                <a:latin typeface="Arial" charset="0"/>
              </a:rPr>
              <a:t>Juniper Networks</a:t>
            </a:r>
            <a:endParaRPr lang="de-DE" altLang="zh-CN" dirty="0">
              <a:latin typeface="Arial" charset="0"/>
            </a:endParaRPr>
          </a:p>
        </p:txBody>
      </p:sp>
      <p:sp>
        <p:nvSpPr>
          <p:cNvPr id="14341" name="Date Placeholder 4"/>
          <p:cNvSpPr>
            <a:spLocks noGrp="1"/>
          </p:cNvSpPr>
          <p:nvPr>
            <p:ph type="dt" sz="quarter" idx="10"/>
          </p:nvPr>
        </p:nvSpPr>
        <p:spPr bwMode="auto">
          <a:xfrm>
            <a:off x="381000" y="6340475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GB" dirty="0" smtClean="0"/>
              <a:t>July  2012</a:t>
            </a:r>
            <a:endParaRPr lang="en-US" dirty="0" smtClean="0"/>
          </a:p>
        </p:txBody>
      </p:sp>
      <p:sp>
        <p:nvSpPr>
          <p:cNvPr id="14342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IETF 84   Vancouver Canada</a:t>
            </a:r>
          </a:p>
        </p:txBody>
      </p:sp>
      <p:sp>
        <p:nvSpPr>
          <p:cNvPr id="14343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0C43AF5-7522-405B-B32B-70373DB44E41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145463" cy="685800"/>
          </a:xfrm>
        </p:spPr>
        <p:txBody>
          <a:bodyPr/>
          <a:lstStyle/>
          <a:p>
            <a:pPr eaLnBrk="1" hangingPunct="1"/>
            <a:r>
              <a:rPr lang="en-GB" dirty="0" smtClean="0"/>
              <a:t>Motivation &amp; Problem statement</a:t>
            </a:r>
            <a:endParaRPr lang="en-GB" sz="2000" dirty="0" smtClean="0"/>
          </a:p>
        </p:txBody>
      </p:sp>
      <p:sp>
        <p:nvSpPr>
          <p:cNvPr id="10127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8464" y="838200"/>
            <a:ext cx="8510736" cy="5791200"/>
          </a:xfrm>
        </p:spPr>
        <p:txBody>
          <a:bodyPr>
            <a:noAutofit/>
          </a:bodyPr>
          <a:lstStyle/>
          <a:p>
            <a:pPr marL="381000" indent="-381000">
              <a:lnSpc>
                <a:spcPct val="75000"/>
              </a:lnSpc>
              <a:buClr>
                <a:srgbClr val="002060"/>
              </a:buClr>
            </a:pPr>
            <a:endParaRPr lang="en-GB" sz="2400" dirty="0" smtClean="0"/>
          </a:p>
          <a:p>
            <a:pPr marL="381000" indent="-381000">
              <a:lnSpc>
                <a:spcPct val="75000"/>
              </a:lnSpc>
              <a:buClr>
                <a:srgbClr val="002060"/>
              </a:buClr>
            </a:pPr>
            <a:r>
              <a:rPr lang="en-GB" sz="2800" dirty="0" smtClean="0"/>
              <a:t>ITU-T G.698.2 defines the Application Codes and their optical parameters to operate a DWDM system in a Black Link approach</a:t>
            </a:r>
          </a:p>
          <a:p>
            <a:pPr marL="381000" indent="-381000">
              <a:lnSpc>
                <a:spcPct val="75000"/>
              </a:lnSpc>
              <a:buClr>
                <a:srgbClr val="002060"/>
              </a:buClr>
              <a:buNone/>
            </a:pPr>
            <a:endParaRPr lang="en-GB" sz="2800" dirty="0" smtClean="0"/>
          </a:p>
          <a:p>
            <a:pPr marL="381000" indent="-381000">
              <a:lnSpc>
                <a:spcPct val="75000"/>
              </a:lnSpc>
              <a:buClr>
                <a:srgbClr val="002060"/>
              </a:buClr>
              <a:buNone/>
            </a:pPr>
            <a:r>
              <a:rPr lang="en-GB" sz="2800" dirty="0" smtClean="0"/>
              <a:t>GOAL:</a:t>
            </a:r>
          </a:p>
          <a:p>
            <a:pPr marL="381000" indent="-381000">
              <a:lnSpc>
                <a:spcPct val="75000"/>
              </a:lnSpc>
              <a:buClr>
                <a:srgbClr val="002060"/>
              </a:buClr>
            </a:pPr>
            <a:r>
              <a:rPr lang="en-GB" sz="2800" dirty="0" smtClean="0"/>
              <a:t>Provide a standard way to retrieve/set the ITU-T application codes &amp; parameters from / to the network</a:t>
            </a:r>
          </a:p>
          <a:p>
            <a:pPr marL="381000" indent="-381000">
              <a:lnSpc>
                <a:spcPct val="75000"/>
              </a:lnSpc>
              <a:buClr>
                <a:srgbClr val="002060"/>
              </a:buClr>
            </a:pPr>
            <a:r>
              <a:rPr lang="en-GB" sz="2800" dirty="0" smtClean="0"/>
              <a:t>Support EMS/NMS (or simple browsers) to access the optical parameters</a:t>
            </a:r>
          </a:p>
          <a:p>
            <a:pPr marL="381000" indent="-381000">
              <a:lnSpc>
                <a:spcPct val="75000"/>
              </a:lnSpc>
              <a:buClr>
                <a:srgbClr val="002060"/>
              </a:buClr>
              <a:buNone/>
            </a:pPr>
            <a:endParaRPr lang="en-GB" sz="2800" dirty="0" smtClean="0"/>
          </a:p>
          <a:p>
            <a:pPr marL="381000" indent="-381000">
              <a:lnSpc>
                <a:spcPct val="75000"/>
              </a:lnSpc>
              <a:buClr>
                <a:srgbClr val="002060"/>
              </a:buClr>
            </a:pPr>
            <a:r>
              <a:rPr lang="en-GB" sz="2800" dirty="0" smtClean="0"/>
              <a:t>New technology availability must be addressed:</a:t>
            </a:r>
          </a:p>
          <a:p>
            <a:pPr marL="917575" lvl="1" indent="-342900">
              <a:lnSpc>
                <a:spcPct val="75000"/>
              </a:lnSpc>
              <a:buClr>
                <a:srgbClr val="002060"/>
              </a:buClr>
            </a:pPr>
            <a:r>
              <a:rPr lang="en-GB" sz="2000" dirty="0" smtClean="0"/>
              <a:t>100G, 400G, 1T – co-ordinate w/ ITU-T</a:t>
            </a:r>
          </a:p>
          <a:p>
            <a:pPr marL="917575" lvl="1" indent="-342900">
              <a:lnSpc>
                <a:spcPct val="75000"/>
              </a:lnSpc>
              <a:buClr>
                <a:srgbClr val="002060"/>
              </a:buClr>
            </a:pPr>
            <a:r>
              <a:rPr lang="en-GB" sz="2000" dirty="0" smtClean="0"/>
              <a:t>Colourless/Directionless/</a:t>
            </a:r>
            <a:r>
              <a:rPr lang="en-GB" sz="2000" dirty="0" err="1" smtClean="0"/>
              <a:t>Contentionless</a:t>
            </a:r>
            <a:r>
              <a:rPr lang="en-GB" sz="2000" dirty="0" smtClean="0"/>
              <a:t> ROADMs</a:t>
            </a:r>
          </a:p>
          <a:p>
            <a:pPr marL="917575" lvl="1" indent="-342900">
              <a:lnSpc>
                <a:spcPct val="75000"/>
              </a:lnSpc>
              <a:buClr>
                <a:srgbClr val="002060"/>
              </a:buClr>
            </a:pPr>
            <a:r>
              <a:rPr lang="en-GB" sz="2000" dirty="0" smtClean="0"/>
              <a:t>Flex Spectrum must be addressed </a:t>
            </a:r>
          </a:p>
          <a:p>
            <a:pPr marL="381000" indent="-381000">
              <a:lnSpc>
                <a:spcPct val="75000"/>
              </a:lnSpc>
              <a:buClr>
                <a:srgbClr val="002060"/>
              </a:buClr>
              <a:buNone/>
            </a:pPr>
            <a:endParaRPr lang="en-GB" sz="2000" dirty="0" smtClean="0"/>
          </a:p>
          <a:p>
            <a:pPr marL="917575" lvl="1" indent="-342900">
              <a:lnSpc>
                <a:spcPct val="75000"/>
              </a:lnSpc>
              <a:buClr>
                <a:srgbClr val="002060"/>
              </a:buClr>
            </a:pPr>
            <a:endParaRPr lang="en-GB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l"/>
            <a:r>
              <a:rPr lang="en-GB" dirty="0" smtClean="0"/>
              <a:t> Changes from last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41437"/>
            <a:ext cx="8686800" cy="4525963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GB" sz="3200" dirty="0" smtClean="0"/>
              <a:t>changed the document name :</a:t>
            </a:r>
          </a:p>
          <a:p>
            <a:pPr marL="742950" lvl="2" indent="-342900">
              <a:buNone/>
            </a:pPr>
            <a:r>
              <a:rPr lang="en-GB" sz="1800" dirty="0" smtClean="0">
                <a:latin typeface="Arial" charset="0"/>
                <a:cs typeface="Arial" charset="0"/>
              </a:rPr>
              <a:t>From: draft-galimbe-kunze-g-698-2-snmp-mib-02.txt</a:t>
            </a:r>
          </a:p>
          <a:p>
            <a:pPr marL="742950" lvl="2" indent="-342900">
              <a:buNone/>
            </a:pPr>
            <a:r>
              <a:rPr lang="en-GB" sz="1800" dirty="0" smtClean="0">
                <a:latin typeface="Arial" charset="0"/>
                <a:cs typeface="Arial" charset="0"/>
              </a:rPr>
              <a:t>To : draft-galikunze-ccamp-g-698-2-snmp-mib-00.txt</a:t>
            </a:r>
            <a:endParaRPr lang="en-GB" sz="3200" dirty="0" smtClean="0"/>
          </a:p>
          <a:p>
            <a:r>
              <a:rPr lang="en-US" dirty="0" smtClean="0"/>
              <a:t>Modified: </a:t>
            </a:r>
          </a:p>
          <a:p>
            <a:pPr lvl="1"/>
            <a:r>
              <a:rPr lang="en-US" sz="2000" dirty="0" smtClean="0"/>
              <a:t>OPT-IF-EXT-MIB DEFINITIONS</a:t>
            </a:r>
          </a:p>
          <a:p>
            <a:pPr lvl="1"/>
            <a:r>
              <a:rPr lang="en-US" sz="2000" dirty="0" err="1" smtClean="0"/>
              <a:t>OptIfChannelSpacing</a:t>
            </a:r>
            <a:endParaRPr lang="en-US" sz="2000" dirty="0" smtClean="0"/>
          </a:p>
          <a:p>
            <a:pPr lvl="1"/>
            <a:r>
              <a:rPr lang="en-GB" sz="2000" dirty="0" smtClean="0"/>
              <a:t>Removed reference to new FEC coding for 40G and 100G  (wait for ITU)</a:t>
            </a:r>
          </a:p>
          <a:p>
            <a:pPr lvl="1"/>
            <a:r>
              <a:rPr lang="en-GB" sz="2000" dirty="0" smtClean="0"/>
              <a:t>Reshaped the MIB structure to pass SNMP compiler</a:t>
            </a:r>
          </a:p>
          <a:p>
            <a:pPr lvl="1"/>
            <a:r>
              <a:rPr lang="en-GB" sz="2000" dirty="0" smtClean="0"/>
              <a:t>Fixed some un-appropriate “measure unit” </a:t>
            </a:r>
          </a:p>
          <a:p>
            <a:pPr lvl="1"/>
            <a:r>
              <a:rPr lang="en-GB" sz="2000" dirty="0" smtClean="0"/>
              <a:t>Cosmetic changes</a:t>
            </a:r>
            <a:endParaRPr lang="en-US" sz="2000" dirty="0" smtClean="0"/>
          </a:p>
          <a:p>
            <a:r>
              <a:rPr lang="en-US" dirty="0" smtClean="0"/>
              <a:t>Submitted to </a:t>
            </a:r>
            <a:r>
              <a:rPr lang="en-US" dirty="0" err="1" smtClean="0"/>
              <a:t>opsawg</a:t>
            </a:r>
            <a:r>
              <a:rPr lang="en-US" dirty="0" smtClean="0"/>
              <a:t> </a:t>
            </a:r>
            <a:r>
              <a:rPr lang="en-US" smtClean="0"/>
              <a:t>mailing list for comments </a:t>
            </a:r>
            <a:endParaRPr lang="en-US" dirty="0" smtClean="0"/>
          </a:p>
          <a:p>
            <a:pPr marL="342900" lvl="1" indent="-342900">
              <a:buFont typeface="Arial" charset="0"/>
              <a:buChar char="•"/>
            </a:pPr>
            <a:endParaRPr lang="en-GB" sz="3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July</a:t>
            </a:r>
            <a:r>
              <a:rPr lang="en-US" dirty="0" smtClean="0"/>
              <a:t> </a:t>
            </a:r>
            <a:r>
              <a:rPr lang="en-US" dirty="0" smtClean="0"/>
              <a:t>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84   Vancouver Canada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2EE6-34A0-4349-B51D-5A103858633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22238"/>
            <a:ext cx="8229600" cy="715962"/>
          </a:xfrm>
        </p:spPr>
        <p:txBody>
          <a:bodyPr/>
          <a:lstStyle/>
          <a:p>
            <a:pPr eaLnBrk="1" hangingPunct="1"/>
            <a:r>
              <a:rPr lang="en-US" dirty="0" smtClean="0"/>
              <a:t>Next Steps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534400" cy="4953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Clr>
                <a:srgbClr val="002060"/>
              </a:buClr>
            </a:pPr>
            <a:r>
              <a:rPr lang="en-GB" dirty="0" smtClean="0">
                <a:latin typeface="Arial" charset="0"/>
              </a:rPr>
              <a:t>Feedbacks on draft effectiveness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002060"/>
              </a:buClr>
            </a:pPr>
            <a:r>
              <a:rPr lang="en-GB" dirty="0" smtClean="0">
                <a:latin typeface="Arial" charset="0"/>
              </a:rPr>
              <a:t>Refine the parameter contents / extension and SNMP MIB structure upon comments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002060"/>
              </a:buClr>
            </a:pPr>
            <a:r>
              <a:rPr lang="en-GB" dirty="0" smtClean="0">
                <a:latin typeface="Arial" charset="0"/>
              </a:rPr>
              <a:t>Identify future parameters to cover with the MIB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002060"/>
              </a:buClr>
            </a:pPr>
            <a:r>
              <a:rPr lang="en-GB" dirty="0" smtClean="0">
                <a:latin typeface="Arial" charset="0"/>
              </a:rPr>
              <a:t>Realign the Parameters to new ITU-T Rec.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002060"/>
              </a:buClr>
            </a:pPr>
            <a:r>
              <a:rPr lang="en-GB" dirty="0" smtClean="0">
                <a:latin typeface="Arial" charset="0"/>
              </a:rPr>
              <a:t>Add clarification regarding standard application codes &amp; vendor transceiver class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002060"/>
              </a:buClr>
            </a:pPr>
            <a:r>
              <a:rPr lang="en-GB" dirty="0" smtClean="0">
                <a:latin typeface="Arial" charset="0"/>
              </a:rPr>
              <a:t>Promote the draft to WG document 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002060"/>
              </a:buClr>
              <a:buNone/>
            </a:pPr>
            <a:endParaRPr lang="en-US" dirty="0" smtClean="0">
              <a:latin typeface="Arial" charset="0"/>
            </a:endParaRPr>
          </a:p>
        </p:txBody>
      </p:sp>
      <p:sp>
        <p:nvSpPr>
          <p:cNvPr id="17412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July</a:t>
            </a:r>
            <a:r>
              <a:rPr lang="en-US" dirty="0" smtClean="0"/>
              <a:t> </a:t>
            </a:r>
            <a:r>
              <a:rPr lang="en-US" dirty="0" smtClean="0"/>
              <a:t>2012</a:t>
            </a:r>
          </a:p>
        </p:txBody>
      </p:sp>
      <p:sp>
        <p:nvSpPr>
          <p:cNvPr id="1741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D7B78F8-9FCC-467B-9976-65014E491A7D}" type="slidenum">
              <a:rPr lang="en-US"/>
              <a:pPr/>
              <a:t>4</a:t>
            </a:fld>
            <a:endParaRPr lang="en-US"/>
          </a:p>
        </p:txBody>
      </p:sp>
      <p:sp>
        <p:nvSpPr>
          <p:cNvPr id="17414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IETF 84   Vancouver Canada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1091</TotalTime>
  <Words>219</Words>
  <Application>Microsoft Office PowerPoint</Application>
  <PresentationFormat>On-screen Show (4:3)</PresentationFormat>
  <Paragraphs>48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SNMP MIBs to manage  G.698.2 parameters</vt:lpstr>
      <vt:lpstr>Motivation &amp; Problem statement</vt:lpstr>
      <vt:lpstr> Changes from last meeting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Signaling Extensions for Wavelength Switched Networks</dc:title>
  <dc:creator>Greg Bernstein</dc:creator>
  <cp:lastModifiedBy>gabriele galimberti</cp:lastModifiedBy>
  <cp:revision>99</cp:revision>
  <dcterms:created xsi:type="dcterms:W3CDTF">2011-03-09T09:35:09Z</dcterms:created>
  <dcterms:modified xsi:type="dcterms:W3CDTF">2012-07-27T12:06:07Z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1288385732</vt:lpwstr>
  </property>
  <property fmtid="{D5CDD505-2E9C-101B-9397-08002B2CF9AE}" pid="4" name="_NewReviewCycle">
    <vt:lpwstr/>
  </property>
</Properties>
</file>