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8"/>
  </p:notesMasterIdLst>
  <p:sldIdLst>
    <p:sldId id="390" r:id="rId3"/>
    <p:sldId id="420" r:id="rId4"/>
    <p:sldId id="414" r:id="rId5"/>
    <p:sldId id="415" r:id="rId6"/>
    <p:sldId id="42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2C88"/>
    <a:srgbClr val="C8BBA0"/>
    <a:srgbClr val="2F5376"/>
    <a:srgbClr val="49A942"/>
    <a:srgbClr val="0067AC"/>
    <a:srgbClr val="F6A01A"/>
    <a:srgbClr val="80A1B6"/>
    <a:srgbClr val="4F84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10" autoAdjust="0"/>
    <p:restoredTop sz="93913" autoAdjust="0"/>
  </p:normalViewPr>
  <p:slideViewPr>
    <p:cSldViewPr snapToGrid="0">
      <p:cViewPr>
        <p:scale>
          <a:sx n="80" d="100"/>
          <a:sy n="80" d="100"/>
        </p:scale>
        <p:origin x="-942" y="-72"/>
      </p:cViewPr>
      <p:guideLst>
        <p:guide orient="horz" pos="800"/>
        <p:guide pos="295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8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35C336-DC15-4E9B-99B2-00139F04079B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56CF0E-B60C-42EF-A72C-5D36B2BD8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DFDFD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pic>
        <p:nvPicPr>
          <p:cNvPr id="5" name="Picture 7" descr="blue-window"/>
          <p:cNvPicPr>
            <a:picLocks noChangeAspect="1" noChangeArrowheads="1"/>
          </p:cNvPicPr>
          <p:nvPr userDrawn="1"/>
        </p:nvPicPr>
        <p:blipFill>
          <a:blip r:embed="rId2"/>
          <a:srcRect b="37572"/>
          <a:stretch>
            <a:fillRect/>
          </a:stretch>
        </p:blipFill>
        <p:spPr bwMode="auto">
          <a:xfrm>
            <a:off x="450850" y="5468938"/>
            <a:ext cx="8242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juniper_black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496050" y="917575"/>
            <a:ext cx="17176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32888"/>
            <a:ext cx="7315200" cy="877824"/>
          </a:xfrm>
        </p:spPr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3200" b="1" cap="all" baseline="0" dirty="0" smtClean="0">
                <a:solidFill>
                  <a:srgbClr val="29292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11880"/>
            <a:ext cx="5943600" cy="1051560"/>
          </a:xfrm>
        </p:spPr>
        <p:txBody>
          <a:bodyPr>
            <a:noAutofit/>
          </a:bodyPr>
          <a:lstStyle>
            <a:lvl1pPr marL="0" indent="0" algn="l" defTabSz="457200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defRPr lang="en-US" sz="20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E501-280D-4E32-9AD1-5C02DF613846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69989-0AF3-4543-A127-523332891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3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29159-5744-4F5C-84FA-67DDCA6ED022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FF279-2F72-45AC-8B50-ABE2D533E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6" name="Straight Connector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cs typeface="+mn-cs"/>
            </a:endParaRPr>
          </a:p>
        </p:txBody>
      </p:sp>
      <p:sp>
        <p:nvSpPr>
          <p:cNvPr id="7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81CF-5683-43D0-AE0A-B1BE471860F7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5BCEF-A791-47C5-B97F-018E99F69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6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2C87D-40B4-4020-9A6B-CEF968413139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C3B54-9435-4BD2-A9D0-6AB9EB6FF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A7500-D463-4757-92FD-C9077B6FE865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CADC-AB19-4097-8281-1535EBC77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5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C469D-7E8F-4106-B408-11BE58EF8E3D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06A66-3C0B-4D30-9CEE-A35DBE141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59424" y="1143000"/>
            <a:ext cx="8229600" cy="4914900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buSzPct val="96000"/>
              <a:buFont typeface="Wingdings" pitchFamily="2" charset="2"/>
              <a:buChar char="§"/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843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rg-ven-gradient-3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038725"/>
            <a:ext cx="91440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4"/>
          <p:cNvSpPr>
            <a:spLocks noChangeArrowheads="1"/>
          </p:cNvSpPr>
          <p:nvPr userDrawn="1"/>
        </p:nvSpPr>
        <p:spPr bwMode="invGray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BABCBE">
                  <a:alpha val="14999"/>
                </a:srgbClr>
              </a:gs>
              <a:gs pos="100000">
                <a:srgbClr val="565758">
                  <a:alpha val="14999"/>
                </a:srgb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pic>
        <p:nvPicPr>
          <p:cNvPr id="4" name="Picture 43" descr="junos_brand_transparent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759200" y="2211388"/>
            <a:ext cx="4483100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1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DFDFD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pic>
        <p:nvPicPr>
          <p:cNvPr id="11" name="Picture 7" descr="blue-window"/>
          <p:cNvPicPr>
            <a:picLocks noChangeAspect="1" noChangeArrowheads="1"/>
          </p:cNvPicPr>
          <p:nvPr userDrawn="1"/>
        </p:nvPicPr>
        <p:blipFill>
          <a:blip r:embed="rId2"/>
          <a:srcRect b="37572"/>
          <a:stretch>
            <a:fillRect/>
          </a:stretch>
        </p:blipFill>
        <p:spPr bwMode="auto">
          <a:xfrm>
            <a:off x="450850" y="5468938"/>
            <a:ext cx="8242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juniper_black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496050" y="917575"/>
            <a:ext cx="17176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2F40B386-A63F-44DA-BF2C-43AE72E8C1D1}" type="datetimeFigureOut">
              <a:rPr lang="en-US"/>
              <a:pPr>
                <a:defRPr/>
              </a:pPr>
              <a:t>8/2/2012</a:t>
            </a:fld>
            <a:endParaRPr lang="en-US" sz="1600" dirty="0"/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231CF-8E15-45EC-8ACD-60B47B8687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493D9-FE49-43D6-8506-8313F6CBABE5}" type="datetimeFigureOut">
              <a:rPr lang="en-US"/>
              <a:pPr>
                <a:defRPr/>
              </a:pPr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6B116-2800-49D7-A825-065ED7B470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0C4D5-1000-4392-834E-54234CFA6421}" type="datetimeFigureOut">
              <a:rPr lang="en-US"/>
              <a:pPr>
                <a:defRPr/>
              </a:pPr>
              <a:t>8/2/2012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FD87-D6F0-490D-96E2-C2DD2779B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41F7-BDAA-464E-9B69-14DFB7654E91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A7C8D-EA40-4A92-A24F-2F5A88FDE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072F-770F-49B6-9EE9-BEBB6236C152}" type="datetimeFigureOut">
              <a:rPr lang="en-US"/>
              <a:pPr>
                <a:defRPr/>
              </a:pPr>
              <a:t>8/2/2012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7AC15-F2A9-419F-9786-60F1747BF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6250" y="255588"/>
            <a:ext cx="8220075" cy="741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3538" y="1150938"/>
            <a:ext cx="8220075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450850" y="238125"/>
            <a:ext cx="8240713" cy="5994400"/>
            <a:chOff x="284" y="150"/>
            <a:chExt cx="5182" cy="3776"/>
          </a:xfrm>
        </p:grpSpPr>
        <p:sp>
          <p:nvSpPr>
            <p:cNvPr id="19" name="Line 7"/>
            <p:cNvSpPr>
              <a:spLocks noChangeShapeType="1"/>
            </p:cNvSpPr>
            <p:nvPr userDrawn="1"/>
          </p:nvSpPr>
          <p:spPr bwMode="auto">
            <a:xfrm>
              <a:off x="284" y="3926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0" name="Line 8"/>
            <p:cNvSpPr>
              <a:spLocks noChangeShapeType="1"/>
            </p:cNvSpPr>
            <p:nvPr userDrawn="1"/>
          </p:nvSpPr>
          <p:spPr bwMode="auto">
            <a:xfrm>
              <a:off x="284" y="602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1" name="Line 9"/>
            <p:cNvSpPr>
              <a:spLocks noChangeShapeType="1"/>
            </p:cNvSpPr>
            <p:nvPr userDrawn="1"/>
          </p:nvSpPr>
          <p:spPr bwMode="auto">
            <a:xfrm>
              <a:off x="284" y="150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</p:grpSp>
      <p:sp>
        <p:nvSpPr>
          <p:cNvPr id="11" name="Rectangle 26"/>
          <p:cNvSpPr>
            <a:spLocks noChangeArrowheads="1"/>
          </p:cNvSpPr>
          <p:nvPr/>
        </p:nvSpPr>
        <p:spPr bwMode="black">
          <a:xfrm>
            <a:off x="471488" y="6229350"/>
            <a:ext cx="5302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b"/>
          <a:lstStyle/>
          <a:p>
            <a:pPr eaLnBrk="0" fontAlgn="auto" hangingPunct="0">
              <a:spcAft>
                <a:spcPts val="0"/>
              </a:spcAft>
              <a:tabLst>
                <a:tab pos="461963" algn="l"/>
                <a:tab pos="4572000" algn="ctr"/>
                <a:tab pos="8461375" algn="r"/>
                <a:tab pos="8855075" algn="r"/>
              </a:tabLst>
              <a:defRPr/>
            </a:pPr>
            <a:fld id="{8153B91F-D39E-45E7-9590-83CA28932BD0}" type="slidenum">
              <a:rPr lang="en-US" sz="1000">
                <a:solidFill>
                  <a:srgbClr val="807F83"/>
                </a:solidFill>
                <a:latin typeface="Arial" pitchFamily="34" charset="0"/>
                <a:cs typeface="+mn-cs"/>
              </a:rPr>
              <a:pPr eaLnBrk="0" fontAlgn="auto" hangingPunct="0">
                <a:spcAft>
                  <a:spcPts val="0"/>
                </a:spcAft>
                <a:tabLst>
                  <a:tab pos="461963" algn="l"/>
                  <a:tab pos="4572000" algn="ctr"/>
                  <a:tab pos="8461375" algn="r"/>
                  <a:tab pos="8855075" algn="r"/>
                </a:tabLst>
                <a:defRPr/>
              </a:pPr>
              <a:t>‹#›</a:t>
            </a:fld>
            <a:endParaRPr lang="en-US" sz="1000">
              <a:solidFill>
                <a:srgbClr val="807F83"/>
              </a:solidFill>
              <a:latin typeface="Arial" pitchFamily="34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7850" y="6240463"/>
            <a:ext cx="2913063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6"/>
                </a:solidFill>
                <a:latin typeface="+mn-lt"/>
                <a:cs typeface="+mn-cs"/>
              </a:rPr>
              <a:t>Copyright </a:t>
            </a:r>
            <a:r>
              <a:rPr lang="en-US" sz="800" dirty="0">
                <a:solidFill>
                  <a:schemeClr val="accent6"/>
                </a:solidFill>
                <a:ea typeface="ＭＳ Ｐゴシック" charset="-128"/>
                <a:cs typeface="+mn-cs"/>
              </a:rPr>
              <a:t>© 2010 Juniper Networks, Inc.     www.juniper.net</a:t>
            </a:r>
            <a:endParaRPr lang="en-US" sz="80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1031" name="Picture 11" descr="juniper_black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64438" y="6316663"/>
            <a:ext cx="111125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91" r:id="rId4"/>
  </p:sldLayoutIdLst>
  <p:txStyles>
    <p:titleStyle>
      <a:lvl1pPr algn="l" defTabSz="457200" rtl="0" fontAlgn="base">
        <a:lnSpc>
          <a:spcPct val="90000"/>
        </a:lnSpc>
        <a:spcBef>
          <a:spcPct val="0"/>
        </a:spcBef>
        <a:spcAft>
          <a:spcPct val="20000"/>
        </a:spcAft>
        <a:defRPr lang="en-US" sz="2400" b="1" kern="1200" cap="all" dirty="0">
          <a:solidFill>
            <a:srgbClr val="292929"/>
          </a:solidFill>
          <a:latin typeface="Arial" pitchFamily="34" charset="0"/>
          <a:ea typeface="+mj-ea"/>
          <a:cs typeface="+mj-cs"/>
        </a:defRPr>
      </a:lvl1pPr>
      <a:lvl2pPr algn="l" defTabSz="457200" rtl="0" fontAlgn="base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2pPr>
      <a:lvl3pPr algn="l" defTabSz="457200" rtl="0" fontAlgn="base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3pPr>
      <a:lvl4pPr algn="l" defTabSz="457200" rtl="0" fontAlgn="base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4pPr>
      <a:lvl5pPr algn="l" defTabSz="457200" rtl="0" fontAlgn="base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9pPr>
    </p:titleStyle>
    <p:bodyStyle>
      <a:lvl1pPr marL="112713" indent="-112713" algn="l" rtl="0" fontAlgn="base">
        <a:spcBef>
          <a:spcPts val="800"/>
        </a:spcBef>
        <a:spcAft>
          <a:spcPts val="400"/>
        </a:spcAft>
        <a:buClr>
          <a:schemeClr val="tx1"/>
        </a:buClr>
        <a:buSzPct val="25000"/>
        <a:buFont typeface="Arial" charset="0"/>
        <a:buChar char=" 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69913" indent="-225425" algn="l" rtl="0" fontAlgn="base">
        <a:spcBef>
          <a:spcPct val="0"/>
        </a:spcBef>
        <a:spcAft>
          <a:spcPts val="500"/>
        </a:spcAft>
        <a:buClr>
          <a:schemeClr val="tx1"/>
        </a:buClr>
        <a:buSzPct val="90000"/>
        <a:buFont typeface="Wingdings" pitchFamily="2" charset="2"/>
        <a:buChar char="§"/>
        <a:defRPr lang="en-US" sz="20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854075" indent="-223838" algn="l" rtl="0" fontAlgn="base">
        <a:spcBef>
          <a:spcPct val="0"/>
        </a:spcBef>
        <a:spcAft>
          <a:spcPts val="500"/>
        </a:spcAft>
        <a:buClr>
          <a:schemeClr val="tx1"/>
        </a:buClr>
        <a:buSzPct val="96000"/>
        <a:buFont typeface="Wingdings" pitchFamily="2" charset="2"/>
        <a:buChar char="§"/>
        <a:defRPr lang="en-US" sz="24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147763" indent="-233363" algn="l" rtl="0" fontAlgn="base">
        <a:spcBef>
          <a:spcPct val="0"/>
        </a:spcBef>
        <a:spcAft>
          <a:spcPts val="500"/>
        </a:spcAft>
        <a:buClr>
          <a:schemeClr val="tx1"/>
        </a:buClr>
        <a:buFont typeface="Arial" charset="0"/>
        <a:buChar char="–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431925" indent="-173038" algn="l" rtl="0" fontAlgn="base">
        <a:spcBef>
          <a:spcPct val="0"/>
        </a:spcBef>
        <a:spcAft>
          <a:spcPts val="500"/>
        </a:spcAft>
        <a:buClr>
          <a:schemeClr val="tx1"/>
        </a:buClr>
        <a:buFont typeface="Arial" charset="0"/>
        <a:buChar char="-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60976EB-FBCD-47F6-A7C1-1FE8124B0B75}" type="datetimeFigureOut">
              <a:rPr lang="en-US"/>
              <a:pPr>
                <a:defRPr/>
              </a:pPr>
              <a:t>8/2/2012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 dirty="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49D07C8-9388-41F0-99B6-5B33293E16F0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 idx="4294967295"/>
          </p:nvPr>
        </p:nvSpPr>
        <p:spPr>
          <a:xfrm>
            <a:off x="2286000" y="3886200"/>
            <a:ext cx="6858000" cy="990600"/>
          </a:xfrm>
        </p:spPr>
        <p:txBody>
          <a:bodyPr/>
          <a:lstStyle/>
          <a:p>
            <a:r>
              <a:rPr lang="en-US" sz="2400" smtClean="0"/>
              <a:t>draft-dharinigert-ccamp-g-698-2-lmp-00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86000" y="5124450"/>
            <a:ext cx="6858000" cy="533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800" smtClean="0"/>
              <a:t>Dharini Hiremagalur; Ruediger Kunze; Gert Grammel; Gabriele Galimberti; Manuel Paul; John Drake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Extended LMP Model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endParaRPr lang="it-IT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475" y="1139825"/>
            <a:ext cx="8075613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G.698.2 (Black Link)-LMP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288" y="1222375"/>
            <a:ext cx="8229600" cy="5060950"/>
          </a:xfrm>
        </p:spPr>
        <p:txBody>
          <a:bodyPr>
            <a:normAutofit fontScale="92500" lnSpcReduction="20000"/>
          </a:bodyPr>
          <a:lstStyle/>
          <a:p>
            <a:pPr marL="457200" indent="-45720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2000" dirty="0" smtClean="0"/>
              <a:t>Goal: LMP correlates the link properties east and west of G.698.2 reference points</a:t>
            </a:r>
          </a:p>
          <a:p>
            <a:pPr marL="457200" indent="-45720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2000" dirty="0" smtClean="0"/>
              <a:t>Non-Goal: LMP is neither a routing or signaling protocol</a:t>
            </a:r>
          </a:p>
          <a:p>
            <a:pPr marL="457200" indent="-45720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2000" dirty="0" smtClean="0"/>
              <a:t>How it works for standard application codes: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800" dirty="0" smtClean="0"/>
              <a:t>When connected, Router  and Optical Line System perform discovery procedures and exchange Application codes</a:t>
            </a:r>
          </a:p>
          <a:p>
            <a:pPr marL="457200" indent="-457200" fontAlgn="auto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2000" dirty="0" smtClean="0"/>
              <a:t>How it works for proprietary application codes: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800" dirty="0" smtClean="0"/>
              <a:t>When connected, Router  and Optical Line System perform discovery procedures and exchange capabilities such as e.g.:</a:t>
            </a:r>
          </a:p>
          <a:p>
            <a:pPr marL="1198562" lvl="2" indent="-457200" fontAlgn="auto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en-US" sz="1600" dirty="0" smtClean="0"/>
              <a:t>Tuning range (e.g. 96 </a:t>
            </a:r>
            <a:r>
              <a:rPr lang="en-US" sz="1600" dirty="0" err="1" smtClean="0"/>
              <a:t>OCh</a:t>
            </a:r>
            <a:r>
              <a:rPr lang="en-US" sz="1600" dirty="0" smtClean="0"/>
              <a:t>) vs. line system design (e.g. 40 Ch)</a:t>
            </a:r>
          </a:p>
          <a:p>
            <a:pPr marL="1198562" lvl="2" indent="-457200" fontAlgn="auto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en-US" sz="1600" dirty="0" smtClean="0"/>
              <a:t>Tuning precision (e.g. 50GHz) vs. Grid  (e.g. 100GHz)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800" dirty="0" smtClean="0"/>
              <a:t>Each side performs a property correlation e.g.</a:t>
            </a:r>
          </a:p>
          <a:p>
            <a:pPr marL="1198562" lvl="2" indent="-457200" fontAlgn="auto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en-US" sz="1600" dirty="0" smtClean="0"/>
              <a:t>Smallest common denominator: 40 Ch, 100GHz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800" dirty="0" smtClean="0"/>
              <a:t>If one side of the link changes its property, the peering side is notified and updated accordingly</a:t>
            </a:r>
          </a:p>
          <a:p>
            <a:pPr marL="1198562" lvl="2" indent="-457200" fontAlgn="auto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en-US" sz="1600" dirty="0" smtClean="0"/>
              <a:t>Optical Management system configures available Wavelength set to one specific set of channels (e.g. by tuning filters)</a:t>
            </a:r>
          </a:p>
          <a:p>
            <a:pPr marL="1198562" lvl="2" indent="-457200" fontAlgn="auto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en-US" sz="1600" dirty="0" smtClean="0"/>
              <a:t>Router side is informed</a:t>
            </a:r>
          </a:p>
          <a:p>
            <a:pPr marL="1198562" lvl="2" indent="-457200" fontAlgn="auto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Wingdings 3"/>
              <a:buChar char=""/>
              <a:defRPr/>
            </a:pPr>
            <a:r>
              <a:rPr lang="en-US" sz="1600" dirty="0" smtClean="0"/>
              <a:t>Both sides perform property correlation with updated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6802438" y="1001713"/>
            <a:ext cx="2255837" cy="235108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2288" y="255588"/>
            <a:ext cx="8696325" cy="741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/>
            </a:r>
            <a:br>
              <a:rPr dirty="0" smtClean="0"/>
            </a:br>
            <a:r>
              <a:rPr lang="en-US" dirty="0" smtClean="0"/>
              <a:t>Link Property exchange </a:t>
            </a:r>
            <a:endParaRPr dirty="0"/>
          </a:p>
        </p:txBody>
      </p:sp>
      <p:sp>
        <p:nvSpPr>
          <p:cNvPr id="28" name="Rectangle 27"/>
          <p:cNvSpPr/>
          <p:nvPr/>
        </p:nvSpPr>
        <p:spPr>
          <a:xfrm>
            <a:off x="85726" y="1002225"/>
            <a:ext cx="2190750" cy="233189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2534" name="Picture 45" descr="Generic Router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8" y="2111375"/>
            <a:ext cx="1182687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>
            <a:stCxn id="57353" idx="3"/>
            <a:endCxn id="9" idx="1"/>
          </p:cNvCxnSpPr>
          <p:nvPr/>
        </p:nvCxnSpPr>
        <p:spPr>
          <a:xfrm flipV="1">
            <a:off x="1939925" y="2703131"/>
            <a:ext cx="5060802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357313" y="1624013"/>
            <a:ext cx="0" cy="4937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537" name="TextBox 34"/>
          <p:cNvSpPr txBox="1">
            <a:spLocks noChangeArrowheads="1"/>
          </p:cNvSpPr>
          <p:nvPr/>
        </p:nvSpPr>
        <p:spPr bwMode="auto">
          <a:xfrm>
            <a:off x="1371600" y="1717675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333333"/>
                </a:solidFill>
              </a:rPr>
              <a:t>SNMP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5726" y="1143301"/>
            <a:ext cx="2038350" cy="457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NMS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00727" y="2337371"/>
            <a:ext cx="757646" cy="7315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OLS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2544" name="Rectangle 48"/>
          <p:cNvSpPr>
            <a:spLocks noChangeArrowheads="1"/>
          </p:cNvSpPr>
          <p:nvPr/>
        </p:nvSpPr>
        <p:spPr bwMode="auto">
          <a:xfrm>
            <a:off x="85725" y="2468563"/>
            <a:ext cx="6842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OXC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142266" y="1143301"/>
            <a:ext cx="1849334" cy="457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NMS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7354888" y="1619250"/>
            <a:ext cx="0" cy="7667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549" name="TextBox 53"/>
          <p:cNvSpPr txBox="1">
            <a:spLocks noChangeArrowheads="1"/>
          </p:cNvSpPr>
          <p:nvPr/>
        </p:nvSpPr>
        <p:spPr bwMode="auto">
          <a:xfrm>
            <a:off x="7378700" y="184785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333333"/>
                </a:solidFill>
              </a:rPr>
              <a:t>SNMP</a:t>
            </a:r>
          </a:p>
        </p:txBody>
      </p:sp>
      <p:sp>
        <p:nvSpPr>
          <p:cNvPr id="58" name="Left-Right Arrow 57"/>
          <p:cNvSpPr/>
          <p:nvPr/>
        </p:nvSpPr>
        <p:spPr>
          <a:xfrm>
            <a:off x="2686050" y="2095500"/>
            <a:ext cx="3943350" cy="476250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 typeface="+mj-lt"/>
              <a:buAutoNum type="arabicPeriod"/>
              <a:defRPr/>
            </a:pPr>
            <a:r>
              <a:rPr lang="en-US" dirty="0"/>
              <a:t>Link property exchange</a:t>
            </a:r>
            <a:endParaRPr lang="en-US" dirty="0"/>
          </a:p>
        </p:txBody>
      </p:sp>
      <p:sp>
        <p:nvSpPr>
          <p:cNvPr id="56" name="Right Arrow 55"/>
          <p:cNvSpPr/>
          <p:nvPr/>
        </p:nvSpPr>
        <p:spPr>
          <a:xfrm>
            <a:off x="2147888" y="3429000"/>
            <a:ext cx="2452687" cy="700088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 typeface="+mj-lt"/>
              <a:buAutoNum type="alphaLcPeriod"/>
              <a:defRPr/>
            </a:pPr>
            <a:r>
              <a:rPr lang="en-US" sz="1200" dirty="0">
                <a:solidFill>
                  <a:schemeClr val="tx1"/>
                </a:solidFill>
              </a:rPr>
              <a:t>Transponder capabilities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2552" name="Group 115"/>
          <p:cNvGrpSpPr>
            <a:grpSpLocks/>
          </p:cNvGrpSpPr>
          <p:nvPr/>
        </p:nvGrpSpPr>
        <p:grpSpPr bwMode="auto">
          <a:xfrm>
            <a:off x="138113" y="3384550"/>
            <a:ext cx="1476375" cy="1316038"/>
            <a:chOff x="67477" y="3441003"/>
            <a:chExt cx="1475574" cy="1316735"/>
          </a:xfrm>
        </p:grpSpPr>
        <p:grpSp>
          <p:nvGrpSpPr>
            <p:cNvPr id="22592" name="Group 70"/>
            <p:cNvGrpSpPr>
              <a:grpSpLocks/>
            </p:cNvGrpSpPr>
            <p:nvPr/>
          </p:nvGrpSpPr>
          <p:grpSpPr bwMode="auto">
            <a:xfrm>
              <a:off x="67477" y="3441003"/>
              <a:ext cx="1475574" cy="1316735"/>
              <a:chOff x="586589" y="4536378"/>
              <a:chExt cx="1475574" cy="1316735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624668" y="4566557"/>
                <a:ext cx="1437495" cy="1286556"/>
              </a:xfrm>
              <a:prstGeom prst="rect">
                <a:avLst/>
              </a:prstGeom>
              <a:solidFill>
                <a:schemeClr val="bg1"/>
              </a:solidFill>
              <a:ln w="952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>
                <a:off x="819824" y="5260661"/>
                <a:ext cx="116300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V="1">
                <a:off x="926130" y="4703154"/>
                <a:ext cx="0" cy="108324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97" name="TextBox 64"/>
              <p:cNvSpPr txBox="1">
                <a:spLocks noChangeArrowheads="1"/>
              </p:cNvSpPr>
              <p:nvPr/>
            </p:nvSpPr>
            <p:spPr bwMode="auto">
              <a:xfrm>
                <a:off x="1745673" y="5237017"/>
                <a:ext cx="28500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000">
                    <a:solidFill>
                      <a:srgbClr val="0070C0"/>
                    </a:solidFill>
                  </a:rPr>
                  <a:t>λ</a:t>
                </a:r>
                <a:endParaRPr lang="en-US" sz="1000">
                  <a:solidFill>
                    <a:srgbClr val="0070C0"/>
                  </a:solidFill>
                </a:endParaRPr>
              </a:p>
            </p:txBody>
          </p:sp>
          <p:sp>
            <p:nvSpPr>
              <p:cNvPr id="22598" name="TextBox 65"/>
              <p:cNvSpPr txBox="1">
                <a:spLocks noChangeArrowheads="1"/>
              </p:cNvSpPr>
              <p:nvPr/>
            </p:nvSpPr>
            <p:spPr bwMode="auto">
              <a:xfrm>
                <a:off x="586589" y="4536378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Tx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</p:txBody>
          </p:sp>
          <p:sp>
            <p:nvSpPr>
              <p:cNvPr id="22599" name="TextBox 68"/>
              <p:cNvSpPr txBox="1">
                <a:spLocks noChangeArrowheads="1"/>
              </p:cNvSpPr>
              <p:nvPr/>
            </p:nvSpPr>
            <p:spPr bwMode="auto">
              <a:xfrm>
                <a:off x="586589" y="5426974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Rx</a:t>
                </a:r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419711" y="3714198"/>
              <a:ext cx="813945" cy="681399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5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3" name="Right Arrow 72"/>
          <p:cNvSpPr/>
          <p:nvPr/>
        </p:nvSpPr>
        <p:spPr>
          <a:xfrm flipH="1">
            <a:off x="4676775" y="3429000"/>
            <a:ext cx="2624138" cy="70008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 typeface="+mj-lt"/>
              <a:buAutoNum type="alphaLcPeriod" startAt="2"/>
              <a:defRPr/>
            </a:pPr>
            <a:r>
              <a:rPr lang="en-US" sz="1200" dirty="0">
                <a:solidFill>
                  <a:schemeClr val="tx1"/>
                </a:solidFill>
              </a:rPr>
              <a:t>Network Tolerance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2554" name="Group 116"/>
          <p:cNvGrpSpPr>
            <a:grpSpLocks/>
          </p:cNvGrpSpPr>
          <p:nvPr/>
        </p:nvGrpSpPr>
        <p:grpSpPr bwMode="auto">
          <a:xfrm>
            <a:off x="7548563" y="3384550"/>
            <a:ext cx="1476375" cy="1316038"/>
            <a:chOff x="6887377" y="3469578"/>
            <a:chExt cx="1475574" cy="1316735"/>
          </a:xfrm>
        </p:grpSpPr>
        <p:grpSp>
          <p:nvGrpSpPr>
            <p:cNvPr id="22584" name="Group 80"/>
            <p:cNvGrpSpPr>
              <a:grpSpLocks/>
            </p:cNvGrpSpPr>
            <p:nvPr/>
          </p:nvGrpSpPr>
          <p:grpSpPr bwMode="auto">
            <a:xfrm>
              <a:off x="6887377" y="3469578"/>
              <a:ext cx="1475574" cy="1316735"/>
              <a:chOff x="586589" y="4536378"/>
              <a:chExt cx="1475574" cy="131673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624668" y="4566557"/>
                <a:ext cx="1437495" cy="1286556"/>
              </a:xfrm>
              <a:prstGeom prst="rect">
                <a:avLst/>
              </a:prstGeom>
              <a:solidFill>
                <a:schemeClr val="bg1"/>
              </a:solidFill>
              <a:ln w="952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>
                <a:off x="819824" y="5260661"/>
                <a:ext cx="116300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V="1">
                <a:off x="926130" y="4703154"/>
                <a:ext cx="0" cy="108324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89" name="TextBox 84"/>
              <p:cNvSpPr txBox="1">
                <a:spLocks noChangeArrowheads="1"/>
              </p:cNvSpPr>
              <p:nvPr/>
            </p:nvSpPr>
            <p:spPr bwMode="auto">
              <a:xfrm>
                <a:off x="1745673" y="5237017"/>
                <a:ext cx="28500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000">
                    <a:solidFill>
                      <a:srgbClr val="0070C0"/>
                    </a:solidFill>
                  </a:rPr>
                  <a:t>λ</a:t>
                </a:r>
                <a:endParaRPr lang="en-US" sz="1000">
                  <a:solidFill>
                    <a:srgbClr val="0070C0"/>
                  </a:solidFill>
                </a:endParaRPr>
              </a:p>
            </p:txBody>
          </p:sp>
          <p:sp>
            <p:nvSpPr>
              <p:cNvPr id="22590" name="TextBox 85"/>
              <p:cNvSpPr txBox="1">
                <a:spLocks noChangeArrowheads="1"/>
              </p:cNvSpPr>
              <p:nvPr/>
            </p:nvSpPr>
            <p:spPr bwMode="auto">
              <a:xfrm>
                <a:off x="586589" y="4536378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Tx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</p:txBody>
          </p:sp>
          <p:sp>
            <p:nvSpPr>
              <p:cNvPr id="22591" name="TextBox 86"/>
              <p:cNvSpPr txBox="1">
                <a:spLocks noChangeArrowheads="1"/>
              </p:cNvSpPr>
              <p:nvPr/>
            </p:nvSpPr>
            <p:spPr bwMode="auto">
              <a:xfrm>
                <a:off x="586589" y="5426974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Rx</a:t>
                </a:r>
              </a:p>
            </p:txBody>
          </p:sp>
        </p:grpSp>
        <p:sp>
          <p:nvSpPr>
            <p:cNvPr id="88" name="Rectangle 87"/>
            <p:cNvSpPr/>
            <p:nvPr/>
          </p:nvSpPr>
          <p:spPr>
            <a:xfrm>
              <a:off x="7430007" y="3847603"/>
              <a:ext cx="361754" cy="733813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2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90" name="Down Arrow 89"/>
          <p:cNvSpPr/>
          <p:nvPr/>
        </p:nvSpPr>
        <p:spPr>
          <a:xfrm>
            <a:off x="771525" y="4800600"/>
            <a:ext cx="209550" cy="257175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91" name="Down Arrow 90"/>
          <p:cNvSpPr/>
          <p:nvPr/>
        </p:nvSpPr>
        <p:spPr>
          <a:xfrm>
            <a:off x="8181975" y="4800600"/>
            <a:ext cx="209550" cy="257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/>
          </a:p>
        </p:txBody>
      </p:sp>
      <p:sp>
        <p:nvSpPr>
          <p:cNvPr id="22557" name="TextBox 91"/>
          <p:cNvSpPr txBox="1">
            <a:spLocks noChangeArrowheads="1"/>
          </p:cNvSpPr>
          <p:nvPr/>
        </p:nvSpPr>
        <p:spPr bwMode="auto">
          <a:xfrm>
            <a:off x="1047750" y="4791075"/>
            <a:ext cx="1914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Operation range</a:t>
            </a:r>
          </a:p>
        </p:txBody>
      </p:sp>
      <p:sp>
        <p:nvSpPr>
          <p:cNvPr id="22558" name="TextBox 92"/>
          <p:cNvSpPr txBox="1">
            <a:spLocks noChangeArrowheads="1"/>
          </p:cNvSpPr>
          <p:nvPr/>
        </p:nvSpPr>
        <p:spPr bwMode="auto">
          <a:xfrm>
            <a:off x="6067425" y="4791075"/>
            <a:ext cx="1914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/>
              <a:t>Operation range</a:t>
            </a:r>
          </a:p>
        </p:txBody>
      </p:sp>
      <p:grpSp>
        <p:nvGrpSpPr>
          <p:cNvPr id="22559" name="Group 114"/>
          <p:cNvGrpSpPr>
            <a:grpSpLocks/>
          </p:cNvGrpSpPr>
          <p:nvPr/>
        </p:nvGrpSpPr>
        <p:grpSpPr bwMode="auto">
          <a:xfrm>
            <a:off x="138113" y="5080000"/>
            <a:ext cx="1476375" cy="1316038"/>
            <a:chOff x="0" y="5107878"/>
            <a:chExt cx="1475574" cy="1316735"/>
          </a:xfrm>
        </p:grpSpPr>
        <p:grpSp>
          <p:nvGrpSpPr>
            <p:cNvPr id="22574" name="Group 93"/>
            <p:cNvGrpSpPr>
              <a:grpSpLocks/>
            </p:cNvGrpSpPr>
            <p:nvPr/>
          </p:nvGrpSpPr>
          <p:grpSpPr bwMode="auto">
            <a:xfrm>
              <a:off x="0" y="5107878"/>
              <a:ext cx="1475574" cy="1316735"/>
              <a:chOff x="586589" y="4536378"/>
              <a:chExt cx="1475574" cy="1316735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624668" y="4566557"/>
                <a:ext cx="1437495" cy="1286556"/>
              </a:xfrm>
              <a:prstGeom prst="rect">
                <a:avLst/>
              </a:prstGeom>
              <a:solidFill>
                <a:schemeClr val="bg1"/>
              </a:solidFill>
              <a:ln w="952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6" name="Straight Arrow Connector 95"/>
              <p:cNvCxnSpPr/>
              <p:nvPr/>
            </p:nvCxnSpPr>
            <p:spPr>
              <a:xfrm>
                <a:off x="819824" y="5260661"/>
                <a:ext cx="116300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/>
              <p:nvPr/>
            </p:nvCxnSpPr>
            <p:spPr>
              <a:xfrm flipV="1">
                <a:off x="926130" y="4703154"/>
                <a:ext cx="0" cy="108324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81" name="TextBox 97"/>
              <p:cNvSpPr txBox="1">
                <a:spLocks noChangeArrowheads="1"/>
              </p:cNvSpPr>
              <p:nvPr/>
            </p:nvSpPr>
            <p:spPr bwMode="auto">
              <a:xfrm>
                <a:off x="1745673" y="5237017"/>
                <a:ext cx="28500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000">
                    <a:solidFill>
                      <a:srgbClr val="0070C0"/>
                    </a:solidFill>
                  </a:rPr>
                  <a:t>λ</a:t>
                </a:r>
                <a:endParaRPr lang="en-US" sz="1000">
                  <a:solidFill>
                    <a:srgbClr val="0070C0"/>
                  </a:solidFill>
                </a:endParaRPr>
              </a:p>
            </p:txBody>
          </p:sp>
          <p:sp>
            <p:nvSpPr>
              <p:cNvPr id="22582" name="TextBox 98"/>
              <p:cNvSpPr txBox="1">
                <a:spLocks noChangeArrowheads="1"/>
              </p:cNvSpPr>
              <p:nvPr/>
            </p:nvSpPr>
            <p:spPr bwMode="auto">
              <a:xfrm>
                <a:off x="586589" y="4536378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Tx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</p:txBody>
          </p:sp>
          <p:sp>
            <p:nvSpPr>
              <p:cNvPr id="22583" name="TextBox 99"/>
              <p:cNvSpPr txBox="1">
                <a:spLocks noChangeArrowheads="1"/>
              </p:cNvSpPr>
              <p:nvPr/>
            </p:nvSpPr>
            <p:spPr bwMode="auto">
              <a:xfrm>
                <a:off x="586589" y="5426974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Rx</a:t>
                </a: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352234" y="5381073"/>
              <a:ext cx="813945" cy="681399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5000"/>
              </a:schemeClr>
            </a:solidFill>
            <a:ln w="3175"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23591" y="5457313"/>
              <a:ext cx="361754" cy="733813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5000"/>
              </a:schemeClr>
            </a:solidFill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23591" y="5457313"/>
              <a:ext cx="352234" cy="61945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2560" name="Group 113"/>
          <p:cNvGrpSpPr>
            <a:grpSpLocks/>
          </p:cNvGrpSpPr>
          <p:nvPr/>
        </p:nvGrpSpPr>
        <p:grpSpPr bwMode="auto">
          <a:xfrm>
            <a:off x="7548563" y="5080000"/>
            <a:ext cx="1476375" cy="1316038"/>
            <a:chOff x="6791325" y="5079303"/>
            <a:chExt cx="1475574" cy="1316735"/>
          </a:xfrm>
        </p:grpSpPr>
        <p:grpSp>
          <p:nvGrpSpPr>
            <p:cNvPr id="22564" name="Group 103"/>
            <p:cNvGrpSpPr>
              <a:grpSpLocks/>
            </p:cNvGrpSpPr>
            <p:nvPr/>
          </p:nvGrpSpPr>
          <p:grpSpPr bwMode="auto">
            <a:xfrm>
              <a:off x="6791325" y="5079303"/>
              <a:ext cx="1475574" cy="1316735"/>
              <a:chOff x="586589" y="4536378"/>
              <a:chExt cx="1475574" cy="1316735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624668" y="4566557"/>
                <a:ext cx="1437495" cy="1286556"/>
              </a:xfrm>
              <a:prstGeom prst="rect">
                <a:avLst/>
              </a:prstGeom>
              <a:solidFill>
                <a:schemeClr val="bg1"/>
              </a:solidFill>
              <a:ln w="952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06" name="Straight Arrow Connector 105"/>
              <p:cNvCxnSpPr/>
              <p:nvPr/>
            </p:nvCxnSpPr>
            <p:spPr>
              <a:xfrm>
                <a:off x="819824" y="5260661"/>
                <a:ext cx="116300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 flipV="1">
                <a:off x="926130" y="4703154"/>
                <a:ext cx="0" cy="108324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71" name="TextBox 107"/>
              <p:cNvSpPr txBox="1">
                <a:spLocks noChangeArrowheads="1"/>
              </p:cNvSpPr>
              <p:nvPr/>
            </p:nvSpPr>
            <p:spPr bwMode="auto">
              <a:xfrm>
                <a:off x="1745673" y="5237017"/>
                <a:ext cx="28500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000">
                    <a:solidFill>
                      <a:srgbClr val="0070C0"/>
                    </a:solidFill>
                  </a:rPr>
                  <a:t>λ</a:t>
                </a:r>
                <a:endParaRPr lang="en-US" sz="1000">
                  <a:solidFill>
                    <a:srgbClr val="0070C0"/>
                  </a:solidFill>
                </a:endParaRPr>
              </a:p>
            </p:txBody>
          </p:sp>
          <p:sp>
            <p:nvSpPr>
              <p:cNvPr id="22572" name="TextBox 108"/>
              <p:cNvSpPr txBox="1">
                <a:spLocks noChangeArrowheads="1"/>
              </p:cNvSpPr>
              <p:nvPr/>
            </p:nvSpPr>
            <p:spPr bwMode="auto">
              <a:xfrm>
                <a:off x="586589" y="4536378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Tx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</p:txBody>
          </p:sp>
          <p:sp>
            <p:nvSpPr>
              <p:cNvPr id="22573" name="TextBox 109"/>
              <p:cNvSpPr txBox="1">
                <a:spLocks noChangeArrowheads="1"/>
              </p:cNvSpPr>
              <p:nvPr/>
            </p:nvSpPr>
            <p:spPr bwMode="auto">
              <a:xfrm>
                <a:off x="586589" y="5426974"/>
                <a:ext cx="4275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solidFill>
                      <a:srgbClr val="0070C0"/>
                    </a:solidFill>
                  </a:rPr>
                  <a:t>dB</a:t>
                </a:r>
              </a:p>
              <a:p>
                <a:r>
                  <a:rPr lang="en-US" sz="1000">
                    <a:solidFill>
                      <a:srgbClr val="0070C0"/>
                    </a:solidFill>
                  </a:rPr>
                  <a:t>Rx</a:t>
                </a:r>
              </a:p>
            </p:txBody>
          </p:sp>
        </p:grpSp>
        <p:sp>
          <p:nvSpPr>
            <p:cNvPr id="111" name="Rectangle 110"/>
            <p:cNvSpPr/>
            <p:nvPr/>
          </p:nvSpPr>
          <p:spPr>
            <a:xfrm>
              <a:off x="7143559" y="5352498"/>
              <a:ext cx="813945" cy="681399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5000"/>
              </a:schemeClr>
            </a:solidFill>
            <a:ln w="3175"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7314916" y="5428738"/>
              <a:ext cx="361754" cy="733813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5000"/>
              </a:schemeClr>
            </a:solidFill>
            <a:ln w="3175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7314916" y="5428738"/>
              <a:ext cx="352234" cy="61945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7" name="Down Arrow 66"/>
          <p:cNvSpPr/>
          <p:nvPr/>
        </p:nvSpPr>
        <p:spPr>
          <a:xfrm>
            <a:off x="6210300" y="4229100"/>
            <a:ext cx="723900" cy="117157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562" name="TextBox 67"/>
          <p:cNvSpPr txBox="1">
            <a:spLocks noChangeArrowheads="1"/>
          </p:cNvSpPr>
          <p:nvPr/>
        </p:nvSpPr>
        <p:spPr bwMode="auto">
          <a:xfrm>
            <a:off x="2824163" y="5372100"/>
            <a:ext cx="3667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Bookman Old Style" pitchFamily="18" charset="0"/>
              <a:buAutoNum type="arabicPeriod" startAt="2"/>
            </a:pPr>
            <a:r>
              <a:rPr lang="en-US"/>
              <a:t>Link property correlation</a:t>
            </a:r>
          </a:p>
        </p:txBody>
      </p:sp>
      <p:sp>
        <p:nvSpPr>
          <p:cNvPr id="71" name="Down Arrow 70"/>
          <p:cNvSpPr/>
          <p:nvPr/>
        </p:nvSpPr>
        <p:spPr>
          <a:xfrm>
            <a:off x="2124075" y="4229100"/>
            <a:ext cx="723900" cy="117157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Stay aligned with draft-galimbe-kunze-g-698-2-snmp-mib-xx.txt</a:t>
            </a:r>
          </a:p>
          <a:p>
            <a:r>
              <a:rPr lang="en-US" smtClean="0"/>
              <a:t>Include threshold information?</a:t>
            </a:r>
          </a:p>
          <a:p>
            <a:r>
              <a:rPr lang="en-US" smtClean="0"/>
              <a:t>Include laser behavior (automatic shutdown, manual, …) in the information exchange?</a:t>
            </a:r>
          </a:p>
          <a:p>
            <a:r>
              <a:rPr lang="en-US" smtClean="0"/>
              <a:t>Generalization for WSON?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Juniper Toolkit">
  <a:themeElements>
    <a:clrScheme name="Juniper Palette">
      <a:dk1>
        <a:srgbClr val="333333"/>
      </a:dk1>
      <a:lt1>
        <a:srgbClr val="FFFFFF"/>
      </a:lt1>
      <a:dk2>
        <a:srgbClr val="93220B"/>
      </a:dk2>
      <a:lt2>
        <a:srgbClr val="4F8479"/>
      </a:lt2>
      <a:accent1>
        <a:srgbClr val="0067AC"/>
      </a:accent1>
      <a:accent2>
        <a:srgbClr val="BFC16B"/>
      </a:accent2>
      <a:accent3>
        <a:srgbClr val="F26649"/>
      </a:accent3>
      <a:accent4>
        <a:srgbClr val="49A942"/>
      </a:accent4>
      <a:accent5>
        <a:srgbClr val="7EB0CC"/>
      </a:accent5>
      <a:accent6>
        <a:srgbClr val="807F83"/>
      </a:accent6>
      <a:hlink>
        <a:srgbClr val="5D87A1"/>
      </a:hlink>
      <a:folHlink>
        <a:srgbClr val="F79646"/>
      </a:folHlink>
    </a:clrScheme>
    <a:fontScheme name="JuniperTemplate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presenter title">
      <a:srgbClr val="4D4D4D"/>
    </a:custClr>
    <a:custClr name="text title">
      <a:srgbClr val="292929"/>
    </a:custClr>
    <a:custClr name="subtitle blue">
      <a:srgbClr val="5D87A1"/>
    </a:custClr>
    <a:custClr name="axis">
      <a:srgbClr val="807F83"/>
    </a:custClr>
  </a:custClrLst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Juniper Toolkit</Template>
  <TotalTime>2378</TotalTime>
  <Words>230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5</vt:i4>
      </vt:variant>
    </vt:vector>
  </HeadingPairs>
  <TitlesOfParts>
    <vt:vector size="27" baseType="lpstr">
      <vt:lpstr>Arial</vt:lpstr>
      <vt:lpstr>Wingdings</vt:lpstr>
      <vt:lpstr>Calibri</vt:lpstr>
      <vt:lpstr>Bookman Old Style</vt:lpstr>
      <vt:lpstr>Gill Sans MT</vt:lpstr>
      <vt:lpstr>Wingdings 3</vt:lpstr>
      <vt:lpstr>ＭＳ Ｐゴシック</vt:lpstr>
      <vt:lpstr>Juniper Toolkit</vt:lpstr>
      <vt:lpstr>Origin</vt:lpstr>
      <vt:lpstr>Juniper Toolkit</vt:lpstr>
      <vt:lpstr>Juniper Toolkit</vt:lpstr>
      <vt:lpstr>Origin</vt:lpstr>
      <vt:lpstr>Origin</vt:lpstr>
      <vt:lpstr>Origin</vt:lpstr>
      <vt:lpstr>Origin</vt:lpstr>
      <vt:lpstr>Origin</vt:lpstr>
      <vt:lpstr>Origin</vt:lpstr>
      <vt:lpstr>Origin</vt:lpstr>
      <vt:lpstr>Origin</vt:lpstr>
      <vt:lpstr>Origin</vt:lpstr>
      <vt:lpstr>Origin</vt:lpstr>
      <vt:lpstr>Origin</vt:lpstr>
      <vt:lpstr>draft-dharinigert-ccamp-g-698-2-lmp-00</vt:lpstr>
      <vt:lpstr>Extended LMP Model</vt:lpstr>
      <vt:lpstr>G.698.2 (Black Link)-LMP</vt:lpstr>
      <vt:lpstr> Link Property exchange </vt:lpstr>
      <vt:lpstr>Next Steps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LMP for Black Link</dc:title>
  <dc:creator>Gert Grammel</dc:creator>
  <cp:lastModifiedBy>Daniele Ceccarelli</cp:lastModifiedBy>
  <cp:revision>50</cp:revision>
  <dcterms:created xsi:type="dcterms:W3CDTF">2011-04-27T18:29:23Z</dcterms:created>
  <dcterms:modified xsi:type="dcterms:W3CDTF">2012-08-02T18:59:52Z</dcterms:modified>
</cp:coreProperties>
</file>