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87" r:id="rId4"/>
    <p:sldId id="284" r:id="rId5"/>
    <p:sldId id="275" r:id="rId6"/>
    <p:sldId id="285" r:id="rId7"/>
    <p:sldId id="286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FFCFD"/>
    <a:srgbClr val="FF0066"/>
    <a:srgbClr val="FF660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72" autoAdjust="0"/>
    <p:restoredTop sz="94660" autoAdjust="0"/>
  </p:normalViewPr>
  <p:slideViewPr>
    <p:cSldViewPr>
      <p:cViewPr varScale="1">
        <p:scale>
          <a:sx n="115" d="100"/>
          <a:sy n="115" d="100"/>
        </p:scale>
        <p:origin x="-75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8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035F51E-EC98-407F-A25F-86ADD35A49F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A93D4-318B-46DF-82E1-1B73CCC3DA0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79A99-19AD-4460-A504-C4EB2BEC6C5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BA0D5-1C19-47AC-A48E-1EDCD3A4A50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2160-75FA-4820-9967-1834F8A4F5E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8F81E-A6E4-4619-A55F-5AD014A528B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0F737-63C1-437F-8AF0-5E0F2375790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F6F8F-C095-4094-A68B-53E8FF5D8B9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8E61B-AC2E-418C-ACEF-18646B1FF24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D0B58-0DDA-46B1-AC11-D99B114369F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A7304-97BA-423A-A4EF-D001B91DDE2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1CFA9-379F-4391-BB66-837F61B2BFC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8DF606F-B091-484C-841E-9378CAE778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宋体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宋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4194BD-07C5-4FE9-86B7-EAD80E784034}" type="slidenum">
              <a:rPr lang="en-US" altLang="zh-CN" smtClean="0"/>
              <a:pPr/>
              <a:t>1</a:t>
            </a:fld>
            <a:endParaRPr lang="en-US" altLang="zh-CN" dirty="0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1950" y="1600200"/>
            <a:ext cx="8458200" cy="1470025"/>
          </a:xfrm>
        </p:spPr>
        <p:txBody>
          <a:bodyPr/>
          <a:lstStyle/>
          <a:p>
            <a:pPr eaLnBrk="1" hangingPunct="1"/>
            <a:r>
              <a:rPr lang="en-US" altLang="zh-CN" sz="3600" b="1" dirty="0" smtClean="0">
                <a:solidFill>
                  <a:schemeClr val="accent2"/>
                </a:solidFill>
              </a:rPr>
              <a:t>RSVP-TE Based MPLS LI &amp; LB 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257800"/>
            <a:ext cx="7315200" cy="1600200"/>
          </a:xfrm>
        </p:spPr>
        <p:txBody>
          <a:bodyPr/>
          <a:lstStyle/>
          <a:p>
            <a:pPr eaLnBrk="1" hangingPunct="1">
              <a:lnSpc>
                <a:spcPct val="160000"/>
              </a:lnSpc>
            </a:pPr>
            <a:r>
              <a:rPr lang="en-US" altLang="zh-CN" sz="1800" b="1" i="1" dirty="0" smtClean="0"/>
              <a:t>J. Dong, M. Chen (Huawei), Z. Li (China Mobile)</a:t>
            </a:r>
          </a:p>
          <a:p>
            <a:pPr eaLnBrk="1" hangingPunct="1">
              <a:lnSpc>
                <a:spcPct val="160000"/>
              </a:lnSpc>
            </a:pPr>
            <a:endParaRPr lang="en-US" altLang="zh-CN" sz="500" b="1" dirty="0" smtClean="0"/>
          </a:p>
          <a:p>
            <a:pPr eaLnBrk="1" hangingPunct="1">
              <a:lnSpc>
                <a:spcPct val="160000"/>
              </a:lnSpc>
            </a:pPr>
            <a:r>
              <a:rPr lang="en-US" altLang="zh-CN" sz="1600" dirty="0" smtClean="0"/>
              <a:t>IETF84   CCAMP   July 2012   Vancouver</a:t>
            </a:r>
          </a:p>
        </p:txBody>
      </p:sp>
      <p:sp>
        <p:nvSpPr>
          <p:cNvPr id="2053" name="DtsShapeName" descr="EURE5B@8B21252E6@C1@C385740G@E1808:5;E8:5;DE74001!!!!!!BIHO@]e74001!!!1@7G1B70110830C38797QMS!Edrhfo`uhno!ho!SRWQ,UD!GSS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j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3124200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0" dirty="0" smtClean="0"/>
              <a:t>draft-dong-ccamp-rsvp-te-mpls-tp-li-lb-03</a:t>
            </a:r>
            <a:endParaRPr lang="en-US" altLang="zh-CN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1B4A0E-1EA0-4950-8D85-066A274BC399}" type="slidenum">
              <a:rPr lang="en-US" altLang="zh-CN" smtClean="0"/>
              <a:pPr/>
              <a:t>2</a:t>
            </a:fld>
            <a:endParaRPr lang="en-US" altLang="zh-CN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534400" cy="5334000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altLang="zh-CN" sz="2400" dirty="0" smtClean="0"/>
              <a:t>In-band/NMS based LI &amp; LB is defined in RFC 6435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dirty="0" smtClean="0"/>
              <a:t>LI and LB affect the data plane of the LSP</a:t>
            </a:r>
          </a:p>
          <a:p>
            <a:pPr lvl="1" eaLnBrk="1" hangingPunct="1">
              <a:lnSpc>
                <a:spcPct val="140000"/>
              </a:lnSpc>
            </a:pPr>
            <a:r>
              <a:rPr lang="en-US" altLang="zh-CN" sz="2200" dirty="0" smtClean="0"/>
              <a:t>As enabler of some other OAM functions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dirty="0" smtClean="0"/>
              <a:t>When dynamic control plane exists, </a:t>
            </a:r>
            <a:r>
              <a:rPr lang="en-US" altLang="zh-CN" sz="2400" dirty="0" smtClean="0"/>
              <a:t>could perform LI </a:t>
            </a:r>
            <a:r>
              <a:rPr lang="en-US" altLang="zh-CN" sz="2400" dirty="0" smtClean="0"/>
              <a:t>&amp; </a:t>
            </a:r>
            <a:r>
              <a:rPr lang="en-US" altLang="zh-CN" sz="2400" dirty="0" smtClean="0"/>
              <a:t>LB </a:t>
            </a:r>
            <a:r>
              <a:rPr lang="en-US" altLang="zh-CN" sz="2400" dirty="0" smtClean="0"/>
              <a:t>through control plane signaling</a:t>
            </a:r>
          </a:p>
          <a:p>
            <a:pPr lvl="1" eaLnBrk="1" hangingPunct="1">
              <a:lnSpc>
                <a:spcPct val="130000"/>
              </a:lnSpc>
            </a:pPr>
            <a:r>
              <a:rPr lang="en-US" altLang="zh-CN" sz="2000" dirty="0" smtClean="0"/>
              <a:t>Ensure control plane &amp; data plane consistency</a:t>
            </a:r>
          </a:p>
          <a:p>
            <a:pPr lvl="1" eaLnBrk="1" hangingPunct="1">
              <a:lnSpc>
                <a:spcPct val="130000"/>
              </a:lnSpc>
            </a:pPr>
            <a:r>
              <a:rPr lang="en-US" altLang="zh-CN" sz="2000" dirty="0" smtClean="0"/>
              <a:t>Does not rely on TTL expiration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400" dirty="0" smtClean="0"/>
              <a:t>Mechanism also applicable to other technologies using GMPLS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4000" b="0" dirty="0">
                <a:solidFill>
                  <a:schemeClr val="accent2"/>
                </a:solidFill>
              </a:rPr>
              <a:t>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1B4A0E-1EA0-4950-8D85-066A274BC399}" type="slidenum">
              <a:rPr lang="en-US" altLang="zh-CN" smtClean="0"/>
              <a:pPr/>
              <a:t>3</a:t>
            </a:fld>
            <a:endParaRPr lang="en-US" altLang="zh-CN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534400" cy="5486400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altLang="zh-CN" sz="2400" dirty="0" smtClean="0"/>
              <a:t>The Lock part is changed </a:t>
            </a:r>
          </a:p>
          <a:p>
            <a:pPr lvl="1" eaLnBrk="1" hangingPunct="1">
              <a:lnSpc>
                <a:spcPct val="140000"/>
              </a:lnSpc>
            </a:pPr>
            <a:r>
              <a:rPr lang="en-US" altLang="zh-CN" sz="2000" dirty="0" smtClean="0"/>
              <a:t>Re-use existing bits when possible (</a:t>
            </a:r>
            <a:r>
              <a:rPr lang="en-US" altLang="zh-CN" sz="2000" i="1" dirty="0" smtClean="0"/>
              <a:t>Thanks Lou, </a:t>
            </a:r>
            <a:r>
              <a:rPr lang="en-US" altLang="zh-CN" sz="2000" i="1" dirty="0" err="1" smtClean="0"/>
              <a:t>Fei</a:t>
            </a:r>
            <a:r>
              <a:rPr lang="en-US" altLang="zh-CN" sz="2000" i="1" dirty="0" smtClean="0"/>
              <a:t> and Francesco for the discussions</a:t>
            </a:r>
            <a:r>
              <a:rPr lang="en-US" altLang="zh-CN" sz="2000" dirty="0" smtClean="0"/>
              <a:t>)</a:t>
            </a:r>
          </a:p>
          <a:p>
            <a:pPr lvl="1" eaLnBrk="1" hangingPunct="1">
              <a:lnSpc>
                <a:spcPct val="140000"/>
              </a:lnSpc>
            </a:pPr>
            <a:r>
              <a:rPr lang="en-US" altLang="zh-CN" sz="2000" dirty="0" smtClean="0"/>
              <a:t>A (Administratively down) bit in ADMIN_STATUS is re-used for lock/unlock signaling </a:t>
            </a:r>
          </a:p>
          <a:p>
            <a:pPr lvl="1" eaLnBrk="1" hangingPunct="1">
              <a:lnSpc>
                <a:spcPct val="140000"/>
              </a:lnSpc>
            </a:pPr>
            <a:endParaRPr lang="en-US" altLang="zh-CN" sz="2000" dirty="0" smtClean="0"/>
          </a:p>
          <a:p>
            <a:pPr eaLnBrk="1" hangingPunct="1">
              <a:lnSpc>
                <a:spcPct val="140000"/>
              </a:lnSpc>
            </a:pPr>
            <a:r>
              <a:rPr lang="en-US" altLang="zh-CN" sz="2400" dirty="0" smtClean="0"/>
              <a:t>The Loopback part is unchanged in this version</a:t>
            </a:r>
          </a:p>
          <a:p>
            <a:pPr lvl="1" eaLnBrk="1" hangingPunct="1">
              <a:lnSpc>
                <a:spcPct val="140000"/>
              </a:lnSpc>
            </a:pPr>
            <a:r>
              <a:rPr lang="en-US" altLang="zh-CN" sz="2000" dirty="0" smtClean="0"/>
              <a:t>Wait for the discussion &amp; progress of Cyril’s draft-</a:t>
            </a:r>
            <a:r>
              <a:rPr lang="en-US" altLang="zh-CN" sz="2000" dirty="0" err="1" smtClean="0"/>
              <a:t>lsp</a:t>
            </a:r>
            <a:r>
              <a:rPr lang="en-US" altLang="zh-CN" sz="2000" dirty="0" smtClean="0"/>
              <a:t>-attribute-</a:t>
            </a:r>
            <a:r>
              <a:rPr lang="en-US" altLang="zh-CN" sz="2000" dirty="0" err="1" smtClean="0"/>
              <a:t>ero</a:t>
            </a:r>
            <a:endParaRPr lang="en-US" altLang="zh-CN" sz="2000" dirty="0" smtClean="0"/>
          </a:p>
          <a:p>
            <a:pPr lvl="1" eaLnBrk="1" hangingPunct="1">
              <a:lnSpc>
                <a:spcPct val="140000"/>
              </a:lnSpc>
            </a:pPr>
            <a:r>
              <a:rPr lang="en-US" altLang="zh-CN" sz="2000" dirty="0" smtClean="0"/>
              <a:t>Would like to revise this part accordingly when there is consensus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4000" b="0" dirty="0" smtClean="0">
                <a:solidFill>
                  <a:schemeClr val="accent2"/>
                </a:solidFill>
              </a:rPr>
              <a:t>Change &amp; </a:t>
            </a:r>
            <a:r>
              <a:rPr lang="en-US" altLang="zh-CN" sz="4000" b="0" dirty="0" err="1" smtClean="0">
                <a:solidFill>
                  <a:schemeClr val="accent2"/>
                </a:solidFill>
              </a:rPr>
              <a:t>Unchange</a:t>
            </a:r>
            <a:r>
              <a:rPr lang="en-US" altLang="zh-CN" sz="4000" b="0" dirty="0" smtClean="0">
                <a:solidFill>
                  <a:schemeClr val="accent2"/>
                </a:solidFill>
              </a:rPr>
              <a:t> in v-03</a:t>
            </a:r>
            <a:endParaRPr lang="en-US" altLang="zh-CN" sz="4000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zh-CN" sz="4000" dirty="0" smtClean="0">
                <a:solidFill>
                  <a:schemeClr val="accent2"/>
                </a:solidFill>
              </a:rPr>
              <a:t>RSVP-TE Based LI &amp; LB</a:t>
            </a:r>
            <a:endParaRPr lang="zh-CN" altLang="en-US" dirty="0" smtClean="0"/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457200" y="1202574"/>
            <a:ext cx="8382000" cy="52578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sz="2400" dirty="0" smtClean="0"/>
              <a:t>One re-used &amp; one new flag in ADMIN_STATUS Object </a:t>
            </a:r>
            <a:endParaRPr lang="en-US" altLang="zh-CN" sz="1200" dirty="0" smtClean="0"/>
          </a:p>
          <a:p>
            <a:pPr lvl="1" eaLnBrk="1" hangingPunct="1"/>
            <a:endParaRPr lang="en-US" altLang="zh-CN" sz="2000" dirty="0" smtClean="0"/>
          </a:p>
          <a:p>
            <a:pPr lvl="1" eaLnBrk="1" hangingPunct="1"/>
            <a:endParaRPr lang="en-US" altLang="zh-CN" sz="2000" dirty="0" smtClean="0"/>
          </a:p>
          <a:p>
            <a:pPr lvl="1" eaLnBrk="1" hangingPunct="1"/>
            <a:endParaRPr lang="en-US" altLang="zh-CN" sz="2000" dirty="0" smtClean="0"/>
          </a:p>
          <a:p>
            <a:pPr lvl="1" eaLnBrk="1" hangingPunct="1"/>
            <a:endParaRPr lang="en-US" altLang="zh-CN" sz="2000" dirty="0" smtClean="0"/>
          </a:p>
          <a:p>
            <a:pPr lvl="1" eaLnBrk="1" hangingPunct="1"/>
            <a:r>
              <a:rPr lang="en-US" altLang="zh-CN" sz="2000" dirty="0" smtClean="0"/>
              <a:t>A: Administratively Down, re-used for Lock Instruct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 eaLnBrk="1" hangingPunct="1"/>
            <a:r>
              <a:rPr lang="en-US" altLang="zh-CN" sz="2000" dirty="0" smtClean="0"/>
              <a:t>B: Loop</a:t>
            </a:r>
            <a:r>
              <a:rPr lang="en-US" altLang="zh-CN" sz="2000" dirty="0" smtClean="0">
                <a:solidFill>
                  <a:srgbClr val="0070C0"/>
                </a:solidFill>
              </a:rPr>
              <a:t>B</a:t>
            </a:r>
            <a:r>
              <a:rPr lang="en-US" altLang="zh-CN" sz="2000" dirty="0" smtClean="0"/>
              <a:t>ack</a:t>
            </a:r>
          </a:p>
          <a:p>
            <a:pPr lvl="3" eaLnBrk="1" hangingPunct="1"/>
            <a:endParaRPr lang="en-US" altLang="zh-CN" sz="1200" dirty="0" smtClean="0"/>
          </a:p>
          <a:p>
            <a:pPr eaLnBrk="1" hangingPunct="1"/>
            <a:r>
              <a:rPr lang="en-US" altLang="zh-CN" sz="2400" dirty="0" smtClean="0"/>
              <a:t>Lock Instruct is signaled using Path/Resv message</a:t>
            </a:r>
          </a:p>
          <a:p>
            <a:pPr lvl="1" eaLnBrk="1" hangingPunct="1"/>
            <a:r>
              <a:rPr lang="en-US" altLang="zh-CN" sz="2000" dirty="0" smtClean="0"/>
              <a:t>MEP to MEP</a:t>
            </a:r>
          </a:p>
          <a:p>
            <a:pPr lvl="3" eaLnBrk="1" hangingPunct="1"/>
            <a:endParaRPr lang="en-US" altLang="zh-CN" sz="1200" dirty="0" smtClean="0"/>
          </a:p>
          <a:p>
            <a:pPr eaLnBrk="1" hangingPunct="1"/>
            <a:r>
              <a:rPr lang="en-US" altLang="zh-CN" sz="2400" dirty="0" smtClean="0"/>
              <a:t>Loopback is signaled using Notify message</a:t>
            </a:r>
          </a:p>
          <a:p>
            <a:pPr lvl="1" eaLnBrk="1" hangingPunct="1"/>
            <a:r>
              <a:rPr lang="en-US" altLang="zh-CN" sz="2000" dirty="0" smtClean="0"/>
              <a:t>MEP to MIP or MEP to MEP</a:t>
            </a:r>
          </a:p>
          <a:p>
            <a:pPr lvl="1" eaLnBrk="1" hangingPunct="1"/>
            <a:r>
              <a:rPr lang="en-US" altLang="zh-CN" sz="2000" dirty="0" smtClean="0"/>
              <a:t>May be revised in next version</a:t>
            </a:r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975B4C-1961-425C-AD31-05E5A02857EE}" type="slidenum">
              <a:rPr lang="en-US" altLang="zh-CN" smtClean="0"/>
              <a:pPr/>
              <a:t>4</a:t>
            </a:fld>
            <a:endParaRPr lang="en-US" altLang="zh-CN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59774"/>
            <a:ext cx="63055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7021033" y="2787980"/>
            <a:ext cx="152400" cy="3698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zh-CN" altLang="en-US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5878033" y="2787501"/>
            <a:ext cx="152400" cy="3698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2FF461-3F13-4E93-A830-A0ADD2628D7B}" type="slidenum">
              <a:rPr lang="en-US" altLang="zh-CN" smtClean="0"/>
              <a:pPr/>
              <a:t>5</a:t>
            </a:fld>
            <a:endParaRPr lang="en-US" altLang="zh-CN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686800" cy="4678363"/>
          </a:xfrm>
          <a:noFill/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altLang="zh-CN" sz="2800" dirty="0" smtClean="0"/>
              <a:t>Revise the loopback part based on the progress of draft-</a:t>
            </a:r>
            <a:r>
              <a:rPr lang="en-US" altLang="zh-CN" sz="2800" dirty="0" err="1" smtClean="0"/>
              <a:t>lsp</a:t>
            </a:r>
            <a:r>
              <a:rPr lang="en-US" altLang="zh-CN" sz="2800" dirty="0" smtClean="0"/>
              <a:t>-attribute-</a:t>
            </a:r>
            <a:r>
              <a:rPr lang="en-US" altLang="zh-CN" sz="2800" dirty="0" err="1" smtClean="0"/>
              <a:t>ero</a:t>
            </a:r>
            <a:endParaRPr lang="en-US" altLang="zh-CN" sz="2800" dirty="0" smtClean="0"/>
          </a:p>
          <a:p>
            <a:pPr eaLnBrk="1" hangingPunct="1">
              <a:lnSpc>
                <a:spcPct val="140000"/>
              </a:lnSpc>
            </a:pPr>
            <a:r>
              <a:rPr lang="en-US" altLang="zh-CN" sz="2800" dirty="0" smtClean="0"/>
              <a:t>Further comments are welcome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800" dirty="0" smtClean="0"/>
              <a:t>Is this work useful to the WG?</a:t>
            </a:r>
          </a:p>
          <a:p>
            <a:pPr eaLnBrk="1" hangingPunct="1">
              <a:lnSpc>
                <a:spcPct val="140000"/>
              </a:lnSpc>
            </a:pPr>
            <a:endParaRPr lang="en-US" altLang="zh-CN" dirty="0" smtClean="0"/>
          </a:p>
          <a:p>
            <a:pPr eaLnBrk="1" hangingPunct="1">
              <a:lnSpc>
                <a:spcPct val="140000"/>
              </a:lnSpc>
            </a:pPr>
            <a:endParaRPr lang="en-US" altLang="zh-CN" dirty="0" smtClean="0"/>
          </a:p>
          <a:p>
            <a:pPr eaLnBrk="1" hangingPunct="1">
              <a:lnSpc>
                <a:spcPct val="140000"/>
              </a:lnSpc>
            </a:pPr>
            <a:endParaRPr lang="en-US" altLang="zh-CN" dirty="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4000" b="0" dirty="0">
                <a:solidFill>
                  <a:schemeClr val="accent2"/>
                </a:solidFill>
              </a:rPr>
              <a:t>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zh-CN" sz="4000" dirty="0" smtClean="0">
                <a:solidFill>
                  <a:schemeClr val="accent2"/>
                </a:solidFill>
              </a:rPr>
              <a:t>Operations – Lock Instruct </a:t>
            </a:r>
            <a:endParaRPr lang="zh-CN" altLang="en-US" dirty="0" smtClean="0"/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334000"/>
          </a:xfrm>
        </p:spPr>
        <p:txBody>
          <a:bodyPr/>
          <a:lstStyle/>
          <a:p>
            <a:pPr eaLnBrk="1" hangingPunct="1"/>
            <a:r>
              <a:rPr lang="en-US" altLang="zh-CN" sz="2400" dirty="0" smtClean="0"/>
              <a:t>Lock</a:t>
            </a:r>
          </a:p>
          <a:p>
            <a:pPr lvl="1" eaLnBrk="1" hangingPunct="1"/>
            <a:r>
              <a:rPr lang="en-US" altLang="zh-CN" sz="2000" dirty="0" smtClean="0"/>
              <a:t>Sending MEP: Path message with A and R bit set </a:t>
            </a:r>
          </a:p>
          <a:p>
            <a:pPr lvl="1" eaLnBrk="1" hangingPunct="1"/>
            <a:r>
              <a:rPr lang="en-US" altLang="zh-CN" sz="2000" dirty="0" smtClean="0"/>
              <a:t>Receiving MEP: </a:t>
            </a:r>
          </a:p>
          <a:p>
            <a:pPr lvl="2" eaLnBrk="1" hangingPunct="1"/>
            <a:r>
              <a:rPr lang="en-US" altLang="zh-CN" sz="1600" dirty="0" smtClean="0"/>
              <a:t>Success: Resv message with A bit set</a:t>
            </a:r>
          </a:p>
          <a:p>
            <a:pPr lvl="2" eaLnBrk="1" hangingPunct="1"/>
            <a:r>
              <a:rPr lang="en-US" altLang="zh-CN" sz="1600" dirty="0" smtClean="0"/>
              <a:t>Failure: PathErr message with new OAM Error Value “Lock Failure”</a:t>
            </a:r>
          </a:p>
          <a:p>
            <a:pPr eaLnBrk="1" hangingPunct="1"/>
            <a:r>
              <a:rPr lang="en-US" altLang="zh-CN" sz="2400" dirty="0" smtClean="0"/>
              <a:t>Unlock</a:t>
            </a:r>
          </a:p>
          <a:p>
            <a:pPr lvl="1" eaLnBrk="1" hangingPunct="1"/>
            <a:r>
              <a:rPr lang="en-US" altLang="zh-CN" sz="2000" dirty="0" smtClean="0"/>
              <a:t>Sending MEP: Path message with A bit cleared and R bit set</a:t>
            </a:r>
          </a:p>
          <a:p>
            <a:pPr lvl="1" eaLnBrk="1" hangingPunct="1"/>
            <a:r>
              <a:rPr lang="en-US" altLang="zh-CN" sz="2000" dirty="0" smtClean="0"/>
              <a:t>Receiving MEP: </a:t>
            </a:r>
          </a:p>
          <a:p>
            <a:pPr lvl="2" eaLnBrk="1" hangingPunct="1"/>
            <a:r>
              <a:rPr lang="en-US" altLang="zh-CN" sz="1600" dirty="0" smtClean="0"/>
              <a:t>Success: Resv message with A bit cleared</a:t>
            </a:r>
          </a:p>
          <a:p>
            <a:pPr lvl="2" eaLnBrk="1" hangingPunct="1"/>
            <a:r>
              <a:rPr lang="en-US" altLang="zh-CN" sz="1600" dirty="0" smtClean="0"/>
              <a:t>Failure: PathErr message with new OAM Error Value “Unlock Failure”</a:t>
            </a:r>
          </a:p>
          <a:p>
            <a:pPr lvl="2" eaLnBrk="1" hangingPunct="1"/>
            <a:endParaRPr lang="en-US" altLang="zh-CN" sz="1600" dirty="0" smtClean="0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7F4015-A48D-4045-AF05-10EBAA47CB22}" type="slidenum">
              <a:rPr lang="en-US" altLang="zh-CN" smtClean="0"/>
              <a:pPr/>
              <a:t>6</a:t>
            </a:fld>
            <a:endParaRPr lang="en-US" altLang="zh-CN" dirty="0" smtClean="0"/>
          </a:p>
        </p:txBody>
      </p:sp>
      <p:grpSp>
        <p:nvGrpSpPr>
          <p:cNvPr id="5125" name="组合 5"/>
          <p:cNvGrpSpPr>
            <a:grpSpLocks/>
          </p:cNvGrpSpPr>
          <p:nvPr/>
        </p:nvGrpSpPr>
        <p:grpSpPr bwMode="auto">
          <a:xfrm>
            <a:off x="533400" y="4657725"/>
            <a:ext cx="7729868" cy="1732245"/>
            <a:chOff x="838200" y="4572000"/>
            <a:chExt cx="7729868" cy="1731594"/>
          </a:xfrm>
        </p:grpSpPr>
        <p:grpSp>
          <p:nvGrpSpPr>
            <p:cNvPr id="5126" name="组合 34"/>
            <p:cNvGrpSpPr>
              <a:grpSpLocks/>
            </p:cNvGrpSpPr>
            <p:nvPr/>
          </p:nvGrpSpPr>
          <p:grpSpPr bwMode="auto">
            <a:xfrm>
              <a:off x="838200" y="4593266"/>
              <a:ext cx="7501125" cy="1045534"/>
              <a:chOff x="1066800" y="4364666"/>
              <a:chExt cx="7501125" cy="1045534"/>
            </a:xfrm>
          </p:grpSpPr>
          <p:sp>
            <p:nvSpPr>
              <p:cNvPr id="15" name="AutoShape 246"/>
              <p:cNvSpPr>
                <a:spLocks noChangeArrowheads="1"/>
              </p:cNvSpPr>
              <p:nvPr/>
            </p:nvSpPr>
            <p:spPr bwMode="auto">
              <a:xfrm rot="5400000">
                <a:off x="2828184" y="4245477"/>
                <a:ext cx="279295" cy="1744663"/>
              </a:xfrm>
              <a:prstGeom prst="can">
                <a:avLst>
                  <a:gd name="adj" fmla="val 0"/>
                </a:avLst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CCCCCC"/>
                </a:solidFill>
                <a:round/>
                <a:headEnd/>
                <a:tailEnd/>
              </a:ln>
            </p:spPr>
            <p:txBody>
              <a:bodyPr rot="10800000" vert="eaVert" lIns="89879" tIns="46736" rIns="89879" bIns="46736"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1200" kern="0" dirty="0">
                  <a:latin typeface="Arial" charset="0"/>
                  <a:cs typeface="Arial" pitchFamily="34" charset="0"/>
                </a:endParaRPr>
              </a:p>
            </p:txBody>
          </p:sp>
          <p:sp>
            <p:nvSpPr>
              <p:cNvPr id="5135" name="Text Box 134"/>
              <p:cNvSpPr txBox="1">
                <a:spLocks noChangeArrowheads="1"/>
              </p:cNvSpPr>
              <p:nvPr/>
            </p:nvSpPr>
            <p:spPr bwMode="auto">
              <a:xfrm>
                <a:off x="1066800" y="4971568"/>
                <a:ext cx="643125" cy="286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kumimoji="1" lang="en-US" altLang="zh-CN" sz="1400" dirty="0">
                    <a:ea typeface="幼圆" pitchFamily="49" charset="-122"/>
                  </a:rPr>
                  <a:t>LER1</a:t>
                </a:r>
                <a:endParaRPr kumimoji="1" lang="en-US" altLang="zh-CN" sz="1200" dirty="0">
                  <a:ea typeface="幼圆" pitchFamily="49" charset="-122"/>
                </a:endParaRPr>
              </a:p>
            </p:txBody>
          </p:sp>
          <p:sp>
            <p:nvSpPr>
              <p:cNvPr id="5136" name="Text Box 134"/>
              <p:cNvSpPr txBox="1">
                <a:spLocks noChangeArrowheads="1"/>
              </p:cNvSpPr>
              <p:nvPr/>
            </p:nvSpPr>
            <p:spPr bwMode="auto">
              <a:xfrm>
                <a:off x="3505200" y="4364666"/>
                <a:ext cx="643125" cy="286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kumimoji="1" lang="en-US" altLang="zh-CN" sz="1400" dirty="0">
                    <a:ea typeface="幼圆" pitchFamily="49" charset="-122"/>
                  </a:rPr>
                  <a:t>LSR1</a:t>
                </a:r>
                <a:endParaRPr kumimoji="1" lang="en-US" altLang="zh-CN" sz="1200" dirty="0">
                  <a:ea typeface="幼圆" pitchFamily="49" charset="-122"/>
                </a:endParaRPr>
              </a:p>
            </p:txBody>
          </p:sp>
          <p:sp>
            <p:nvSpPr>
              <p:cNvPr id="5137" name="Text Box 134"/>
              <p:cNvSpPr txBox="1">
                <a:spLocks noChangeArrowheads="1"/>
              </p:cNvSpPr>
              <p:nvPr/>
            </p:nvSpPr>
            <p:spPr bwMode="auto">
              <a:xfrm>
                <a:off x="7924800" y="4953000"/>
                <a:ext cx="643125" cy="286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kumimoji="1" lang="en-US" altLang="zh-CN" sz="1400" dirty="0">
                    <a:ea typeface="幼圆" pitchFamily="49" charset="-122"/>
                  </a:rPr>
                  <a:t>LER2</a:t>
                </a:r>
                <a:endParaRPr kumimoji="1" lang="en-US" altLang="zh-CN" sz="1200" dirty="0">
                  <a:ea typeface="幼圆" pitchFamily="49" charset="-122"/>
                </a:endParaRPr>
              </a:p>
            </p:txBody>
          </p:sp>
          <p:sp>
            <p:nvSpPr>
              <p:cNvPr id="19" name="AutoShape 246"/>
              <p:cNvSpPr>
                <a:spLocks noChangeArrowheads="1"/>
              </p:cNvSpPr>
              <p:nvPr/>
            </p:nvSpPr>
            <p:spPr bwMode="auto">
              <a:xfrm rot="5400000">
                <a:off x="4626821" y="4245478"/>
                <a:ext cx="279295" cy="1744662"/>
              </a:xfrm>
              <a:prstGeom prst="can">
                <a:avLst>
                  <a:gd name="adj" fmla="val 0"/>
                </a:avLst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CCCCCC"/>
                </a:solidFill>
                <a:round/>
                <a:headEnd/>
                <a:tailEnd/>
              </a:ln>
            </p:spPr>
            <p:txBody>
              <a:bodyPr rot="10800000" vert="eaVert" lIns="89879" tIns="46736" rIns="89879" bIns="46736"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1200" kern="0" dirty="0">
                  <a:latin typeface="Arial" charset="0"/>
                  <a:cs typeface="Arial" pitchFamily="34" charset="0"/>
                </a:endParaRPr>
              </a:p>
            </p:txBody>
          </p:sp>
          <p:sp>
            <p:nvSpPr>
              <p:cNvPr id="5139" name="Text Box 134"/>
              <p:cNvSpPr txBox="1">
                <a:spLocks noChangeArrowheads="1"/>
              </p:cNvSpPr>
              <p:nvPr/>
            </p:nvSpPr>
            <p:spPr bwMode="auto">
              <a:xfrm>
                <a:off x="5334000" y="4364666"/>
                <a:ext cx="643125" cy="286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kumimoji="1" lang="en-US" altLang="zh-CN" sz="1400" dirty="0">
                    <a:ea typeface="幼圆" pitchFamily="49" charset="-122"/>
                  </a:rPr>
                  <a:t>LSR2</a:t>
                </a:r>
                <a:endParaRPr kumimoji="1" lang="en-US" altLang="zh-CN" sz="1200" dirty="0">
                  <a:ea typeface="幼圆" pitchFamily="49" charset="-122"/>
                </a:endParaRPr>
              </a:p>
            </p:txBody>
          </p:sp>
          <p:sp>
            <p:nvSpPr>
              <p:cNvPr id="21" name="AutoShape 246"/>
              <p:cNvSpPr>
                <a:spLocks noChangeArrowheads="1"/>
              </p:cNvSpPr>
              <p:nvPr/>
            </p:nvSpPr>
            <p:spPr bwMode="auto">
              <a:xfrm rot="5400000">
                <a:off x="6447684" y="4240717"/>
                <a:ext cx="279295" cy="1744663"/>
              </a:xfrm>
              <a:prstGeom prst="can">
                <a:avLst>
                  <a:gd name="adj" fmla="val 0"/>
                </a:avLst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CCCCCC"/>
                </a:solidFill>
                <a:round/>
                <a:headEnd/>
                <a:tailEnd/>
              </a:ln>
            </p:spPr>
            <p:txBody>
              <a:bodyPr rot="10800000" vert="eaVert" lIns="89879" tIns="46736" rIns="89879" bIns="46736"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1200" kern="0" dirty="0">
                  <a:latin typeface="Arial" charset="0"/>
                  <a:cs typeface="Arial" pitchFamily="34" charset="0"/>
                </a:endParaRPr>
              </a:p>
            </p:txBody>
          </p:sp>
          <p:pic>
            <p:nvPicPr>
              <p:cNvPr id="5141" name="Picture 56" descr="0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67176" y="4814888"/>
                <a:ext cx="623824" cy="595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42" name="Picture 56" descr="0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410200" y="4814888"/>
                <a:ext cx="623824" cy="595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43" name="Picture 56" descr="0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315200" y="4800600"/>
                <a:ext cx="623824" cy="595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44" name="Picture 56" descr="0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38376" y="4814888"/>
                <a:ext cx="623824" cy="595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145" name="直接箭头连接符 25"/>
              <p:cNvCxnSpPr>
                <a:cxnSpLocks noChangeShapeType="1"/>
              </p:cNvCxnSpPr>
              <p:nvPr/>
            </p:nvCxnSpPr>
            <p:spPr bwMode="auto">
              <a:xfrm>
                <a:off x="2209800" y="48006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146" name="直接箭头连接符 26"/>
              <p:cNvCxnSpPr>
                <a:cxnSpLocks noChangeShapeType="1"/>
              </p:cNvCxnSpPr>
              <p:nvPr/>
            </p:nvCxnSpPr>
            <p:spPr bwMode="auto">
              <a:xfrm>
                <a:off x="3886200" y="48006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147" name="直接箭头连接符 27"/>
              <p:cNvCxnSpPr>
                <a:cxnSpLocks noChangeShapeType="1"/>
              </p:cNvCxnSpPr>
              <p:nvPr/>
            </p:nvCxnSpPr>
            <p:spPr bwMode="auto">
              <a:xfrm>
                <a:off x="5791200" y="48006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148" name="直接箭头连接符 28"/>
              <p:cNvCxnSpPr>
                <a:cxnSpLocks noChangeShapeType="1"/>
              </p:cNvCxnSpPr>
              <p:nvPr/>
            </p:nvCxnSpPr>
            <p:spPr bwMode="auto">
              <a:xfrm>
                <a:off x="7010400" y="48006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8" name="TextBox 7"/>
            <p:cNvSpPr txBox="1"/>
            <p:nvPr/>
          </p:nvSpPr>
          <p:spPr>
            <a:xfrm>
              <a:off x="6324600" y="4572000"/>
              <a:ext cx="2209800" cy="307661"/>
            </a:xfrm>
            <a:prstGeom prst="rect">
              <a:avLst/>
            </a:prstGeom>
            <a:noFill/>
            <a:ln>
              <a:solidFill>
                <a:schemeClr val="accent1">
                  <a:lumMod val="2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latin typeface="Arial" charset="0"/>
                </a:rPr>
                <a:t>perform Lock operation</a:t>
              </a:r>
              <a:endParaRPr lang="zh-CN" altLang="en-US" sz="1400" dirty="0">
                <a:latin typeface="Arial" charset="0"/>
              </a:endParaRPr>
            </a:p>
          </p:txBody>
        </p:sp>
        <p:cxnSp>
          <p:nvCxnSpPr>
            <p:cNvPr id="5128" name="直接箭头连接符 8"/>
            <p:cNvCxnSpPr>
              <a:cxnSpLocks noChangeShapeType="1"/>
            </p:cNvCxnSpPr>
            <p:nvPr/>
          </p:nvCxnSpPr>
          <p:spPr bwMode="auto">
            <a:xfrm flipH="1">
              <a:off x="6705600" y="5638800"/>
              <a:ext cx="533400" cy="0"/>
            </a:xfrm>
            <a:prstGeom prst="straightConnector1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  <p:sp>
          <p:nvSpPr>
            <p:cNvPr id="5129" name="TextBox 9"/>
            <p:cNvSpPr txBox="1">
              <a:spLocks noChangeArrowheads="1"/>
            </p:cNvSpPr>
            <p:nvPr/>
          </p:nvSpPr>
          <p:spPr bwMode="auto">
            <a:xfrm>
              <a:off x="838200" y="4603671"/>
              <a:ext cx="2133600" cy="307777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400" dirty="0"/>
                <a:t>Path with </a:t>
              </a:r>
              <a:r>
                <a:rPr lang="en-US" altLang="zh-CN" sz="1400" dirty="0" smtClean="0"/>
                <a:t>A </a:t>
              </a:r>
              <a:r>
                <a:rPr lang="en-US" altLang="zh-CN" sz="1400" dirty="0"/>
                <a:t>and </a:t>
              </a:r>
              <a:r>
                <a:rPr lang="en-US" altLang="zh-CN" sz="1400" dirty="0" smtClean="0"/>
                <a:t>R </a:t>
              </a:r>
              <a:r>
                <a:rPr lang="en-US" altLang="zh-CN" sz="1400" dirty="0"/>
                <a:t>set</a:t>
              </a:r>
              <a:endParaRPr lang="zh-CN" altLang="en-US" sz="1400" dirty="0"/>
            </a:p>
          </p:txBody>
        </p:sp>
        <p:sp>
          <p:nvSpPr>
            <p:cNvPr id="5130" name="TextBox 10"/>
            <p:cNvSpPr txBox="1">
              <a:spLocks noChangeArrowheads="1"/>
            </p:cNvSpPr>
            <p:nvPr/>
          </p:nvSpPr>
          <p:spPr bwMode="auto">
            <a:xfrm>
              <a:off x="6739268" y="5780571"/>
              <a:ext cx="1828800" cy="523023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Resv (</a:t>
              </a:r>
              <a:r>
                <a:rPr lang="en-US" altLang="zh-CN" sz="1400" dirty="0" smtClean="0"/>
                <a:t>success) </a:t>
              </a:r>
              <a:r>
                <a:rPr lang="en-US" altLang="zh-CN" sz="1400" dirty="0"/>
                <a:t>or </a:t>
              </a:r>
            </a:p>
            <a:p>
              <a:r>
                <a:rPr lang="en-US" altLang="zh-CN" sz="1400" dirty="0"/>
                <a:t>PathErr (</a:t>
              </a:r>
              <a:r>
                <a:rPr lang="en-US" altLang="zh-CN" sz="1400" dirty="0" smtClean="0"/>
                <a:t>failure)</a:t>
              </a:r>
              <a:endParaRPr lang="zh-CN" altLang="en-US" sz="1400" dirty="0"/>
            </a:p>
          </p:txBody>
        </p:sp>
        <p:cxnSp>
          <p:nvCxnSpPr>
            <p:cNvPr id="5131" name="直接箭头连接符 11"/>
            <p:cNvCxnSpPr>
              <a:cxnSpLocks noChangeShapeType="1"/>
            </p:cNvCxnSpPr>
            <p:nvPr/>
          </p:nvCxnSpPr>
          <p:spPr bwMode="auto">
            <a:xfrm flipH="1">
              <a:off x="4724400" y="5638800"/>
              <a:ext cx="533400" cy="0"/>
            </a:xfrm>
            <a:prstGeom prst="straightConnector1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  <p:cxnSp>
          <p:nvCxnSpPr>
            <p:cNvPr id="5132" name="直接箭头连接符 12"/>
            <p:cNvCxnSpPr>
              <a:cxnSpLocks noChangeShapeType="1"/>
            </p:cNvCxnSpPr>
            <p:nvPr/>
          </p:nvCxnSpPr>
          <p:spPr bwMode="auto">
            <a:xfrm flipH="1">
              <a:off x="2971800" y="5638800"/>
              <a:ext cx="533400" cy="0"/>
            </a:xfrm>
            <a:prstGeom prst="straightConnector1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  <p:cxnSp>
          <p:nvCxnSpPr>
            <p:cNvPr id="5133" name="直接箭头连接符 13"/>
            <p:cNvCxnSpPr>
              <a:cxnSpLocks noChangeShapeType="1"/>
            </p:cNvCxnSpPr>
            <p:nvPr/>
          </p:nvCxnSpPr>
          <p:spPr bwMode="auto">
            <a:xfrm flipH="1">
              <a:off x="1981200" y="5638800"/>
              <a:ext cx="533400" cy="0"/>
            </a:xfrm>
            <a:prstGeom prst="straightConnector1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eaLnBrk="1" hangingPunct="1"/>
            <a:r>
              <a:rPr lang="en-US" altLang="zh-CN" sz="2400" dirty="0" smtClean="0"/>
              <a:t>Enter Loopback</a:t>
            </a:r>
          </a:p>
          <a:p>
            <a:pPr lvl="1" eaLnBrk="1" hangingPunct="1"/>
            <a:r>
              <a:rPr lang="en-US" altLang="zh-CN" sz="2000" dirty="0" smtClean="0"/>
              <a:t>Sending MEP: Notify message with A, B and R bit set </a:t>
            </a:r>
          </a:p>
          <a:p>
            <a:pPr lvl="1" eaLnBrk="1" hangingPunct="1"/>
            <a:r>
              <a:rPr lang="en-US" altLang="zh-CN" sz="2000" dirty="0" smtClean="0"/>
              <a:t>Receiving MIP/MEP:</a:t>
            </a:r>
          </a:p>
          <a:p>
            <a:pPr lvl="2" eaLnBrk="1" hangingPunct="1"/>
            <a:r>
              <a:rPr lang="en-US" altLang="zh-CN" sz="1600" dirty="0" smtClean="0"/>
              <a:t>Success: Notify message with A and B bit set and Error Code “0”</a:t>
            </a:r>
          </a:p>
          <a:p>
            <a:pPr lvl="2" eaLnBrk="1" hangingPunct="1"/>
            <a:r>
              <a:rPr lang="en-US" altLang="zh-CN" sz="1600" dirty="0" smtClean="0"/>
              <a:t>Failure: Notify message with new OAM Error Value “Loopback Failure”</a:t>
            </a:r>
          </a:p>
          <a:p>
            <a:pPr eaLnBrk="1" hangingPunct="1"/>
            <a:r>
              <a:rPr lang="en-US" altLang="zh-CN" sz="2400" dirty="0" smtClean="0"/>
              <a:t>Exit Loopback</a:t>
            </a:r>
          </a:p>
          <a:p>
            <a:pPr lvl="1" eaLnBrk="1" hangingPunct="1"/>
            <a:r>
              <a:rPr lang="en-US" altLang="zh-CN" sz="2000" dirty="0" smtClean="0"/>
              <a:t>Sending MEP: Notify message with A, R bit set and B bit cleared</a:t>
            </a:r>
          </a:p>
          <a:p>
            <a:pPr lvl="1" eaLnBrk="1" hangingPunct="1"/>
            <a:r>
              <a:rPr lang="en-US" altLang="zh-CN" sz="2000" dirty="0" smtClean="0"/>
              <a:t>Receiving MIP/MEP:</a:t>
            </a:r>
          </a:p>
          <a:p>
            <a:pPr lvl="2" eaLnBrk="1" hangingPunct="1"/>
            <a:r>
              <a:rPr lang="en-US" altLang="zh-CN" sz="1600" dirty="0" smtClean="0"/>
              <a:t>Success: Notify message with A bit set and B bit cleared and Error Code “0”</a:t>
            </a:r>
          </a:p>
          <a:p>
            <a:pPr lvl="2" eaLnBrk="1" hangingPunct="1"/>
            <a:r>
              <a:rPr lang="en-US" altLang="zh-CN" sz="1600" dirty="0" smtClean="0"/>
              <a:t>Failure: Notify message with new OAM Error Value “Exit Loopback Failure”</a:t>
            </a:r>
          </a:p>
          <a:p>
            <a:endParaRPr lang="zh-CN" altLang="en-US" dirty="0" smtClean="0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741F6-D803-4DF5-A3EE-38CC7792C2F6}" type="slidenum">
              <a:rPr lang="en-US" altLang="zh-CN" smtClean="0"/>
              <a:pPr/>
              <a:t>7</a:t>
            </a:fld>
            <a:endParaRPr lang="en-US" altLang="zh-CN" dirty="0" smtClean="0"/>
          </a:p>
        </p:txBody>
      </p:sp>
      <p:sp>
        <p:nvSpPr>
          <p:cNvPr id="6148" name="标题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zh-CN" sz="4000" dirty="0" smtClean="0">
                <a:solidFill>
                  <a:schemeClr val="accent2"/>
                </a:solidFill>
              </a:rPr>
              <a:t>Operations – Loopback</a:t>
            </a:r>
            <a:endParaRPr lang="zh-CN" altLang="en-US" dirty="0" smtClean="0"/>
          </a:p>
        </p:txBody>
      </p:sp>
      <p:grpSp>
        <p:nvGrpSpPr>
          <p:cNvPr id="6149" name="组合 5"/>
          <p:cNvGrpSpPr>
            <a:grpSpLocks/>
          </p:cNvGrpSpPr>
          <p:nvPr/>
        </p:nvGrpSpPr>
        <p:grpSpPr bwMode="auto">
          <a:xfrm>
            <a:off x="817563" y="4524722"/>
            <a:ext cx="7500937" cy="1844325"/>
            <a:chOff x="838200" y="4222899"/>
            <a:chExt cx="7501125" cy="1844179"/>
          </a:xfrm>
        </p:grpSpPr>
        <p:grpSp>
          <p:nvGrpSpPr>
            <p:cNvPr id="6150" name="组合 34"/>
            <p:cNvGrpSpPr>
              <a:grpSpLocks/>
            </p:cNvGrpSpPr>
            <p:nvPr/>
          </p:nvGrpSpPr>
          <p:grpSpPr bwMode="auto">
            <a:xfrm>
              <a:off x="838200" y="4742968"/>
              <a:ext cx="7501125" cy="895832"/>
              <a:chOff x="1066800" y="4514368"/>
              <a:chExt cx="7501125" cy="895832"/>
            </a:xfrm>
          </p:grpSpPr>
          <p:sp>
            <p:nvSpPr>
              <p:cNvPr id="14" name="AutoShape 246"/>
              <p:cNvSpPr>
                <a:spLocks noChangeArrowheads="1"/>
              </p:cNvSpPr>
              <p:nvPr/>
            </p:nvSpPr>
            <p:spPr bwMode="auto">
              <a:xfrm rot="5400000">
                <a:off x="2828190" y="4245457"/>
                <a:ext cx="279378" cy="1744706"/>
              </a:xfrm>
              <a:prstGeom prst="can">
                <a:avLst>
                  <a:gd name="adj" fmla="val 0"/>
                </a:avLst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CCCCCC"/>
                </a:solidFill>
                <a:round/>
                <a:headEnd/>
                <a:tailEnd/>
              </a:ln>
            </p:spPr>
            <p:txBody>
              <a:bodyPr rot="10800000" vert="eaVert" lIns="89879" tIns="46736" rIns="89879" bIns="46736"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1200" kern="0" dirty="0">
                  <a:latin typeface="Arial" charset="0"/>
                  <a:cs typeface="Arial" pitchFamily="34" charset="0"/>
                </a:endParaRPr>
              </a:p>
            </p:txBody>
          </p:sp>
          <p:sp>
            <p:nvSpPr>
              <p:cNvPr id="6158" name="Text Box 134"/>
              <p:cNvSpPr txBox="1">
                <a:spLocks noChangeArrowheads="1"/>
              </p:cNvSpPr>
              <p:nvPr/>
            </p:nvSpPr>
            <p:spPr bwMode="auto">
              <a:xfrm>
                <a:off x="1066800" y="4971568"/>
                <a:ext cx="643125" cy="286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kumimoji="1" lang="en-US" altLang="zh-CN" sz="1400" dirty="0">
                    <a:ea typeface="幼圆" pitchFamily="49" charset="-122"/>
                  </a:rPr>
                  <a:t>LER1</a:t>
                </a:r>
                <a:endParaRPr kumimoji="1" lang="en-US" altLang="zh-CN" sz="1200" dirty="0">
                  <a:ea typeface="幼圆" pitchFamily="49" charset="-122"/>
                </a:endParaRPr>
              </a:p>
            </p:txBody>
          </p:sp>
          <p:sp>
            <p:nvSpPr>
              <p:cNvPr id="6159" name="Text Box 134"/>
              <p:cNvSpPr txBox="1">
                <a:spLocks noChangeArrowheads="1"/>
              </p:cNvSpPr>
              <p:nvPr/>
            </p:nvSpPr>
            <p:spPr bwMode="auto">
              <a:xfrm>
                <a:off x="3569141" y="4514368"/>
                <a:ext cx="643125" cy="286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kumimoji="1" lang="en-US" altLang="zh-CN" sz="1400" dirty="0">
                    <a:ea typeface="幼圆" pitchFamily="49" charset="-122"/>
                  </a:rPr>
                  <a:t>LSR1</a:t>
                </a:r>
                <a:endParaRPr kumimoji="1" lang="en-US" altLang="zh-CN" sz="1200" dirty="0">
                  <a:ea typeface="幼圆" pitchFamily="49" charset="-122"/>
                </a:endParaRPr>
              </a:p>
            </p:txBody>
          </p:sp>
          <p:sp>
            <p:nvSpPr>
              <p:cNvPr id="6160" name="Text Box 134"/>
              <p:cNvSpPr txBox="1">
                <a:spLocks noChangeArrowheads="1"/>
              </p:cNvSpPr>
              <p:nvPr/>
            </p:nvSpPr>
            <p:spPr bwMode="auto">
              <a:xfrm>
                <a:off x="7924800" y="4953000"/>
                <a:ext cx="643125" cy="286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kumimoji="1" lang="en-US" altLang="zh-CN" sz="1400" dirty="0">
                    <a:ea typeface="幼圆" pitchFamily="49" charset="-122"/>
                  </a:rPr>
                  <a:t>LER2</a:t>
                </a:r>
                <a:endParaRPr kumimoji="1" lang="en-US" altLang="zh-CN" sz="1200" dirty="0">
                  <a:ea typeface="幼圆" pitchFamily="49" charset="-122"/>
                </a:endParaRPr>
              </a:p>
            </p:txBody>
          </p:sp>
          <p:sp>
            <p:nvSpPr>
              <p:cNvPr id="18" name="AutoShape 246"/>
              <p:cNvSpPr>
                <a:spLocks noChangeArrowheads="1"/>
              </p:cNvSpPr>
              <p:nvPr/>
            </p:nvSpPr>
            <p:spPr bwMode="auto">
              <a:xfrm rot="5400000">
                <a:off x="4626873" y="4245456"/>
                <a:ext cx="279378" cy="1744707"/>
              </a:xfrm>
              <a:prstGeom prst="can">
                <a:avLst>
                  <a:gd name="adj" fmla="val 0"/>
                </a:avLst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CCCCCC"/>
                </a:solidFill>
                <a:round/>
                <a:headEnd/>
                <a:tailEnd/>
              </a:ln>
            </p:spPr>
            <p:txBody>
              <a:bodyPr rot="10800000" vert="eaVert" lIns="89879" tIns="46736" rIns="89879" bIns="46736"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1200" kern="0" dirty="0">
                  <a:latin typeface="Arial" charset="0"/>
                  <a:cs typeface="Arial" pitchFamily="34" charset="0"/>
                </a:endParaRPr>
              </a:p>
            </p:txBody>
          </p:sp>
          <p:sp>
            <p:nvSpPr>
              <p:cNvPr id="6162" name="Text Box 134"/>
              <p:cNvSpPr txBox="1">
                <a:spLocks noChangeArrowheads="1"/>
              </p:cNvSpPr>
              <p:nvPr/>
            </p:nvSpPr>
            <p:spPr bwMode="auto">
              <a:xfrm>
                <a:off x="5430946" y="4527913"/>
                <a:ext cx="643125" cy="286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b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kumimoji="1" lang="en-US" altLang="zh-CN" sz="1400" dirty="0">
                    <a:ea typeface="幼圆" pitchFamily="49" charset="-122"/>
                  </a:rPr>
                  <a:t>LSR2</a:t>
                </a:r>
                <a:endParaRPr kumimoji="1" lang="en-US" altLang="zh-CN" sz="1200" dirty="0">
                  <a:ea typeface="幼圆" pitchFamily="49" charset="-122"/>
                </a:endParaRPr>
              </a:p>
            </p:txBody>
          </p:sp>
          <p:sp>
            <p:nvSpPr>
              <p:cNvPr id="20" name="AutoShape 246"/>
              <p:cNvSpPr>
                <a:spLocks noChangeArrowheads="1"/>
              </p:cNvSpPr>
              <p:nvPr/>
            </p:nvSpPr>
            <p:spPr bwMode="auto">
              <a:xfrm rot="5400000">
                <a:off x="6448573" y="4241490"/>
                <a:ext cx="277791" cy="1744706"/>
              </a:xfrm>
              <a:prstGeom prst="can">
                <a:avLst>
                  <a:gd name="adj" fmla="val 0"/>
                </a:avLst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CCCCCC"/>
                </a:solidFill>
                <a:round/>
                <a:headEnd/>
                <a:tailEnd/>
              </a:ln>
            </p:spPr>
            <p:txBody>
              <a:bodyPr rot="10800000" vert="eaVert" lIns="89879" tIns="46736" rIns="89879" bIns="46736"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1200" kern="0" dirty="0">
                  <a:latin typeface="Arial" charset="0"/>
                  <a:cs typeface="Arial" pitchFamily="34" charset="0"/>
                </a:endParaRPr>
              </a:p>
            </p:txBody>
          </p:sp>
          <p:pic>
            <p:nvPicPr>
              <p:cNvPr id="6164" name="Picture 56" descr="0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67176" y="4814888"/>
                <a:ext cx="623824" cy="595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65" name="Picture 56" descr="0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410200" y="4814888"/>
                <a:ext cx="623824" cy="595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66" name="Picture 56" descr="0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315200" y="4800600"/>
                <a:ext cx="623824" cy="595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67" name="Picture 56" descr="0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38376" y="4814888"/>
                <a:ext cx="623824" cy="595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6168" name="直接箭头连接符 24"/>
              <p:cNvCxnSpPr>
                <a:cxnSpLocks noChangeShapeType="1"/>
              </p:cNvCxnSpPr>
              <p:nvPr/>
            </p:nvCxnSpPr>
            <p:spPr bwMode="auto">
              <a:xfrm>
                <a:off x="2209800" y="48006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6169" name="直接箭头连接符 25"/>
              <p:cNvCxnSpPr>
                <a:cxnSpLocks noChangeShapeType="1"/>
              </p:cNvCxnSpPr>
              <p:nvPr/>
            </p:nvCxnSpPr>
            <p:spPr bwMode="auto">
              <a:xfrm>
                <a:off x="3886200" y="48006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6170" name="直接箭头连接符 26"/>
              <p:cNvCxnSpPr>
                <a:cxnSpLocks noChangeShapeType="1"/>
              </p:cNvCxnSpPr>
              <p:nvPr/>
            </p:nvCxnSpPr>
            <p:spPr bwMode="auto">
              <a:xfrm>
                <a:off x="5029200" y="4803577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8" name="TextBox 7"/>
            <p:cNvSpPr txBox="1"/>
            <p:nvPr/>
          </p:nvSpPr>
          <p:spPr>
            <a:xfrm>
              <a:off x="4592731" y="4225875"/>
              <a:ext cx="1752644" cy="523179"/>
            </a:xfrm>
            <a:prstGeom prst="rect">
              <a:avLst/>
            </a:prstGeom>
            <a:noFill/>
            <a:ln>
              <a:solidFill>
                <a:schemeClr val="accent1">
                  <a:lumMod val="2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latin typeface="Arial" charset="0"/>
                </a:rPr>
                <a:t>Perform Loopback Operation</a:t>
              </a:r>
              <a:endParaRPr lang="zh-CN" altLang="en-US" sz="1400" dirty="0">
                <a:latin typeface="Arial" charset="0"/>
              </a:endParaRPr>
            </a:p>
          </p:txBody>
        </p:sp>
        <p:sp>
          <p:nvSpPr>
            <p:cNvPr id="6152" name="TextBox 8"/>
            <p:cNvSpPr txBox="1">
              <a:spLocks noChangeArrowheads="1"/>
            </p:cNvSpPr>
            <p:nvPr/>
          </p:nvSpPr>
          <p:spPr bwMode="auto">
            <a:xfrm>
              <a:off x="859466" y="4222899"/>
              <a:ext cx="2514600" cy="523220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altLang="zh-CN" sz="1400" dirty="0"/>
                <a:t> Notify with </a:t>
              </a:r>
              <a:r>
                <a:rPr lang="en-US" altLang="zh-CN" sz="1400" dirty="0" smtClean="0"/>
                <a:t>A, B and R set</a:t>
              </a:r>
              <a:endParaRPr lang="en-US" altLang="zh-CN" sz="1400" dirty="0"/>
            </a:p>
            <a:p>
              <a:pPr>
                <a:buFont typeface="Arial" pitchFamily="34" charset="0"/>
                <a:buChar char="•"/>
              </a:pPr>
              <a:r>
                <a:rPr lang="en-US" altLang="zh-CN" sz="1400" dirty="0"/>
                <a:t> Target node is LSR2</a:t>
              </a:r>
              <a:endParaRPr lang="zh-CN" altLang="en-US" sz="1400" dirty="0"/>
            </a:p>
          </p:txBody>
        </p:sp>
        <p:sp>
          <p:nvSpPr>
            <p:cNvPr id="6153" name="TextBox 9"/>
            <p:cNvSpPr txBox="1">
              <a:spLocks noChangeArrowheads="1"/>
            </p:cNvSpPr>
            <p:nvPr/>
          </p:nvSpPr>
          <p:spPr bwMode="auto">
            <a:xfrm>
              <a:off x="4516529" y="5759301"/>
              <a:ext cx="1600240" cy="307777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/>
                <a:t>Notify the result</a:t>
              </a:r>
              <a:endParaRPr lang="zh-CN" altLang="en-US" sz="1400" dirty="0"/>
            </a:p>
          </p:txBody>
        </p:sp>
        <p:cxnSp>
          <p:nvCxnSpPr>
            <p:cNvPr id="6154" name="直接箭头连接符 10"/>
            <p:cNvCxnSpPr>
              <a:cxnSpLocks noChangeShapeType="1"/>
            </p:cNvCxnSpPr>
            <p:nvPr/>
          </p:nvCxnSpPr>
          <p:spPr bwMode="auto">
            <a:xfrm flipH="1">
              <a:off x="4724400" y="5638800"/>
              <a:ext cx="533400" cy="0"/>
            </a:xfrm>
            <a:prstGeom prst="straightConnector1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  <p:cxnSp>
          <p:nvCxnSpPr>
            <p:cNvPr id="6155" name="直接箭头连接符 11"/>
            <p:cNvCxnSpPr>
              <a:cxnSpLocks noChangeShapeType="1"/>
            </p:cNvCxnSpPr>
            <p:nvPr/>
          </p:nvCxnSpPr>
          <p:spPr bwMode="auto">
            <a:xfrm flipH="1">
              <a:off x="2971800" y="5638800"/>
              <a:ext cx="533400" cy="0"/>
            </a:xfrm>
            <a:prstGeom prst="straightConnector1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  <p:cxnSp>
          <p:nvCxnSpPr>
            <p:cNvPr id="6156" name="直接箭头连接符 12"/>
            <p:cNvCxnSpPr>
              <a:cxnSpLocks noChangeShapeType="1"/>
            </p:cNvCxnSpPr>
            <p:nvPr/>
          </p:nvCxnSpPr>
          <p:spPr bwMode="auto">
            <a:xfrm flipH="1">
              <a:off x="1981200" y="5638800"/>
              <a:ext cx="533400" cy="0"/>
            </a:xfrm>
            <a:prstGeom prst="straightConnector1">
              <a:avLst/>
            </a:prstGeom>
            <a:noFill/>
            <a:ln w="28575" algn="ctr">
              <a:solidFill>
                <a:srgbClr val="0070C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22936</TotalTime>
  <Words>472</Words>
  <Application>Microsoft Office PowerPoint</Application>
  <PresentationFormat>全屏显示(4:3)</PresentationFormat>
  <Paragraphs>86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默认设计模板</vt:lpstr>
      <vt:lpstr>RSVP-TE Based MPLS LI &amp; LB </vt:lpstr>
      <vt:lpstr>幻灯片 2</vt:lpstr>
      <vt:lpstr>幻灯片 3</vt:lpstr>
      <vt:lpstr>RSVP-TE Based LI &amp; LB</vt:lpstr>
      <vt:lpstr>幻灯片 5</vt:lpstr>
      <vt:lpstr>Operations – Lock Instruct </vt:lpstr>
      <vt:lpstr>Operations – Loopback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Jie Dong</dc:creator>
  <cp:lastModifiedBy>LocalAccount</cp:lastModifiedBy>
  <cp:revision>945</cp:revision>
  <cp:lastPrinted>1601-01-01T00:00:00Z</cp:lastPrinted>
  <dcterms:created xsi:type="dcterms:W3CDTF">1601-01-01T00:00:00Z</dcterms:created>
  <dcterms:modified xsi:type="dcterms:W3CDTF">2012-07-27T07:34:10Z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sflag">
    <vt:lpwstr>1342767865</vt:lpwstr>
  </property>
</Properties>
</file>