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77" r:id="rId6"/>
    <p:sldId id="260" r:id="rId7"/>
    <p:sldId id="266" r:id="rId8"/>
    <p:sldId id="275" r:id="rId9"/>
    <p:sldId id="264" r:id="rId10"/>
    <p:sldId id="267" r:id="rId11"/>
    <p:sldId id="285" r:id="rId12"/>
    <p:sldId id="286" r:id="rId13"/>
    <p:sldId id="268" r:id="rId14"/>
    <p:sldId id="280" r:id="rId15"/>
    <p:sldId id="281" r:id="rId16"/>
    <p:sldId id="278" r:id="rId17"/>
    <p:sldId id="270" r:id="rId18"/>
    <p:sldId id="279" r:id="rId19"/>
    <p:sldId id="271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53" autoAdjust="0"/>
  </p:normalViewPr>
  <p:slideViewPr>
    <p:cSldViewPr>
      <p:cViewPr varScale="1">
        <p:scale>
          <a:sx n="68" d="100"/>
          <a:sy n="68" d="100"/>
        </p:scale>
        <p:origin x="-10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78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06090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Haga clic para modificar el estilo de título del patrón</a:t>
            </a:r>
            <a:endParaRPr lang="en-US" noProof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1845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  <a:endParaRPr lang="en-US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7" name="Slide Number Placeholder 8"/>
          <p:cNvSpPr txBox="1">
            <a:spLocks/>
          </p:cNvSpPr>
          <p:nvPr userDrawn="1"/>
        </p:nvSpPr>
        <p:spPr>
          <a:xfrm>
            <a:off x="8659688" y="6492875"/>
            <a:ext cx="477416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2259682"/>
          </a:xfrm>
        </p:spPr>
        <p:txBody>
          <a:bodyPr>
            <a:normAutofit fontScale="90000"/>
          </a:bodyPr>
          <a:lstStyle/>
          <a:p>
            <a:r>
              <a:rPr lang="en-US" dirty="0"/>
              <a:t>Framework for GMPLS based control of Flexi-grid DWDM networks</a:t>
            </a:r>
            <a:br>
              <a:rPr lang="en-US" dirty="0"/>
            </a:br>
            <a:r>
              <a:rPr lang="en-US" sz="3600" dirty="0"/>
              <a:t>draft-ogrcetal-ccamp-flexi-grid-fwk-00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altLang="zh-CN" sz="3100" dirty="0" smtClean="0">
                <a:solidFill>
                  <a:schemeClr val="accent2"/>
                </a:solidFill>
              </a:rPr>
              <a:t>CCAMP</a:t>
            </a:r>
            <a:r>
              <a:rPr lang="zh-CN" altLang="en-US" sz="3100" dirty="0" smtClean="0">
                <a:solidFill>
                  <a:schemeClr val="accent2"/>
                </a:solidFill>
              </a:rPr>
              <a:t> WG, IETF </a:t>
            </a:r>
            <a:r>
              <a:rPr lang="en-US" altLang="zh-CN" sz="3100" dirty="0" smtClean="0">
                <a:solidFill>
                  <a:schemeClr val="accent2"/>
                </a:solidFill>
              </a:rPr>
              <a:t>8</a:t>
            </a:r>
            <a:r>
              <a:rPr lang="es-ES" altLang="zh-CN" sz="3100" dirty="0" smtClean="0">
                <a:solidFill>
                  <a:schemeClr val="accent2"/>
                </a:solidFill>
              </a:rPr>
              <a:t>4 </a:t>
            </a:r>
            <a:endParaRPr lang="en-US" noProof="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83768" y="2636912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en-US" sz="1800" noProof="0" dirty="0" smtClean="0">
                <a:solidFill>
                  <a:schemeClr val="tx2"/>
                </a:solidFill>
              </a:rPr>
              <a:t> Oscar González de Dios, Telefónica </a:t>
            </a:r>
          </a:p>
          <a:p>
            <a:pPr algn="r"/>
            <a:r>
              <a:rPr lang="en-US" sz="1800" u="sng" noProof="0" dirty="0" smtClean="0">
                <a:solidFill>
                  <a:schemeClr val="tx2"/>
                </a:solidFill>
              </a:rPr>
              <a:t>Ramon Casellas, CTTC </a:t>
            </a:r>
            <a:endParaRPr lang="en-US" sz="1800" u="sng" dirty="0" smtClean="0">
              <a:solidFill>
                <a:schemeClr val="tx2"/>
              </a:solidFill>
            </a:endParaRPr>
          </a:p>
          <a:p>
            <a:pPr algn="r"/>
            <a:r>
              <a:rPr lang="en-US" sz="1800" dirty="0" smtClean="0">
                <a:solidFill>
                  <a:schemeClr val="tx2"/>
                </a:solidFill>
              </a:rPr>
              <a:t>Fatai </a:t>
            </a:r>
            <a:r>
              <a:rPr lang="en-US" sz="1800" dirty="0">
                <a:solidFill>
                  <a:schemeClr val="tx2"/>
                </a:solidFill>
              </a:rPr>
              <a:t>Zhang, Huawei</a:t>
            </a:r>
          </a:p>
          <a:p>
            <a:pPr algn="r"/>
            <a:r>
              <a:rPr lang="en-US" sz="1800" noProof="0" dirty="0" smtClean="0">
                <a:solidFill>
                  <a:schemeClr val="tx2"/>
                </a:solidFill>
              </a:rPr>
              <a:t>Xihua Fu, ZTE</a:t>
            </a:r>
          </a:p>
          <a:p>
            <a:pPr algn="r"/>
            <a:r>
              <a:rPr lang="en-US" sz="1800" noProof="0" dirty="0" smtClean="0">
                <a:solidFill>
                  <a:schemeClr val="tx2"/>
                </a:solidFill>
              </a:rPr>
              <a:t>Daniele Ceccarelli, Ericsson </a:t>
            </a:r>
          </a:p>
          <a:p>
            <a:pPr algn="r"/>
            <a:r>
              <a:rPr lang="en-US" sz="1800" noProof="0" dirty="0" smtClean="0">
                <a:solidFill>
                  <a:schemeClr val="tx2"/>
                </a:solidFill>
              </a:rPr>
              <a:t>Iftekhar Hussain, Infinera</a:t>
            </a: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251520" y="5013176"/>
            <a:ext cx="8496944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chemeClr val="tx2"/>
                </a:solidFill>
              </a:rPr>
              <a:t>Contributors:  </a:t>
            </a:r>
            <a:endParaRPr lang="en-US" sz="1600" dirty="0" smtClean="0">
              <a:solidFill>
                <a:schemeClr val="tx2"/>
              </a:solidFill>
            </a:endParaRPr>
          </a:p>
          <a:p>
            <a:pPr algn="l"/>
            <a:r>
              <a:rPr lang="en-US" sz="1600" dirty="0" smtClean="0">
                <a:solidFill>
                  <a:schemeClr val="tx2"/>
                </a:solidFill>
              </a:rPr>
              <a:t>Qilei Wang, Malcolm Betts, Sergio Belotti, Cyril Margaria, Xian Zhang, Yao Li, </a:t>
            </a:r>
            <a:r>
              <a:rPr lang="en-US" sz="1600" dirty="0" err="1" smtClean="0">
                <a:solidFill>
                  <a:schemeClr val="tx2"/>
                </a:solidFill>
              </a:rPr>
              <a:t>Fei</a:t>
            </a:r>
            <a:r>
              <a:rPr lang="en-US" sz="1600" dirty="0" smtClean="0">
                <a:solidFill>
                  <a:schemeClr val="tx2"/>
                </a:solidFill>
              </a:rPr>
              <a:t> Zhang, Lei Wang, </a:t>
            </a:r>
            <a:r>
              <a:rPr lang="en-US" sz="1600" dirty="0" err="1" smtClean="0">
                <a:solidFill>
                  <a:schemeClr val="tx2"/>
                </a:solidFill>
              </a:rPr>
              <a:t>Guoying</a:t>
            </a:r>
            <a:r>
              <a:rPr lang="en-US" sz="1600" dirty="0" smtClean="0">
                <a:solidFill>
                  <a:schemeClr val="tx2"/>
                </a:solidFill>
              </a:rPr>
              <a:t> Zhang, Takehiro Tsuritani, Lei Liu, Eve </a:t>
            </a:r>
            <a:r>
              <a:rPr lang="en-US" sz="1600" dirty="0" err="1" smtClean="0">
                <a:solidFill>
                  <a:schemeClr val="tx2"/>
                </a:solidFill>
              </a:rPr>
              <a:t>Varma</a:t>
            </a:r>
            <a:r>
              <a:rPr lang="en-US" sz="1600" dirty="0" smtClean="0">
                <a:solidFill>
                  <a:schemeClr val="tx2"/>
                </a:solidFill>
              </a:rPr>
              <a:t>, Young Lee, </a:t>
            </a:r>
            <a:r>
              <a:rPr lang="en-US" sz="1600" dirty="0" err="1" smtClean="0">
                <a:solidFill>
                  <a:schemeClr val="tx2"/>
                </a:solidFill>
              </a:rPr>
              <a:t>Jianrui</a:t>
            </a:r>
            <a:r>
              <a:rPr lang="en-US" sz="1600" dirty="0" smtClean="0">
                <a:solidFill>
                  <a:schemeClr val="tx2"/>
                </a:solidFill>
              </a:rPr>
              <a:t> Han, Sharfuddin Syed, </a:t>
            </a:r>
            <a:r>
              <a:rPr lang="en-US" sz="1600" dirty="0" err="1" smtClean="0">
                <a:solidFill>
                  <a:schemeClr val="tx2"/>
                </a:solidFill>
              </a:rPr>
              <a:t>Rajan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Rao</a:t>
            </a:r>
            <a:r>
              <a:rPr lang="en-US" sz="1600" dirty="0" smtClean="0">
                <a:solidFill>
                  <a:schemeClr val="tx2"/>
                </a:solidFill>
              </a:rPr>
              <a:t>, Marco Sosa, Biao Lu, </a:t>
            </a:r>
            <a:r>
              <a:rPr lang="en-US" sz="1600" dirty="0" err="1" smtClean="0">
                <a:solidFill>
                  <a:schemeClr val="tx2"/>
                </a:solidFill>
              </a:rPr>
              <a:t>Abinder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Dhillon</a:t>
            </a:r>
            <a:r>
              <a:rPr lang="en-US" sz="1600" dirty="0" smtClean="0">
                <a:solidFill>
                  <a:schemeClr val="tx2"/>
                </a:solidFill>
              </a:rPr>
              <a:t>, Felipe </a:t>
            </a:r>
            <a:r>
              <a:rPr lang="en-US" sz="1600" dirty="0">
                <a:solidFill>
                  <a:schemeClr val="tx2"/>
                </a:solidFill>
              </a:rPr>
              <a:t>Jimenez </a:t>
            </a:r>
            <a:r>
              <a:rPr lang="en-US" sz="1600" dirty="0" err="1" smtClean="0">
                <a:solidFill>
                  <a:schemeClr val="tx2"/>
                </a:solidFill>
              </a:rPr>
              <a:t>Arribas</a:t>
            </a:r>
            <a:r>
              <a:rPr lang="en-US" sz="1600" dirty="0" smtClean="0">
                <a:solidFill>
                  <a:schemeClr val="tx2"/>
                </a:solidFill>
              </a:rPr>
              <a:t>, Andrew </a:t>
            </a:r>
            <a:r>
              <a:rPr lang="en-US" sz="1600" dirty="0">
                <a:solidFill>
                  <a:schemeClr val="tx2"/>
                </a:solidFill>
              </a:rPr>
              <a:t>G. </a:t>
            </a:r>
            <a:r>
              <a:rPr lang="en-US" sz="1600" dirty="0" err="1" smtClean="0">
                <a:solidFill>
                  <a:schemeClr val="tx2"/>
                </a:solidFill>
              </a:rPr>
              <a:t>Malis</a:t>
            </a:r>
            <a:r>
              <a:rPr lang="en-US" sz="1600" dirty="0" smtClean="0">
                <a:solidFill>
                  <a:schemeClr val="tx2"/>
                </a:solidFill>
              </a:rPr>
              <a:t>, Adrian </a:t>
            </a:r>
            <a:r>
              <a:rPr lang="en-US" sz="1600" dirty="0" err="1" smtClean="0">
                <a:solidFill>
                  <a:schemeClr val="tx2"/>
                </a:solidFill>
              </a:rPr>
              <a:t>Farrel</a:t>
            </a:r>
            <a:r>
              <a:rPr lang="en-US" sz="1600" dirty="0" smtClean="0">
                <a:solidFill>
                  <a:schemeClr val="tx2"/>
                </a:solidFill>
              </a:rPr>
              <a:t>, Daniel King.</a:t>
            </a:r>
            <a:endParaRPr lang="en-US" sz="1600" dirty="0">
              <a:solidFill>
                <a:schemeClr val="tx2"/>
              </a:solidFill>
            </a:endParaRPr>
          </a:p>
          <a:p>
            <a:pPr algn="l"/>
            <a:r>
              <a:rPr lang="en-US" sz="1600" dirty="0">
                <a:solidFill>
                  <a:schemeClr val="tx2"/>
                </a:solidFill>
              </a:rPr>
              <a:t>      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67413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6516052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v6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Open Issues (I): definition of SSON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SSON (network) </a:t>
            </a:r>
            <a:r>
              <a:rPr lang="en-US" i="1" dirty="0"/>
              <a:t>refers to the application of GMPLS based control to an ITU-T flexi-grid-enabled DWDM optical network. </a:t>
            </a:r>
            <a:r>
              <a:rPr lang="en-US" i="1" dirty="0" smtClean="0"/>
              <a:t>For </a:t>
            </a:r>
            <a:r>
              <a:rPr lang="en-US" i="1" dirty="0"/>
              <a:t>the purposes of the framework document, such network </a:t>
            </a:r>
            <a:r>
              <a:rPr lang="en-US" i="1" dirty="0" smtClean="0"/>
              <a:t>encompasses </a:t>
            </a:r>
            <a:r>
              <a:rPr lang="en-US" i="1" dirty="0"/>
              <a:t>two </a:t>
            </a:r>
            <a:r>
              <a:rPr lang="en-US" i="1" dirty="0" smtClean="0"/>
              <a:t>layers</a:t>
            </a:r>
            <a:r>
              <a:rPr lang="en-US" dirty="0"/>
              <a:t>,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signal (client) layer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entity </a:t>
            </a:r>
            <a:r>
              <a:rPr lang="en-US" dirty="0"/>
              <a:t>is the Optical Channel (</a:t>
            </a:r>
            <a:r>
              <a:rPr lang="en-US" dirty="0" err="1" smtClean="0"/>
              <a:t>OCh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media (server) layer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entity is the media </a:t>
            </a:r>
            <a:r>
              <a:rPr lang="en-US" dirty="0" smtClean="0"/>
              <a:t>channel</a:t>
            </a:r>
          </a:p>
          <a:p>
            <a:r>
              <a:rPr lang="en-US" dirty="0" smtClean="0"/>
              <a:t>Notes: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is a relationship of containment between Optical </a:t>
            </a:r>
            <a:r>
              <a:rPr lang="en-US" dirty="0" smtClean="0"/>
              <a:t>Signal and </a:t>
            </a:r>
            <a:r>
              <a:rPr lang="en-US" dirty="0"/>
              <a:t>Media </a:t>
            </a:r>
            <a:r>
              <a:rPr lang="en-US" dirty="0" smtClean="0"/>
              <a:t>channels</a:t>
            </a:r>
          </a:p>
          <a:p>
            <a:pPr lvl="2"/>
            <a:r>
              <a:rPr lang="en-US" sz="1600" dirty="0" smtClean="0"/>
              <a:t>a </a:t>
            </a:r>
            <a:r>
              <a:rPr lang="en-US" sz="1600" dirty="0"/>
              <a:t>media channel bound to a single </a:t>
            </a:r>
            <a:r>
              <a:rPr lang="en-US" sz="1600" dirty="0" err="1" smtClean="0"/>
              <a:t>OCh</a:t>
            </a:r>
            <a:r>
              <a:rPr lang="en-US" sz="1600" dirty="0" smtClean="0"/>
              <a:t>-P </a:t>
            </a:r>
            <a:r>
              <a:rPr lang="en-US" sz="1600" dirty="0"/>
              <a:t>is named a network media </a:t>
            </a:r>
            <a:r>
              <a:rPr lang="en-US" sz="1600" dirty="0" smtClean="0"/>
              <a:t>channel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is not directly related or implies a MRN/MLN in the scope of GMPLS </a:t>
            </a:r>
            <a:r>
              <a:rPr lang="en-US" dirty="0" smtClean="0"/>
              <a:t>control</a:t>
            </a:r>
          </a:p>
          <a:p>
            <a:pPr lvl="1"/>
            <a:r>
              <a:rPr lang="en-US" sz="1800" dirty="0"/>
              <a:t>T</a:t>
            </a:r>
            <a:r>
              <a:rPr lang="en-US" sz="1800" dirty="0" smtClean="0"/>
              <a:t>here </a:t>
            </a:r>
            <a:r>
              <a:rPr lang="en-US" sz="1800" dirty="0"/>
              <a:t>is no switching at the signal (</a:t>
            </a:r>
            <a:r>
              <a:rPr lang="en-US" sz="1800" dirty="0" err="1"/>
              <a:t>OCh</a:t>
            </a:r>
            <a:r>
              <a:rPr lang="en-US" sz="1800" dirty="0"/>
              <a:t>) layer, </a:t>
            </a:r>
            <a:r>
              <a:rPr lang="en-US" sz="1800" dirty="0" smtClean="0"/>
              <a:t>only Frequency </a:t>
            </a:r>
            <a:r>
              <a:rPr lang="en-US" sz="1800" dirty="0"/>
              <a:t>Slot switching (Slot matrix)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Open Issues (</a:t>
            </a:r>
            <a:r>
              <a:rPr lang="en-US" noProof="0" dirty="0" err="1" smtClean="0"/>
              <a:t>Ia</a:t>
            </a:r>
            <a:r>
              <a:rPr lang="en-US" noProof="0" dirty="0" smtClean="0"/>
              <a:t>):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Q1</a:t>
            </a:r>
            <a:r>
              <a:rPr lang="en-US" sz="1800" dirty="0">
                <a:solidFill>
                  <a:srgbClr val="FF0000"/>
                </a:solidFill>
              </a:rPr>
              <a:t>: Is SSON a SLN / MLN / </a:t>
            </a:r>
            <a:r>
              <a:rPr lang="en-US" sz="1800" dirty="0" smtClean="0">
                <a:solidFill>
                  <a:srgbClr val="FF0000"/>
                </a:solidFill>
              </a:rPr>
              <a:t>MRN (</a:t>
            </a:r>
            <a:r>
              <a:rPr lang="en-US" sz="1600" dirty="0" smtClean="0">
                <a:solidFill>
                  <a:srgbClr val="FF0000"/>
                </a:solidFill>
              </a:rPr>
              <a:t>for the purposes of GMPLS control)?</a:t>
            </a:r>
          </a:p>
          <a:p>
            <a:pPr lvl="1"/>
            <a:r>
              <a:rPr lang="en-US" sz="1600" dirty="0" smtClean="0"/>
              <a:t>Option A: MRN/MLN</a:t>
            </a:r>
          </a:p>
          <a:p>
            <a:pPr lvl="2"/>
            <a:r>
              <a:rPr lang="en-US" sz="1400" dirty="0" smtClean="0"/>
              <a:t>SSON is still a hierarchical LSP architecture, because we need to setup a </a:t>
            </a:r>
            <a:r>
              <a:rPr lang="en-US" sz="1400" dirty="0" err="1" smtClean="0"/>
              <a:t>OCh</a:t>
            </a:r>
            <a:r>
              <a:rPr lang="en-US" sz="1400" dirty="0" smtClean="0"/>
              <a:t> connection and the underlying media layer connection.</a:t>
            </a:r>
          </a:p>
          <a:p>
            <a:pPr lvl="1"/>
            <a:r>
              <a:rPr lang="en-US" sz="1600" dirty="0" smtClean="0"/>
              <a:t>Option B: Single Layer Network -</a:t>
            </a:r>
            <a:r>
              <a:rPr lang="en-US" sz="1400" dirty="0" smtClean="0"/>
              <a:t>establishment of the media channel (flexi-LSP).</a:t>
            </a:r>
          </a:p>
          <a:p>
            <a:pPr lvl="2"/>
            <a:r>
              <a:rPr lang="en-US" sz="1400" dirty="0"/>
              <a:t>Signal layer (</a:t>
            </a:r>
            <a:r>
              <a:rPr lang="en-US" sz="1400" dirty="0" err="1"/>
              <a:t>OChs</a:t>
            </a:r>
            <a:r>
              <a:rPr lang="en-US" sz="1400" dirty="0"/>
              <a:t>) for the purpose of management and control of individual optical </a:t>
            </a:r>
            <a:r>
              <a:rPr lang="en-US" sz="1400" dirty="0" smtClean="0"/>
              <a:t>signals. </a:t>
            </a:r>
            <a:r>
              <a:rPr lang="en-US" sz="1400" dirty="0"/>
              <a:t>Signal compatibility issues can be addressed as "properties" </a:t>
            </a:r>
            <a:r>
              <a:rPr lang="en-US" sz="1400" dirty="0" smtClean="0"/>
              <a:t>of </a:t>
            </a:r>
            <a:r>
              <a:rPr lang="en-US" sz="1400" dirty="0"/>
              <a:t>media channel (LSP</a:t>
            </a:r>
            <a:r>
              <a:rPr lang="en-US" sz="1400" dirty="0" smtClean="0"/>
              <a:t>).</a:t>
            </a:r>
            <a:endParaRPr lang="en-US" sz="1400" dirty="0"/>
          </a:p>
          <a:p>
            <a:pPr lvl="2"/>
            <a:r>
              <a:rPr lang="en-US" sz="1400" dirty="0" smtClean="0"/>
              <a:t>WSON </a:t>
            </a:r>
            <a:r>
              <a:rPr lang="en-US" sz="1400" dirty="0"/>
              <a:t>and SSON are at the same layer, which is a single abstraction layer of a multi-layer </a:t>
            </a:r>
            <a:r>
              <a:rPr lang="en-US" sz="1400" dirty="0" smtClean="0"/>
              <a:t>network</a:t>
            </a:r>
            <a:r>
              <a:rPr lang="en-US" sz="1400" dirty="0"/>
              <a:t> </a:t>
            </a:r>
            <a:r>
              <a:rPr lang="en-US" sz="1400" dirty="0" smtClean="0"/>
              <a:t>(roughly the server one)</a:t>
            </a:r>
          </a:p>
          <a:p>
            <a:pPr lvl="2"/>
            <a:r>
              <a:rPr lang="en-US" sz="1400" dirty="0" smtClean="0"/>
              <a:t>Signal </a:t>
            </a:r>
            <a:r>
              <a:rPr lang="en-US" sz="1400" dirty="0"/>
              <a:t>compatibility issues need to be taken into account in routing and signaling, but as parameter of the server layer and not as a client </a:t>
            </a:r>
            <a:r>
              <a:rPr lang="en-US" sz="1400" dirty="0" smtClean="0"/>
              <a:t>layer </a:t>
            </a:r>
            <a:r>
              <a:rPr lang="en-US" sz="1400" dirty="0" smtClean="0">
                <a:sym typeface="Wingdings" pitchFamily="2" charset="2"/>
              </a:rPr>
              <a:t> N</a:t>
            </a:r>
            <a:r>
              <a:rPr lang="en-US" sz="1400" dirty="0" smtClean="0"/>
              <a:t>o </a:t>
            </a:r>
            <a:r>
              <a:rPr lang="en-US" sz="1400" dirty="0"/>
              <a:t>impairments managed </a:t>
            </a:r>
            <a:endParaRPr lang="en-US" sz="1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Note: apparent rough consensus for Option B (</a:t>
            </a:r>
            <a:r>
              <a:rPr lang="en-US" sz="1600" dirty="0">
                <a:solidFill>
                  <a:srgbClr val="002060"/>
                </a:solidFill>
              </a:rPr>
              <a:t>c</a:t>
            </a:r>
            <a:r>
              <a:rPr lang="en-US" sz="1600" dirty="0" smtClean="0">
                <a:solidFill>
                  <a:srgbClr val="002060"/>
                </a:solidFill>
              </a:rPr>
              <a:t>onsider SSON as a SLN, control media-LSPs)</a:t>
            </a:r>
          </a:p>
          <a:p>
            <a:pPr marL="0" indent="0">
              <a:buNone/>
            </a:pPr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1800" noProof="0" dirty="0" smtClean="0">
                <a:solidFill>
                  <a:srgbClr val="FF0000"/>
                </a:solidFill>
              </a:rPr>
              <a:t>Q2: Relationship with / </a:t>
            </a:r>
            <a:r>
              <a:rPr lang="en-US" sz="1800" noProof="0" dirty="0" err="1" smtClean="0">
                <a:solidFill>
                  <a:srgbClr val="FF0000"/>
                </a:solidFill>
              </a:rPr>
              <a:t>interop</a:t>
            </a:r>
            <a:r>
              <a:rPr lang="en-US" sz="1800" noProof="0" dirty="0" smtClean="0">
                <a:solidFill>
                  <a:srgbClr val="FF0000"/>
                </a:solidFill>
              </a:rPr>
              <a:t> / interwork with WSON? </a:t>
            </a:r>
          </a:p>
          <a:p>
            <a:pPr lvl="1"/>
            <a:r>
              <a:rPr lang="en-US" sz="1600" dirty="0" smtClean="0"/>
              <a:t>Conditioned by Q1 (!)</a:t>
            </a:r>
          </a:p>
          <a:p>
            <a:pPr lvl="1"/>
            <a:r>
              <a:rPr lang="en-US" sz="1600" dirty="0" smtClean="0"/>
              <a:t>WSON/SSON “stitching” / nesting? </a:t>
            </a:r>
          </a:p>
          <a:p>
            <a:pPr lvl="1"/>
            <a:r>
              <a:rPr lang="en-US" sz="1600" dirty="0" smtClean="0"/>
              <a:t>Different cases for </a:t>
            </a:r>
            <a:r>
              <a:rPr lang="en-US" sz="1600" dirty="0" err="1" smtClean="0"/>
              <a:t>OCh</a:t>
            </a:r>
            <a:r>
              <a:rPr lang="en-US" sz="1600" dirty="0" smtClean="0"/>
              <a:t>-P (SSFS) and FS a) N:1 b) 1:1</a:t>
            </a:r>
            <a:endParaRPr lang="en-US" sz="1600" dirty="0"/>
          </a:p>
          <a:p>
            <a:pPr lvl="1"/>
            <a:r>
              <a:rPr lang="en-US" sz="1600" dirty="0" smtClean="0"/>
              <a:t>If SSON is a MRN, will a WSON </a:t>
            </a:r>
            <a:r>
              <a:rPr lang="en-US" sz="1600" dirty="0"/>
              <a:t>LSP </a:t>
            </a:r>
            <a:r>
              <a:rPr lang="en-US" sz="1600" dirty="0" smtClean="0"/>
              <a:t>trigger </a:t>
            </a:r>
            <a:r>
              <a:rPr lang="en-US" sz="1600" dirty="0"/>
              <a:t>both </a:t>
            </a:r>
            <a:r>
              <a:rPr lang="en-US" sz="1600" dirty="0" smtClean="0"/>
              <a:t>layers LSPs </a:t>
            </a:r>
            <a:r>
              <a:rPr lang="en-US" sz="1600" dirty="0"/>
              <a:t>setup in SSON, before performing a LSP stitching operation at the </a:t>
            </a:r>
            <a:r>
              <a:rPr lang="en-US" sz="1600" dirty="0" err="1" smtClean="0"/>
              <a:t>OCh</a:t>
            </a:r>
            <a:r>
              <a:rPr lang="en-US" sz="1600" dirty="0" smtClean="0"/>
              <a:t> layer?</a:t>
            </a:r>
            <a:endParaRPr lang="en-US" sz="1600" dirty="0"/>
          </a:p>
          <a:p>
            <a:pPr lvl="1"/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val="267128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Open Issues (</a:t>
            </a:r>
            <a:r>
              <a:rPr lang="en-US" noProof="0" dirty="0" err="1" smtClean="0"/>
              <a:t>Ib</a:t>
            </a:r>
            <a:r>
              <a:rPr lang="en-US" noProof="0" dirty="0" smtClean="0"/>
              <a:t>):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Q3: Hierarchy at the media layer? </a:t>
            </a:r>
          </a:p>
          <a:p>
            <a:pPr lvl="1"/>
            <a:r>
              <a:rPr lang="en-US" dirty="0" smtClean="0"/>
              <a:t>G.872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we cannot have a media channel hierarchy, the media resource is spectrum and spectrum has no structure and hence cannot support a hierarchy. </a:t>
            </a:r>
            <a:endParaRPr lang="en-US" dirty="0" smtClean="0"/>
          </a:p>
          <a:p>
            <a:pPr lvl="1"/>
            <a:r>
              <a:rPr lang="en-US" dirty="0" smtClean="0"/>
              <a:t>From </a:t>
            </a:r>
            <a:r>
              <a:rPr lang="en-US" dirty="0"/>
              <a:t>the perspective of a control plane application that "constructs" channels </a:t>
            </a:r>
            <a:r>
              <a:rPr lang="en-US" dirty="0" smtClean="0"/>
              <a:t>by </a:t>
            </a:r>
            <a:r>
              <a:rPr lang="en-US" dirty="0"/>
              <a:t>first building "high bandwidth" channels (connections) in the core and then uses these to support edge to edge channels </a:t>
            </a:r>
            <a:r>
              <a:rPr lang="en-US" dirty="0" smtClean="0"/>
              <a:t>may </a:t>
            </a:r>
            <a:r>
              <a:rPr lang="en-US" dirty="0"/>
              <a:t>create a hierarchy of media LSPs that represent the channels that have been constructed.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Does this imply some kind of MRN </a:t>
            </a:r>
            <a:r>
              <a:rPr lang="en-US" dirty="0" smtClean="0"/>
              <a:t>? high </a:t>
            </a:r>
            <a:r>
              <a:rPr lang="en-US" dirty="0"/>
              <a:t>layer media-LSPs that correspond to  network-media-channels over a low-layer media-LSP that corresponds to a media-channel, with the former channels slot being (sub)slots of the latter, bigger frequency slot?</a:t>
            </a:r>
          </a:p>
          <a:p>
            <a:pPr lvl="1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873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Open Issues (II): Switching capability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472608"/>
          </a:xfrm>
        </p:spPr>
        <p:txBody>
          <a:bodyPr>
            <a:normAutofit/>
          </a:bodyPr>
          <a:lstStyle/>
          <a:p>
            <a:r>
              <a:rPr lang="en-US" sz="2800" noProof="0" dirty="0" smtClean="0">
                <a:solidFill>
                  <a:srgbClr val="FF0000"/>
                </a:solidFill>
              </a:rPr>
              <a:t>Q4: switching capability / switching type?</a:t>
            </a:r>
          </a:p>
          <a:p>
            <a:pPr lvl="1"/>
            <a:r>
              <a:rPr lang="en-US" sz="2400" dirty="0" smtClean="0"/>
              <a:t>Retain LSC ? (as </a:t>
            </a:r>
            <a:r>
              <a:rPr lang="en-US" sz="2400" noProof="0" dirty="0" smtClean="0"/>
              <a:t>considered in some drafts)</a:t>
            </a:r>
          </a:p>
          <a:p>
            <a:pPr lvl="2"/>
            <a:r>
              <a:rPr lang="en-US" sz="2000" noProof="0" dirty="0" smtClean="0"/>
              <a:t>Potential issues if we keep LSC yet use a different label format?</a:t>
            </a:r>
          </a:p>
          <a:p>
            <a:pPr lvl="2"/>
            <a:endParaRPr lang="en-US" sz="2000" noProof="0" dirty="0" smtClean="0"/>
          </a:p>
          <a:p>
            <a:pPr lvl="1"/>
            <a:r>
              <a:rPr lang="en-US" sz="2400" noProof="0" dirty="0" smtClean="0"/>
              <a:t>New LSC-flexi / LSC-SSON?</a:t>
            </a:r>
          </a:p>
          <a:p>
            <a:pPr lvl="2"/>
            <a:r>
              <a:rPr lang="en-US" sz="2000" dirty="0" smtClean="0"/>
              <a:t>Latest </a:t>
            </a:r>
            <a:r>
              <a:rPr lang="en-US" sz="2000" dirty="0"/>
              <a:t>OSPF-TE for WSON </a:t>
            </a:r>
            <a:r>
              <a:rPr lang="en-US" sz="2000" dirty="0" smtClean="0"/>
              <a:t>draft defines </a:t>
            </a:r>
            <a:r>
              <a:rPr lang="en-US" sz="2000" dirty="0"/>
              <a:t>new </a:t>
            </a:r>
            <a:r>
              <a:rPr lang="en-US" sz="2000" dirty="0" smtClean="0"/>
              <a:t>LSC-WSON</a:t>
            </a:r>
            <a:endParaRPr lang="es-ES" sz="2000" dirty="0" smtClean="0"/>
          </a:p>
          <a:p>
            <a:pPr lvl="2"/>
            <a:r>
              <a:rPr lang="es-ES" sz="2000" dirty="0" smtClean="0">
                <a:solidFill>
                  <a:srgbClr val="C00000"/>
                </a:solidFill>
              </a:rPr>
              <a:t>Note</a:t>
            </a:r>
            <a:r>
              <a:rPr lang="es-ES" sz="2000" dirty="0" smtClean="0"/>
              <a:t>: </a:t>
            </a: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</a:rPr>
              <a:t>draft-berger-ccamp-swcaps-update-02.txt</a:t>
            </a:r>
            <a:r>
              <a:rPr lang="es-ES" sz="2000" dirty="0" smtClean="0"/>
              <a:t>: “</a:t>
            </a:r>
            <a:r>
              <a:rPr lang="en-US" sz="2000" dirty="0" smtClean="0"/>
              <a:t>A </a:t>
            </a:r>
            <a:r>
              <a:rPr lang="en-US" sz="2000" dirty="0"/>
              <a:t>different </a:t>
            </a:r>
            <a:r>
              <a:rPr lang="en-US" sz="2000" dirty="0" smtClean="0"/>
              <a:t>Switching Type </a:t>
            </a:r>
            <a:r>
              <a:rPr lang="en-US" sz="2000" dirty="0"/>
              <a:t>value SHOULD be used for each data plane technology even </a:t>
            </a:r>
            <a:r>
              <a:rPr lang="en-US" sz="2000" dirty="0" smtClean="0"/>
              <a:t>when those </a:t>
            </a:r>
            <a:r>
              <a:rPr lang="en-US" sz="2000" dirty="0"/>
              <a:t>technologies share the same type of multiplexing </a:t>
            </a:r>
            <a:r>
              <a:rPr lang="en-US" sz="2000" dirty="0" smtClean="0"/>
              <a:t>or switching”.</a:t>
            </a:r>
          </a:p>
          <a:p>
            <a:pPr lvl="2"/>
            <a:r>
              <a:rPr lang="en-US" sz="2000" dirty="0" smtClean="0">
                <a:sym typeface="Wingdings" pitchFamily="2" charset="2"/>
              </a:rPr>
              <a:t> May need LSC for each layer</a:t>
            </a:r>
            <a:endParaRPr lang="en-US" sz="2000" dirty="0" smtClean="0"/>
          </a:p>
          <a:p>
            <a:pPr lvl="2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3209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Next Steps </a:t>
            </a:r>
            <a:r>
              <a:rPr lang="en-US" dirty="0" smtClean="0"/>
              <a:t>for Framework and Requirements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 ITU-T updates</a:t>
            </a:r>
          </a:p>
          <a:p>
            <a:pPr lvl="1"/>
            <a:r>
              <a:rPr lang="en-US" dirty="0" smtClean="0"/>
              <a:t>[G872] expected to integrate important changes </a:t>
            </a:r>
          </a:p>
          <a:p>
            <a:pPr lvl="1"/>
            <a:r>
              <a:rPr lang="en-US" dirty="0" smtClean="0"/>
              <a:t>Terms are not yet stable / final</a:t>
            </a:r>
          </a:p>
          <a:p>
            <a:pPr lvl="1"/>
            <a:r>
              <a:rPr lang="en-US" dirty="0" smtClean="0"/>
              <a:t>Some assumptions are still at early stages (drafts/contributions)</a:t>
            </a: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Improve the hierarchical / layered </a:t>
            </a:r>
            <a:r>
              <a:rPr lang="en-US" smtClean="0">
                <a:sym typeface="Wingdings" pitchFamily="2" charset="2"/>
              </a:rPr>
              <a:t>network model.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Identify / improve control plane requirements to be fulfilled by solutions &amp; protocol-related documents.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Reflect agreements during IETF84.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85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Work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draft covers framework and requirements, </a:t>
            </a:r>
          </a:p>
          <a:p>
            <a:r>
              <a:rPr lang="en-US" dirty="0" smtClean="0"/>
              <a:t>However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identified questions that need to be discussed and solved before moving forward:</a:t>
            </a:r>
          </a:p>
          <a:p>
            <a:pPr lvl="1"/>
            <a:r>
              <a:rPr lang="en-US" dirty="0"/>
              <a:t>Work on flexi-grid started before having a standardized data plane, </a:t>
            </a:r>
            <a:endParaRPr lang="en-US" dirty="0" smtClean="0"/>
          </a:p>
          <a:p>
            <a:pPr lvl="1"/>
            <a:r>
              <a:rPr lang="en-US" dirty="0" smtClean="0"/>
              <a:t>Multiplicity of drafts appeared covering all aspects: framework, routing, signaling… </a:t>
            </a:r>
          </a:p>
          <a:p>
            <a:pPr lvl="1"/>
            <a:r>
              <a:rPr lang="en-US" dirty="0" smtClean="0"/>
              <a:t>Agreements and divergences</a:t>
            </a:r>
          </a:p>
          <a:p>
            <a:pPr lvl="1"/>
            <a:endParaRPr lang="en-US" dirty="0"/>
          </a:p>
          <a:p>
            <a:r>
              <a:rPr lang="en-US" dirty="0" smtClean="0"/>
              <a:t>Most (all?) of such questions have been mentioned in </a:t>
            </a:r>
            <a:r>
              <a:rPr lang="en-US" dirty="0" err="1" smtClean="0"/>
              <a:t>ccamp@ietf</a:t>
            </a:r>
            <a:endParaRPr lang="en-US" dirty="0" smtClean="0"/>
          </a:p>
          <a:p>
            <a:pPr lvl="1"/>
            <a:r>
              <a:rPr lang="en-US" dirty="0" smtClean="0"/>
              <a:t>Label format / encoding</a:t>
            </a:r>
          </a:p>
          <a:p>
            <a:pPr lvl="1"/>
            <a:r>
              <a:rPr lang="en-US" dirty="0" smtClean="0"/>
              <a:t>Signaling and traffic parameters</a:t>
            </a:r>
          </a:p>
          <a:p>
            <a:pPr lvl="1"/>
            <a:r>
              <a:rPr lang="en-US" dirty="0" smtClean="0"/>
              <a:t>Routing</a:t>
            </a:r>
          </a:p>
          <a:p>
            <a:pPr lvl="1"/>
            <a:r>
              <a:rPr lang="en-US" dirty="0" smtClean="0"/>
              <a:t>PCE work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52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GMPLS Label for flexi-grid DWDM networks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7260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ym typeface="Wingdings" pitchFamily="2" charset="2"/>
              </a:rPr>
              <a:t>Q5: Agree </a:t>
            </a:r>
            <a:r>
              <a:rPr lang="en-US" dirty="0">
                <a:sym typeface="Wingdings" pitchFamily="2" charset="2"/>
              </a:rPr>
              <a:t>on a label format </a:t>
            </a:r>
            <a:r>
              <a:rPr lang="en-US" i="1" dirty="0" smtClean="0">
                <a:solidFill>
                  <a:srgbClr val="C00000"/>
                </a:solidFill>
                <a:sym typeface="Wingdings" pitchFamily="2" charset="2"/>
              </a:rPr>
              <a:t>(what’s </a:t>
            </a:r>
            <a:r>
              <a:rPr lang="en-US" i="1" dirty="0">
                <a:solidFill>
                  <a:srgbClr val="C00000"/>
                </a:solidFill>
                <a:sym typeface="Wingdings" pitchFamily="2" charset="2"/>
              </a:rPr>
              <a:t>in a </a:t>
            </a:r>
            <a:r>
              <a:rPr lang="en-US" i="1" dirty="0" err="1">
                <a:solidFill>
                  <a:srgbClr val="C00000"/>
                </a:solidFill>
                <a:sym typeface="Wingdings" pitchFamily="2" charset="2"/>
              </a:rPr>
              <a:t>nam^H^H</a:t>
            </a:r>
            <a:r>
              <a:rPr lang="en-US" i="1" dirty="0">
                <a:solidFill>
                  <a:srgbClr val="C00000"/>
                </a:solidFill>
                <a:sym typeface="Wingdings" pitchFamily="2" charset="2"/>
              </a:rPr>
              <a:t> label</a:t>
            </a:r>
            <a:r>
              <a:rPr lang="en-US" i="1" dirty="0" smtClean="0">
                <a:solidFill>
                  <a:srgbClr val="C00000"/>
                </a:solidFill>
                <a:sym typeface="Wingdings" pitchFamily="2" charset="2"/>
              </a:rPr>
              <a:t>?)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Not only “encoding” but conveyed information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See </a:t>
            </a:r>
            <a:r>
              <a:rPr lang="en-US" dirty="0" err="1" smtClean="0">
                <a:sym typeface="Wingdings" pitchFamily="2" charset="2"/>
              </a:rPr>
              <a:t>ccamp@ietf</a:t>
            </a:r>
            <a:r>
              <a:rPr lang="en-US" dirty="0" smtClean="0">
                <a:sym typeface="Wingdings" pitchFamily="2" charset="2"/>
              </a:rPr>
              <a:t> thread for arguments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Q5.1. DWDM Grid value?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Q5.2. Traffic parameters?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Need a well defined layered network model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Media layer  should focus on frequency slot parameters?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Q5.3. Is </a:t>
            </a:r>
            <a:r>
              <a:rPr lang="en-US" dirty="0">
                <a:sym typeface="Wingdings" pitchFamily="2" charset="2"/>
              </a:rPr>
              <a:t>the "m" field part of the label, the traffic parameters, or both</a:t>
            </a:r>
            <a:r>
              <a:rPr lang="en-US" dirty="0" smtClean="0">
                <a:sym typeface="Wingdings" pitchFamily="2" charset="2"/>
              </a:rPr>
              <a:t>?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Option I "m</a:t>
            </a:r>
            <a:r>
              <a:rPr lang="en-US" dirty="0">
                <a:sym typeface="Wingdings" pitchFamily="2" charset="2"/>
              </a:rPr>
              <a:t>" is </a:t>
            </a:r>
            <a:r>
              <a:rPr lang="en-US" dirty="0" smtClean="0">
                <a:sym typeface="Wingdings" pitchFamily="2" charset="2"/>
              </a:rPr>
              <a:t>part </a:t>
            </a:r>
            <a:r>
              <a:rPr lang="en-US" dirty="0">
                <a:sym typeface="Wingdings" pitchFamily="2" charset="2"/>
              </a:rPr>
              <a:t>of the label, </a:t>
            </a:r>
            <a:r>
              <a:rPr lang="en-US" dirty="0" smtClean="0">
                <a:sym typeface="Wingdings" pitchFamily="2" charset="2"/>
              </a:rPr>
              <a:t>switching resource, ERO </a:t>
            </a:r>
            <a:r>
              <a:rPr lang="en-US" dirty="0">
                <a:sym typeface="Wingdings" pitchFamily="2" charset="2"/>
              </a:rPr>
              <a:t>using Explicit </a:t>
            </a:r>
            <a:r>
              <a:rPr lang="en-US" dirty="0" smtClean="0">
                <a:sym typeface="Wingdings" pitchFamily="2" charset="2"/>
              </a:rPr>
              <a:t>Label Control; a </a:t>
            </a:r>
            <a:r>
              <a:rPr lang="en-US" dirty="0">
                <a:sym typeface="Wingdings" pitchFamily="2" charset="2"/>
              </a:rPr>
              <a:t>cross-connect is </a:t>
            </a:r>
            <a:r>
              <a:rPr lang="en-US" dirty="0" smtClean="0">
                <a:sym typeface="Wingdings" pitchFamily="2" charset="2"/>
              </a:rPr>
              <a:t>defined by </a:t>
            </a:r>
            <a:r>
              <a:rPr lang="en-US" dirty="0">
                <a:sym typeface="Wingdings" pitchFamily="2" charset="2"/>
              </a:rPr>
              <a:t>the tuple (port-in, label-in, port-out, label-out), </a:t>
            </a:r>
            <a:r>
              <a:rPr lang="en-US" dirty="0" smtClean="0">
                <a:sym typeface="Wingdings" pitchFamily="2" charset="2"/>
              </a:rPr>
              <a:t>"</a:t>
            </a:r>
            <a:r>
              <a:rPr lang="en-US" dirty="0">
                <a:sym typeface="Wingdings" pitchFamily="2" charset="2"/>
              </a:rPr>
              <a:t>best effort </a:t>
            </a:r>
            <a:r>
              <a:rPr lang="en-US" dirty="0" smtClean="0">
                <a:sym typeface="Wingdings" pitchFamily="2" charset="2"/>
              </a:rPr>
              <a:t>LSP“. Slot Matrix Switching  Frequency slot switching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Option </a:t>
            </a:r>
            <a:r>
              <a:rPr lang="en-US" dirty="0">
                <a:sym typeface="Wingdings" pitchFamily="2" charset="2"/>
              </a:rPr>
              <a:t>II: "m" is not part of the label but of the TSPEC, </a:t>
            </a:r>
            <a:r>
              <a:rPr lang="en-US" dirty="0" smtClean="0">
                <a:sym typeface="Wingdings" pitchFamily="2" charset="2"/>
              </a:rPr>
              <a:t>needs to be </a:t>
            </a:r>
            <a:r>
              <a:rPr lang="en-US" dirty="0">
                <a:sym typeface="Wingdings" pitchFamily="2" charset="2"/>
              </a:rPr>
              <a:t>in the TSPEC to decouple client signal traffic </a:t>
            </a:r>
            <a:r>
              <a:rPr lang="en-US" dirty="0" smtClean="0">
                <a:sym typeface="Wingdings" pitchFamily="2" charset="2"/>
              </a:rPr>
              <a:t>specification and </a:t>
            </a:r>
            <a:r>
              <a:rPr lang="en-US" dirty="0">
                <a:sym typeface="Wingdings" pitchFamily="2" charset="2"/>
              </a:rPr>
              <a:t>management of the optical spectrum, having in both places </a:t>
            </a:r>
            <a:r>
              <a:rPr lang="en-US" dirty="0" smtClean="0">
                <a:sym typeface="Wingdings" pitchFamily="2" charset="2"/>
              </a:rPr>
              <a:t>is redundant </a:t>
            </a:r>
            <a:r>
              <a:rPr lang="en-US" dirty="0">
                <a:sym typeface="Wingdings" pitchFamily="2" charset="2"/>
              </a:rPr>
              <a:t>and </a:t>
            </a:r>
            <a:r>
              <a:rPr lang="en-US" dirty="0" smtClean="0">
                <a:sym typeface="Wingdings" pitchFamily="2" charset="2"/>
              </a:rPr>
              <a:t>extra </a:t>
            </a:r>
            <a:r>
              <a:rPr lang="en-US" dirty="0">
                <a:sym typeface="Wingdings" pitchFamily="2" charset="2"/>
              </a:rPr>
              <a:t>error </a:t>
            </a:r>
            <a:r>
              <a:rPr lang="en-US" dirty="0" smtClean="0">
                <a:sym typeface="Wingdings" pitchFamily="2" charset="2"/>
              </a:rPr>
              <a:t>checking.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Option  </a:t>
            </a:r>
            <a:r>
              <a:rPr lang="en-US" dirty="0">
                <a:sym typeface="Wingdings" pitchFamily="2" charset="2"/>
              </a:rPr>
              <a:t>III: both, It reflects both the concept of resource </a:t>
            </a:r>
            <a:r>
              <a:rPr lang="en-US" dirty="0" smtClean="0">
                <a:sym typeface="Wingdings" pitchFamily="2" charset="2"/>
              </a:rPr>
              <a:t>request allocation </a:t>
            </a:r>
            <a:r>
              <a:rPr lang="en-US" dirty="0">
                <a:sym typeface="Wingdings" pitchFamily="2" charset="2"/>
              </a:rPr>
              <a:t>/ reservation and the concept of being inherent part </a:t>
            </a:r>
            <a:r>
              <a:rPr lang="en-US" dirty="0" smtClean="0">
                <a:sym typeface="Wingdings" pitchFamily="2" charset="2"/>
              </a:rPr>
              <a:t>of the </a:t>
            </a:r>
            <a:r>
              <a:rPr lang="en-US" dirty="0">
                <a:sym typeface="Wingdings" pitchFamily="2" charset="2"/>
              </a:rPr>
              <a:t>switching.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042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Signaling work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Generic requirements can already be identified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Provisioning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Recovery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(subject to constraints from ITU-T, e.g. hitless rerouting not considered)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New requirements need a better (common) understanding of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Network (layered) model and Terminology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Assume a MRN and use common MRN procedures?</a:t>
            </a:r>
          </a:p>
          <a:p>
            <a:pPr lvl="2"/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Agreement on “switched resource” and “traffic parameters”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Focus on the media layer</a:t>
            </a:r>
          </a:p>
        </p:txBody>
      </p:sp>
    </p:spTree>
    <p:extLst>
      <p:ext uri="{BB962C8B-B14F-4D97-AF65-F5344CB8AC3E}">
        <p14:creationId xmlns:p14="http://schemas.microsoft.com/office/powerpoint/2010/main" val="18383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Routing work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Existing drafts (routing) requirements are converging; identifying requirements to disseminate: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I) nominal central frequencies availability / status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Efficient encodings in separate solutions document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II) transponder / ROADM status and capabilities</a:t>
            </a:r>
          </a:p>
          <a:p>
            <a:pPr lvl="2"/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[G.694.1] Applications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may be defined where only a subset of the possible slot widths and positions are required to be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supported</a:t>
            </a:r>
          </a:p>
          <a:p>
            <a:pPr lvl="2"/>
            <a:r>
              <a:rPr lang="en-US" dirty="0">
                <a:sym typeface="Wingdings" pitchFamily="2" charset="2"/>
              </a:rPr>
              <a:t>Central frequency </a:t>
            </a:r>
            <a:r>
              <a:rPr lang="en-US" dirty="0" smtClean="0">
                <a:sym typeface="Wingdings" pitchFamily="2" charset="2"/>
              </a:rPr>
              <a:t>granularity, Slot </a:t>
            </a:r>
            <a:r>
              <a:rPr lang="en-US" dirty="0">
                <a:sym typeface="Wingdings" pitchFamily="2" charset="2"/>
              </a:rPr>
              <a:t>width </a:t>
            </a:r>
            <a:r>
              <a:rPr lang="en-US" dirty="0" smtClean="0">
                <a:sym typeface="Wingdings" pitchFamily="2" charset="2"/>
              </a:rPr>
              <a:t>granularity, Slot </a:t>
            </a:r>
            <a:r>
              <a:rPr lang="en-US" dirty="0">
                <a:sym typeface="Wingdings" pitchFamily="2" charset="2"/>
              </a:rPr>
              <a:t>width </a:t>
            </a:r>
            <a:r>
              <a:rPr lang="en-US" dirty="0" smtClean="0">
                <a:sym typeface="Wingdings" pitchFamily="2" charset="2"/>
              </a:rPr>
              <a:t>range</a:t>
            </a:r>
          </a:p>
          <a:p>
            <a:pPr lvl="2"/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Note: trend to </a:t>
            </a:r>
            <a:r>
              <a:rPr lang="en-US" dirty="0" smtClean="0"/>
              <a:t>reuse WSON models for e.g. </a:t>
            </a:r>
          </a:p>
          <a:p>
            <a:pPr lvl="1"/>
            <a:r>
              <a:rPr lang="en-US" dirty="0" smtClean="0"/>
              <a:t>ROADM internal connectivity / constraints,</a:t>
            </a:r>
          </a:p>
          <a:p>
            <a:pPr lvl="1"/>
            <a:r>
              <a:rPr lang="en-US" dirty="0" smtClean="0"/>
              <a:t>Port label restrictions,</a:t>
            </a:r>
            <a:endParaRPr lang="en-US" dirty="0"/>
          </a:p>
          <a:p>
            <a:r>
              <a:rPr lang="en-US" dirty="0" smtClean="0"/>
              <a:t>Align with switching capability agreement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adapt ISCD / SCSI with new ISCD ? / Deprecate e.g. LSP bandwidth? </a:t>
            </a:r>
          </a:p>
          <a:p>
            <a:pPr lvl="2"/>
            <a:r>
              <a:rPr lang="en-US" dirty="0"/>
              <a:t>At data rates of </a:t>
            </a:r>
            <a:r>
              <a:rPr lang="en-US" dirty="0" err="1"/>
              <a:t>GBps</a:t>
            </a:r>
            <a:r>
              <a:rPr lang="en-US" dirty="0"/>
              <a:t> / </a:t>
            </a:r>
            <a:r>
              <a:rPr lang="en-US" dirty="0" err="1"/>
              <a:t>TBps</a:t>
            </a:r>
            <a:r>
              <a:rPr lang="en-US" dirty="0"/>
              <a:t>, encoding bandwidths with bytes per second unit and IEEE 32-bit floating may be problematic / non scalable.</a:t>
            </a:r>
          </a:p>
          <a:p>
            <a:pPr lvl="2"/>
            <a:r>
              <a:rPr lang="en-US" dirty="0"/>
              <a:t>There is not a 1-to-1 mapping between bps and Hz, since it depends on the modulation format, FEC… (modulations and spectral efficiency).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2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Path Computation Element work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per PCE-WG chair mail [1], PCE specific requirements have been put on hold / postponed:</a:t>
            </a:r>
          </a:p>
          <a:p>
            <a:pPr lvl="1"/>
            <a:r>
              <a:rPr lang="en-US" dirty="0" smtClean="0"/>
              <a:t>No special assumptions on the path computation function.</a:t>
            </a:r>
          </a:p>
          <a:p>
            <a:pPr lvl="1"/>
            <a:r>
              <a:rPr lang="en-US" dirty="0" smtClean="0"/>
              <a:t>In any case (source-based, PCE-based,…) the function may:</a:t>
            </a:r>
          </a:p>
          <a:p>
            <a:pPr lvl="2"/>
            <a:r>
              <a:rPr lang="en-US" dirty="0" smtClean="0"/>
              <a:t>Depend </a:t>
            </a:r>
            <a:r>
              <a:rPr lang="en-US" dirty="0"/>
              <a:t>on the RSA </a:t>
            </a:r>
            <a:r>
              <a:rPr lang="en-US" dirty="0" smtClean="0"/>
              <a:t>models</a:t>
            </a:r>
          </a:p>
          <a:p>
            <a:pPr lvl="2"/>
            <a:r>
              <a:rPr lang="en-US" dirty="0" smtClean="0"/>
              <a:t>Consider </a:t>
            </a:r>
            <a:r>
              <a:rPr lang="en-US" dirty="0"/>
              <a:t>Frequency Constraints (slot width, available central frequencies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smtClean="0"/>
              <a:t>Consider signal </a:t>
            </a:r>
            <a:r>
              <a:rPr lang="en-US" dirty="0"/>
              <a:t>compatibility </a:t>
            </a:r>
            <a:r>
              <a:rPr lang="en-US" dirty="0" smtClean="0"/>
              <a:t>constraints,…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Basic terms remain (commonly accepted?) </a:t>
            </a:r>
          </a:p>
          <a:p>
            <a:pPr lvl="2"/>
            <a:r>
              <a:rPr lang="en-US" dirty="0" smtClean="0"/>
              <a:t>e.g. PCE-based RSA.</a:t>
            </a:r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000" dirty="0" smtClean="0"/>
              <a:t>[</a:t>
            </a:r>
            <a:r>
              <a:rPr lang="en-US" sz="2000" dirty="0"/>
              <a:t>1] http://www.ietf.org/mail-archive/web/ccamp/current/msg13286.html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735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draft-ogrcetal-ccamp-flexi-grid-fwk-00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Merge</a:t>
            </a:r>
            <a:r>
              <a:rPr lang="en-US" dirty="0" smtClean="0"/>
              <a:t> </a:t>
            </a:r>
            <a:r>
              <a:rPr lang="en-US" dirty="0"/>
              <a:t>of previously submitted framework </a:t>
            </a:r>
            <a:r>
              <a:rPr lang="en-US" dirty="0" smtClean="0"/>
              <a:t>drafts: </a:t>
            </a:r>
            <a:endParaRPr lang="en-US" dirty="0"/>
          </a:p>
          <a:p>
            <a:pPr lvl="1"/>
            <a:r>
              <a:rPr lang="en-US" dirty="0"/>
              <a:t>draft-zhang-ccamp-sson-framework-00</a:t>
            </a:r>
          </a:p>
          <a:p>
            <a:pPr lvl="1"/>
            <a:r>
              <a:rPr lang="en-US" dirty="0"/>
              <a:t>draft-wang-ccamp-gmpls-flexigrid-framework-01</a:t>
            </a:r>
          </a:p>
          <a:p>
            <a:pPr lvl="1"/>
            <a:r>
              <a:rPr lang="en-US" dirty="0" smtClean="0"/>
              <a:t>draft-syed-ccamp-flexgrid-framework-ext-00</a:t>
            </a:r>
          </a:p>
          <a:p>
            <a:pPr lvl="1"/>
            <a:r>
              <a:rPr lang="en-US" dirty="0"/>
              <a:t>draft-zhang-ccamp-flexible-grid-requirements-01.txt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Inputs</a:t>
            </a:r>
            <a:r>
              <a:rPr lang="en-US" dirty="0"/>
              <a:t> from</a:t>
            </a:r>
          </a:p>
          <a:p>
            <a:pPr lvl="1"/>
            <a:r>
              <a:rPr lang="en-US" dirty="0" smtClean="0"/>
              <a:t>draft-li-ccamp-grid-property-01</a:t>
            </a:r>
          </a:p>
          <a:p>
            <a:pPr lvl="1"/>
            <a:r>
              <a:rPr lang="en-US" dirty="0" smtClean="0"/>
              <a:t>latest </a:t>
            </a:r>
            <a:r>
              <a:rPr lang="en-US" dirty="0"/>
              <a:t>discussions </a:t>
            </a:r>
            <a:r>
              <a:rPr lang="en-US" dirty="0" smtClean="0"/>
              <a:t>/ feedback </a:t>
            </a:r>
            <a:r>
              <a:rPr lang="en-US" dirty="0"/>
              <a:t>from </a:t>
            </a:r>
            <a:r>
              <a:rPr lang="en-US" dirty="0" smtClean="0"/>
              <a:t>ITU-T (informal correspondence).</a:t>
            </a:r>
          </a:p>
          <a:p>
            <a:pPr lvl="2"/>
            <a:r>
              <a:rPr lang="en-US" sz="1600" dirty="0" smtClean="0"/>
              <a:t>[</a:t>
            </a:r>
            <a:r>
              <a:rPr lang="en-US" sz="1600" dirty="0"/>
              <a:t>G.694.1] </a:t>
            </a:r>
            <a:r>
              <a:rPr lang="en-US" sz="1600" dirty="0" smtClean="0"/>
              <a:t>ITU-T Recommendation </a:t>
            </a:r>
            <a:r>
              <a:rPr lang="en-US" sz="1600" dirty="0"/>
              <a:t>G.694.1, </a:t>
            </a:r>
            <a:r>
              <a:rPr lang="en-US" sz="1600" dirty="0" smtClean="0"/>
              <a:t>“Spectral </a:t>
            </a:r>
            <a:r>
              <a:rPr lang="en-US" sz="1600" dirty="0"/>
              <a:t>grids for </a:t>
            </a:r>
            <a:r>
              <a:rPr lang="en-US" sz="1600" dirty="0" smtClean="0"/>
              <a:t>WDM applications: DWDM frequency grid”, draft v1.6 2011/12", 2011.</a:t>
            </a:r>
            <a:endParaRPr lang="en-US" sz="1600" dirty="0"/>
          </a:p>
          <a:p>
            <a:pPr lvl="2"/>
            <a:r>
              <a:rPr lang="en-US" sz="1600" dirty="0" smtClean="0"/>
              <a:t>[</a:t>
            </a:r>
            <a:r>
              <a:rPr lang="en-US" sz="1600" dirty="0"/>
              <a:t>G.872] </a:t>
            </a:r>
            <a:r>
              <a:rPr lang="en-US" sz="1600" dirty="0" smtClean="0"/>
              <a:t>ITU-T Recommendation </a:t>
            </a:r>
            <a:r>
              <a:rPr lang="en-US" sz="1600" dirty="0"/>
              <a:t>G.872, </a:t>
            </a:r>
            <a:r>
              <a:rPr lang="en-US" sz="1600" dirty="0" smtClean="0"/>
              <a:t>“Architecture </a:t>
            </a:r>
            <a:r>
              <a:rPr lang="en-US" sz="1600" dirty="0"/>
              <a:t>of optical </a:t>
            </a:r>
            <a:r>
              <a:rPr lang="en-US" sz="1600" dirty="0" smtClean="0"/>
              <a:t>transport networks</a:t>
            </a:r>
            <a:r>
              <a:rPr lang="en-US" sz="1600" dirty="0"/>
              <a:t>, draft v0.12 2012/03 </a:t>
            </a:r>
            <a:r>
              <a:rPr lang="en-US" sz="1600" dirty="0" smtClean="0"/>
              <a:t>and v0.13 2012/08 (for </a:t>
            </a:r>
            <a:r>
              <a:rPr lang="en-US" sz="1600" dirty="0"/>
              <a:t>discussion)", 2012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/>
              <a:t>[G.709] ITU-T Recommendation G.709,  “Interfaces for the Optical Transport Network (OTN)", March 2009</a:t>
            </a:r>
            <a:r>
              <a:rPr lang="en-US" sz="1600" dirty="0" smtClean="0"/>
              <a:t>.</a:t>
            </a:r>
            <a:endParaRPr lang="en-US" sz="1600" dirty="0"/>
          </a:p>
          <a:p>
            <a:pPr lvl="2"/>
            <a:endParaRPr lang="en-US" dirty="0"/>
          </a:p>
          <a:p>
            <a:endParaRPr lang="en-US" sz="2400" noProof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2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draft about?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Goals</a:t>
            </a:r>
          </a:p>
          <a:p>
            <a:pPr lvl="1"/>
            <a:r>
              <a:rPr lang="en-US" dirty="0" smtClean="0"/>
              <a:t>Establish a framework, </a:t>
            </a:r>
            <a:r>
              <a:rPr lang="en-US" dirty="0"/>
              <a:t>for the purposes of GMPLS </a:t>
            </a:r>
            <a:r>
              <a:rPr lang="en-US" dirty="0" smtClean="0"/>
              <a:t>control, of ITU-T DWDM flexi-grid enabled networks, including </a:t>
            </a:r>
          </a:p>
          <a:p>
            <a:pPr lvl="2"/>
            <a:r>
              <a:rPr lang="en-US" dirty="0"/>
              <a:t>Terminology,</a:t>
            </a:r>
            <a:endParaRPr lang="en-US" dirty="0" smtClean="0"/>
          </a:p>
          <a:p>
            <a:pPr lvl="2"/>
            <a:r>
              <a:rPr lang="en-US" dirty="0" smtClean="0"/>
              <a:t>Data plane element models (i.e., “link and node characterization”),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Layered / hierarchical network model (new – not yet agreed)</a:t>
            </a:r>
            <a:r>
              <a:rPr lang="en-US" dirty="0" smtClean="0"/>
              <a:t>, </a:t>
            </a:r>
          </a:p>
          <a:p>
            <a:pPr lvl="2"/>
            <a:r>
              <a:rPr lang="en-US" dirty="0" smtClean="0"/>
              <a:t>Routing and Spectrum Assignment modes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Lockstep </a:t>
            </a:r>
            <a:r>
              <a:rPr lang="en-US" dirty="0"/>
              <a:t>with ITU-T data plane standardization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Identify Control Plane Requirements (new)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single document covering framework and requirements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Non Goals</a:t>
            </a:r>
          </a:p>
          <a:p>
            <a:pPr lvl="1"/>
            <a:r>
              <a:rPr lang="en-US" dirty="0" smtClean="0"/>
              <a:t>Define protocol extensions / encodings </a:t>
            </a:r>
            <a:r>
              <a:rPr lang="en-US" dirty="0" smtClean="0">
                <a:sym typeface="Wingdings" pitchFamily="2" charset="2"/>
              </a:rPr>
              <a:t> Separate solutions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8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Terminology: ITU-T flexi-grid “frequency slot”</a:t>
            </a:r>
            <a:endParaRPr lang="zh-CN" altLang="en-US" dirty="0" smtClean="0"/>
          </a:p>
        </p:txBody>
      </p:sp>
      <p:sp>
        <p:nvSpPr>
          <p:cNvPr id="5123" name="矩形 70"/>
          <p:cNvSpPr>
            <a:spLocks noChangeArrowheads="1"/>
          </p:cNvSpPr>
          <p:nvPr/>
        </p:nvSpPr>
        <p:spPr bwMode="auto">
          <a:xfrm>
            <a:off x="565150" y="5645373"/>
            <a:ext cx="79756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b="1">
                <a:solidFill>
                  <a:srgbClr val="0000FF"/>
                </a:solidFill>
              </a:rPr>
              <a:t>Central Frequency </a:t>
            </a:r>
            <a:r>
              <a:rPr lang="en-US" altLang="zh-CN"/>
              <a:t>= 193.1 THz + n * 0.00625 THz</a:t>
            </a:r>
          </a:p>
          <a:p>
            <a:pPr>
              <a:spcAft>
                <a:spcPts val="600"/>
              </a:spcAft>
            </a:pPr>
            <a:r>
              <a:rPr lang="en-US" altLang="zh-CN" b="1">
                <a:solidFill>
                  <a:srgbClr val="0000FF"/>
                </a:solidFill>
              </a:rPr>
              <a:t>Slot Width : </a:t>
            </a:r>
            <a:r>
              <a:rPr lang="en-US" altLang="zh-CN"/>
              <a:t>the full width (in Hz) of a frequency slot, a multiple (m) of 12.5 GHz. </a:t>
            </a:r>
            <a:endParaRPr lang="zh-CN" altLang="en-US"/>
          </a:p>
        </p:txBody>
      </p:sp>
      <p:sp>
        <p:nvSpPr>
          <p:cNvPr id="5124" name="矩形 71"/>
          <p:cNvSpPr>
            <a:spLocks noChangeArrowheads="1"/>
          </p:cNvSpPr>
          <p:nvPr/>
        </p:nvSpPr>
        <p:spPr bwMode="auto">
          <a:xfrm>
            <a:off x="565150" y="4688111"/>
            <a:ext cx="7996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Frequency Slot: </a:t>
            </a:r>
            <a:r>
              <a:rPr lang="en-US" altLang="zh-CN"/>
              <a:t>The frequency range allocated to a channel and unavailable to other channels within a flexible grid. A frequency slot is defined by its </a:t>
            </a:r>
            <a:r>
              <a:rPr lang="en-US" altLang="zh-CN" b="1"/>
              <a:t>nominal central frequency</a:t>
            </a:r>
            <a:r>
              <a:rPr lang="en-US" altLang="zh-CN" b="1">
                <a:solidFill>
                  <a:srgbClr val="0000FF"/>
                </a:solidFill>
              </a:rPr>
              <a:t> </a:t>
            </a:r>
            <a:r>
              <a:rPr lang="en-US" altLang="zh-CN"/>
              <a:t>and its </a:t>
            </a:r>
            <a:r>
              <a:rPr lang="en-US" altLang="zh-CN" b="1"/>
              <a:t>slot width</a:t>
            </a:r>
            <a:r>
              <a:rPr lang="en-US" altLang="zh-CN"/>
              <a:t>. </a:t>
            </a:r>
            <a:endParaRPr lang="zh-CN" altLang="en-US"/>
          </a:p>
        </p:txBody>
      </p:sp>
      <p:sp>
        <p:nvSpPr>
          <p:cNvPr id="5125" name="矩形 72"/>
          <p:cNvSpPr>
            <a:spLocks noChangeArrowheads="1"/>
          </p:cNvSpPr>
          <p:nvPr/>
        </p:nvSpPr>
        <p:spPr bwMode="auto">
          <a:xfrm>
            <a:off x="565150" y="3668936"/>
            <a:ext cx="82137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Flexi-Grid: </a:t>
            </a:r>
            <a:r>
              <a:rPr lang="en-US" altLang="zh-CN"/>
              <a:t>a new WDM frequency grid defined with the aim of </a:t>
            </a:r>
            <a:r>
              <a:rPr lang="zh-CN" altLang="en-US"/>
              <a:t> </a:t>
            </a:r>
            <a:r>
              <a:rPr lang="en-US" altLang="zh-CN"/>
              <a:t>allowing flexible optical spectrum management, in which the Slot Width of the frequency ranges allocated to different channels are flexible (variable sized).</a:t>
            </a:r>
            <a:endParaRPr lang="zh-CN" altLang="en-US"/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704850" y="1052736"/>
            <a:ext cx="8021638" cy="2486025"/>
            <a:chOff x="704850" y="1228725"/>
            <a:chExt cx="8021638" cy="2486760"/>
          </a:xfrm>
        </p:grpSpPr>
        <p:cxnSp>
          <p:nvCxnSpPr>
            <p:cNvPr id="5" name="直接箭头连接符 4"/>
            <p:cNvCxnSpPr/>
            <p:nvPr/>
          </p:nvCxnSpPr>
          <p:spPr>
            <a:xfrm>
              <a:off x="792163" y="2441934"/>
              <a:ext cx="74803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4464050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9" name="TextBox 12"/>
            <p:cNvSpPr txBox="1">
              <a:spLocks noChangeArrowheads="1"/>
            </p:cNvSpPr>
            <p:nvPr/>
          </p:nvSpPr>
          <p:spPr bwMode="auto">
            <a:xfrm>
              <a:off x="7369175" y="2506663"/>
              <a:ext cx="1357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DWDM link</a:t>
              </a:r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3744913" y="2100520"/>
              <a:ext cx="0" cy="343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7348538" y="2078288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6630988" y="2090992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5900738" y="208146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5181600" y="2094168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579563" y="2084640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301875" y="2087816"/>
              <a:ext cx="0" cy="343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024188" y="2100520"/>
              <a:ext cx="0" cy="343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1947863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227138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2668588" y="2076701"/>
              <a:ext cx="0" cy="344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389313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110038" y="2087816"/>
              <a:ext cx="0" cy="343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4819650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540375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6261100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6981825" y="2097344"/>
              <a:ext cx="0" cy="3445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7702550" y="2076701"/>
              <a:ext cx="0" cy="344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8" name="TextBox 35"/>
            <p:cNvSpPr txBox="1">
              <a:spLocks noChangeArrowheads="1"/>
            </p:cNvSpPr>
            <p:nvPr/>
          </p:nvSpPr>
          <p:spPr bwMode="auto">
            <a:xfrm>
              <a:off x="4324350" y="166211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0</a:t>
              </a:r>
              <a:endParaRPr lang="zh-CN" altLang="en-US"/>
            </a:p>
          </p:txBody>
        </p:sp>
        <p:sp>
          <p:nvSpPr>
            <p:cNvPr id="5149" name="TextBox 36"/>
            <p:cNvSpPr txBox="1">
              <a:spLocks noChangeArrowheads="1"/>
            </p:cNvSpPr>
            <p:nvPr/>
          </p:nvSpPr>
          <p:spPr bwMode="auto">
            <a:xfrm>
              <a:off x="4681538" y="1662113"/>
              <a:ext cx="300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1</a:t>
              </a:r>
              <a:endParaRPr lang="zh-CN" altLang="en-US"/>
            </a:p>
          </p:txBody>
        </p:sp>
        <p:sp>
          <p:nvSpPr>
            <p:cNvPr id="5150" name="TextBox 37"/>
            <p:cNvSpPr txBox="1">
              <a:spLocks noChangeArrowheads="1"/>
            </p:cNvSpPr>
            <p:nvPr/>
          </p:nvSpPr>
          <p:spPr bwMode="auto">
            <a:xfrm>
              <a:off x="5046663" y="1662113"/>
              <a:ext cx="300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2</a:t>
              </a:r>
              <a:endParaRPr lang="zh-CN" altLang="en-US"/>
            </a:p>
          </p:txBody>
        </p:sp>
        <p:sp>
          <p:nvSpPr>
            <p:cNvPr id="5151" name="TextBox 38"/>
            <p:cNvSpPr txBox="1">
              <a:spLocks noChangeArrowheads="1"/>
            </p:cNvSpPr>
            <p:nvPr/>
          </p:nvSpPr>
          <p:spPr bwMode="auto">
            <a:xfrm>
              <a:off x="5402263" y="1662113"/>
              <a:ext cx="300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3</a:t>
              </a:r>
              <a:endParaRPr lang="zh-CN" altLang="en-US"/>
            </a:p>
          </p:txBody>
        </p:sp>
        <p:sp>
          <p:nvSpPr>
            <p:cNvPr id="5152" name="TextBox 39"/>
            <p:cNvSpPr txBox="1">
              <a:spLocks noChangeArrowheads="1"/>
            </p:cNvSpPr>
            <p:nvPr/>
          </p:nvSpPr>
          <p:spPr bwMode="auto">
            <a:xfrm>
              <a:off x="5759450" y="166211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4</a:t>
              </a:r>
              <a:endParaRPr lang="zh-CN" altLang="en-US"/>
            </a:p>
          </p:txBody>
        </p:sp>
        <p:sp>
          <p:nvSpPr>
            <p:cNvPr id="5153" name="TextBox 40"/>
            <p:cNvSpPr txBox="1">
              <a:spLocks noChangeArrowheads="1"/>
            </p:cNvSpPr>
            <p:nvPr/>
          </p:nvSpPr>
          <p:spPr bwMode="auto">
            <a:xfrm>
              <a:off x="6124575" y="166211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5</a:t>
              </a:r>
              <a:endParaRPr lang="zh-CN" altLang="en-US"/>
            </a:p>
          </p:txBody>
        </p:sp>
        <p:sp>
          <p:nvSpPr>
            <p:cNvPr id="5154" name="TextBox 41"/>
            <p:cNvSpPr txBox="1">
              <a:spLocks noChangeArrowheads="1"/>
            </p:cNvSpPr>
            <p:nvPr/>
          </p:nvSpPr>
          <p:spPr bwMode="auto">
            <a:xfrm>
              <a:off x="6478588" y="1662113"/>
              <a:ext cx="300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6</a:t>
              </a:r>
              <a:endParaRPr lang="zh-CN" altLang="en-US"/>
            </a:p>
          </p:txBody>
        </p:sp>
        <p:sp>
          <p:nvSpPr>
            <p:cNvPr id="5155" name="TextBox 42"/>
            <p:cNvSpPr txBox="1">
              <a:spLocks noChangeArrowheads="1"/>
            </p:cNvSpPr>
            <p:nvPr/>
          </p:nvSpPr>
          <p:spPr bwMode="auto">
            <a:xfrm>
              <a:off x="6834188" y="1662113"/>
              <a:ext cx="3000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7</a:t>
              </a:r>
              <a:endParaRPr lang="zh-CN" altLang="en-US"/>
            </a:p>
          </p:txBody>
        </p:sp>
        <p:sp>
          <p:nvSpPr>
            <p:cNvPr id="5156" name="TextBox 43"/>
            <p:cNvSpPr txBox="1">
              <a:spLocks noChangeArrowheads="1"/>
            </p:cNvSpPr>
            <p:nvPr/>
          </p:nvSpPr>
          <p:spPr bwMode="auto">
            <a:xfrm>
              <a:off x="7200900" y="166211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8</a:t>
              </a:r>
              <a:endParaRPr lang="zh-CN" altLang="en-US"/>
            </a:p>
          </p:txBody>
        </p:sp>
        <p:sp>
          <p:nvSpPr>
            <p:cNvPr id="5157" name="TextBox 44"/>
            <p:cNvSpPr txBox="1">
              <a:spLocks noChangeArrowheads="1"/>
            </p:cNvSpPr>
            <p:nvPr/>
          </p:nvSpPr>
          <p:spPr bwMode="auto">
            <a:xfrm>
              <a:off x="7546975" y="166211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9</a:t>
              </a:r>
              <a:endParaRPr lang="zh-CN" altLang="en-US"/>
            </a:p>
          </p:txBody>
        </p:sp>
        <p:sp>
          <p:nvSpPr>
            <p:cNvPr id="5158" name="TextBox 46"/>
            <p:cNvSpPr txBox="1">
              <a:spLocks noChangeArrowheads="1"/>
            </p:cNvSpPr>
            <p:nvPr/>
          </p:nvSpPr>
          <p:spPr bwMode="auto">
            <a:xfrm>
              <a:off x="1063625" y="1662113"/>
              <a:ext cx="376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-9</a:t>
              </a:r>
              <a:endParaRPr lang="zh-CN" altLang="en-US"/>
            </a:p>
          </p:txBody>
        </p:sp>
        <p:sp>
          <p:nvSpPr>
            <p:cNvPr id="5159" name="TextBox 47"/>
            <p:cNvSpPr txBox="1">
              <a:spLocks noChangeArrowheads="1"/>
            </p:cNvSpPr>
            <p:nvPr/>
          </p:nvSpPr>
          <p:spPr bwMode="auto">
            <a:xfrm>
              <a:off x="1428750" y="1662113"/>
              <a:ext cx="376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-8</a:t>
              </a:r>
              <a:endParaRPr lang="zh-CN" altLang="en-US"/>
            </a:p>
          </p:txBody>
        </p:sp>
        <p:sp>
          <p:nvSpPr>
            <p:cNvPr id="5160" name="TextBox 48"/>
            <p:cNvSpPr txBox="1">
              <a:spLocks noChangeArrowheads="1"/>
            </p:cNvSpPr>
            <p:nvPr/>
          </p:nvSpPr>
          <p:spPr bwMode="auto">
            <a:xfrm>
              <a:off x="1784350" y="1662113"/>
              <a:ext cx="376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-7</a:t>
              </a:r>
              <a:endParaRPr lang="zh-CN" altLang="en-US"/>
            </a:p>
          </p:txBody>
        </p:sp>
        <p:sp>
          <p:nvSpPr>
            <p:cNvPr id="5161" name="TextBox 49"/>
            <p:cNvSpPr txBox="1">
              <a:spLocks noChangeArrowheads="1"/>
            </p:cNvSpPr>
            <p:nvPr/>
          </p:nvSpPr>
          <p:spPr bwMode="auto">
            <a:xfrm>
              <a:off x="2139950" y="1662113"/>
              <a:ext cx="3778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-6</a:t>
              </a:r>
              <a:endParaRPr lang="zh-CN" altLang="en-US"/>
            </a:p>
          </p:txBody>
        </p:sp>
        <p:sp>
          <p:nvSpPr>
            <p:cNvPr id="5162" name="TextBox 50"/>
            <p:cNvSpPr txBox="1">
              <a:spLocks noChangeArrowheads="1"/>
            </p:cNvSpPr>
            <p:nvPr/>
          </p:nvSpPr>
          <p:spPr bwMode="auto">
            <a:xfrm>
              <a:off x="2506663" y="1662113"/>
              <a:ext cx="3762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-5</a:t>
              </a:r>
              <a:endParaRPr lang="zh-CN" altLang="en-US"/>
            </a:p>
          </p:txBody>
        </p:sp>
        <p:sp>
          <p:nvSpPr>
            <p:cNvPr id="5163" name="TextBox 51"/>
            <p:cNvSpPr txBox="1">
              <a:spLocks noChangeArrowheads="1"/>
            </p:cNvSpPr>
            <p:nvPr/>
          </p:nvSpPr>
          <p:spPr bwMode="auto">
            <a:xfrm>
              <a:off x="2859088" y="1662113"/>
              <a:ext cx="3778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-4</a:t>
              </a:r>
              <a:endParaRPr lang="zh-CN" altLang="en-US"/>
            </a:p>
          </p:txBody>
        </p:sp>
        <p:sp>
          <p:nvSpPr>
            <p:cNvPr id="5164" name="TextBox 52"/>
            <p:cNvSpPr txBox="1">
              <a:spLocks noChangeArrowheads="1"/>
            </p:cNvSpPr>
            <p:nvPr/>
          </p:nvSpPr>
          <p:spPr bwMode="auto">
            <a:xfrm>
              <a:off x="3216275" y="1662113"/>
              <a:ext cx="376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-3</a:t>
              </a:r>
              <a:endParaRPr lang="zh-CN" altLang="en-US"/>
            </a:p>
          </p:txBody>
        </p:sp>
        <p:sp>
          <p:nvSpPr>
            <p:cNvPr id="5165" name="TextBox 53"/>
            <p:cNvSpPr txBox="1">
              <a:spLocks noChangeArrowheads="1"/>
            </p:cNvSpPr>
            <p:nvPr/>
          </p:nvSpPr>
          <p:spPr bwMode="auto">
            <a:xfrm>
              <a:off x="3581400" y="1662113"/>
              <a:ext cx="3778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-2</a:t>
              </a:r>
              <a:endParaRPr lang="zh-CN" altLang="en-US" dirty="0"/>
            </a:p>
          </p:txBody>
        </p:sp>
        <p:sp>
          <p:nvSpPr>
            <p:cNvPr id="5166" name="TextBox 54"/>
            <p:cNvSpPr txBox="1">
              <a:spLocks noChangeArrowheads="1"/>
            </p:cNvSpPr>
            <p:nvPr/>
          </p:nvSpPr>
          <p:spPr bwMode="auto">
            <a:xfrm>
              <a:off x="3927475" y="1662113"/>
              <a:ext cx="3778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-1</a:t>
              </a:r>
              <a:endParaRPr lang="zh-CN" altLang="en-US"/>
            </a:p>
          </p:txBody>
        </p:sp>
        <p:sp>
          <p:nvSpPr>
            <p:cNvPr id="56" name="右大括号 55"/>
            <p:cNvSpPr/>
            <p:nvPr/>
          </p:nvSpPr>
          <p:spPr>
            <a:xfrm rot="5400000">
              <a:off x="2538374" y="1646679"/>
              <a:ext cx="258840" cy="2151062"/>
            </a:xfrm>
            <a:prstGeom prst="rightBrace">
              <a:avLst/>
            </a:prstGeom>
            <a:ln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1581150" y="2527684"/>
              <a:ext cx="2173288" cy="0"/>
            </a:xfrm>
            <a:prstGeom prst="line">
              <a:avLst/>
            </a:prstGeom>
            <a:ln w="38100">
              <a:solidFill>
                <a:srgbClr val="00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9" name="TextBox 59"/>
            <p:cNvSpPr txBox="1">
              <a:spLocks noChangeArrowheads="1"/>
            </p:cNvSpPr>
            <p:nvPr/>
          </p:nvSpPr>
          <p:spPr bwMode="auto">
            <a:xfrm>
              <a:off x="1419225" y="2882900"/>
              <a:ext cx="296311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 b="1">
                  <a:solidFill>
                    <a:srgbClr val="006600"/>
                  </a:solidFill>
                </a:rPr>
                <a:t>Frequency slot 1: </a:t>
              </a:r>
            </a:p>
            <a:p>
              <a:r>
                <a:rPr lang="en-US" altLang="zh-CN" sz="1200" b="1"/>
                <a:t>Central frequency </a:t>
              </a:r>
              <a:r>
                <a:rPr lang="en-US" altLang="zh-CN" sz="1200"/>
                <a:t>= 193.1 + 0.00625*(-5)</a:t>
              </a:r>
            </a:p>
            <a:p>
              <a:r>
                <a:rPr lang="en-US" altLang="zh-CN" sz="1200"/>
                <a:t>                                = 193.06875 THz</a:t>
              </a:r>
            </a:p>
            <a:p>
              <a:r>
                <a:rPr lang="en-US" altLang="zh-CN" sz="1200" b="1"/>
                <a:t>Slot width </a:t>
              </a:r>
              <a:r>
                <a:rPr lang="en-US" altLang="zh-CN" sz="1200"/>
                <a:t>= 0.0125*3 = 0.0375 THz</a:t>
              </a:r>
              <a:endParaRPr lang="zh-CN" altLang="en-US" sz="1200"/>
            </a:p>
          </p:txBody>
        </p:sp>
        <p:cxnSp>
          <p:nvCxnSpPr>
            <p:cNvPr id="61" name="直接连接符 60"/>
            <p:cNvCxnSpPr/>
            <p:nvPr/>
          </p:nvCxnSpPr>
          <p:spPr>
            <a:xfrm flipV="1">
              <a:off x="4465638" y="2538799"/>
              <a:ext cx="2892425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右大括号 62"/>
            <p:cNvSpPr/>
            <p:nvPr/>
          </p:nvSpPr>
          <p:spPr>
            <a:xfrm rot="5400000">
              <a:off x="5760996" y="1308548"/>
              <a:ext cx="281070" cy="2871787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172" name="TextBox 63"/>
            <p:cNvSpPr txBox="1">
              <a:spLocks noChangeArrowheads="1"/>
            </p:cNvSpPr>
            <p:nvPr/>
          </p:nvSpPr>
          <p:spPr bwMode="auto">
            <a:xfrm>
              <a:off x="4402138" y="2884488"/>
              <a:ext cx="287655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 b="1">
                  <a:solidFill>
                    <a:srgbClr val="FF0000"/>
                  </a:solidFill>
                </a:rPr>
                <a:t>Frequency slot 2: </a:t>
              </a:r>
            </a:p>
            <a:p>
              <a:r>
                <a:rPr lang="en-US" altLang="zh-CN" sz="1200" b="1"/>
                <a:t>Central frequency </a:t>
              </a:r>
              <a:r>
                <a:rPr lang="en-US" altLang="zh-CN" sz="1200"/>
                <a:t>= 193.1 + 0.00625*(4)</a:t>
              </a:r>
            </a:p>
            <a:p>
              <a:r>
                <a:rPr lang="en-US" altLang="zh-CN" sz="1200"/>
                <a:t>                                = 193.125 THz</a:t>
              </a:r>
            </a:p>
            <a:p>
              <a:r>
                <a:rPr lang="en-US" altLang="zh-CN" sz="1200" b="1"/>
                <a:t>Slot width </a:t>
              </a:r>
              <a:r>
                <a:rPr lang="en-US" altLang="zh-CN" sz="1200"/>
                <a:t>= 0.0125*4  = 0.05 THz</a:t>
              </a:r>
              <a:endParaRPr lang="zh-CN" altLang="en-US" sz="1200"/>
            </a:p>
          </p:txBody>
        </p:sp>
        <p:sp>
          <p:nvSpPr>
            <p:cNvPr id="5173" name="TextBox 64"/>
            <p:cNvSpPr txBox="1">
              <a:spLocks noChangeArrowheads="1"/>
            </p:cNvSpPr>
            <p:nvPr/>
          </p:nvSpPr>
          <p:spPr bwMode="auto">
            <a:xfrm>
              <a:off x="4014788" y="1228725"/>
              <a:ext cx="8413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/>
                <a:t>193.1 THz</a:t>
              </a:r>
              <a:endParaRPr lang="zh-CN" altLang="en-US" sz="1200"/>
            </a:p>
          </p:txBody>
        </p:sp>
        <p:cxnSp>
          <p:nvCxnSpPr>
            <p:cNvPr id="67" name="直接箭头连接符 66"/>
            <p:cNvCxnSpPr/>
            <p:nvPr/>
          </p:nvCxnSpPr>
          <p:spPr>
            <a:xfrm flipH="1">
              <a:off x="4464050" y="1441513"/>
              <a:ext cx="0" cy="2159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5" name="TextBox 73"/>
            <p:cNvSpPr txBox="1">
              <a:spLocks noChangeArrowheads="1"/>
            </p:cNvSpPr>
            <p:nvPr/>
          </p:nvSpPr>
          <p:spPr bwMode="auto">
            <a:xfrm>
              <a:off x="7850188" y="1631950"/>
              <a:ext cx="35718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/>
                <a:t>...</a:t>
              </a:r>
              <a:endParaRPr lang="zh-CN" altLang="en-US"/>
            </a:p>
          </p:txBody>
        </p:sp>
        <p:sp>
          <p:nvSpPr>
            <p:cNvPr id="5176" name="TextBox 74"/>
            <p:cNvSpPr txBox="1">
              <a:spLocks noChangeArrowheads="1"/>
            </p:cNvSpPr>
            <p:nvPr/>
          </p:nvSpPr>
          <p:spPr bwMode="auto">
            <a:xfrm>
              <a:off x="704850" y="1635125"/>
              <a:ext cx="6937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/>
                <a:t>…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  <a:r>
              <a:rPr lang="es-ES" dirty="0" smtClean="0"/>
              <a:t> Slots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1296144"/>
          </a:xfrm>
        </p:spPr>
        <p:txBody>
          <a:bodyPr>
            <a:noAutofit/>
          </a:bodyPr>
          <a:lstStyle/>
          <a:p>
            <a:r>
              <a:rPr lang="en-US" sz="2000" dirty="0" smtClean="0"/>
              <a:t>As a physical layer / data plane entity, frequency slots are “flat”</a:t>
            </a:r>
          </a:p>
          <a:p>
            <a:pPr lvl="1"/>
            <a:r>
              <a:rPr lang="en-US" sz="1800" dirty="0" smtClean="0"/>
              <a:t>The media does not support a hierarchy of frequency slots</a:t>
            </a:r>
          </a:p>
          <a:p>
            <a:r>
              <a:rPr lang="en-US" sz="2000" dirty="0" smtClean="0"/>
              <a:t>As frequency (sub)ranges, they can (conceptually) be considered hierarchical</a:t>
            </a:r>
          </a:p>
          <a:p>
            <a:pPr lvl="1"/>
            <a:r>
              <a:rPr lang="en-US" sz="1800" dirty="0" smtClean="0"/>
              <a:t>By management / control</a:t>
            </a:r>
          </a:p>
          <a:p>
            <a:pPr lvl="1"/>
            <a:r>
              <a:rPr lang="en-US" sz="1800" dirty="0" smtClean="0"/>
              <a:t>A FS that spans the fiber “contains” several FS and, within a FS, a SSFS “contains” a single optical signal 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25344"/>
            <a:ext cx="2544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Fig</a:t>
            </a:r>
            <a:r>
              <a:rPr lang="es-ES" sz="1400" dirty="0" smtClean="0"/>
              <a:t> </a:t>
            </a:r>
            <a:r>
              <a:rPr lang="es-ES" sz="1400" dirty="0" err="1" smtClean="0"/>
              <a:t>source</a:t>
            </a:r>
            <a:r>
              <a:rPr lang="es-ES" sz="1400" dirty="0" smtClean="0"/>
              <a:t>: Malcolm, Xihua (ZTE)</a:t>
            </a:r>
            <a:endParaRPr lang="es-E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266" y="2995176"/>
            <a:ext cx="7275274" cy="371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7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Terminology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SSON: </a:t>
            </a:r>
            <a:r>
              <a:rPr lang="en-US" noProof="0" dirty="0" smtClean="0"/>
              <a:t>Spectrum-Switched Optical Network </a:t>
            </a:r>
          </a:p>
          <a:p>
            <a:pPr marL="0" indent="0">
              <a:buNone/>
            </a:pPr>
            <a:r>
              <a:rPr lang="en-US" noProof="0" dirty="0" smtClean="0">
                <a:solidFill>
                  <a:srgbClr val="C00000"/>
                </a:solidFill>
              </a:rPr>
              <a:t>[open issue, </a:t>
            </a:r>
            <a:r>
              <a:rPr lang="en-US" noProof="0" dirty="0" err="1" smtClean="0">
                <a:solidFill>
                  <a:srgbClr val="C00000"/>
                </a:solidFill>
              </a:rPr>
              <a:t>cfr</a:t>
            </a:r>
            <a:r>
              <a:rPr lang="en-US" noProof="0" dirty="0" smtClean="0">
                <a:solidFill>
                  <a:srgbClr val="C00000"/>
                </a:solidFill>
              </a:rPr>
              <a:t>. slide 11 – updated </a:t>
            </a:r>
            <a:r>
              <a:rPr lang="en-US" dirty="0">
                <a:solidFill>
                  <a:srgbClr val="C00000"/>
                </a:solidFill>
              </a:rPr>
              <a:t>by G.872 0.13 2012/08]</a:t>
            </a:r>
            <a:r>
              <a:rPr lang="en-US" noProof="0" dirty="0" smtClean="0"/>
              <a:t>. </a:t>
            </a:r>
          </a:p>
          <a:p>
            <a:pPr lvl="1"/>
            <a:r>
              <a:rPr lang="en-US" noProof="0" dirty="0" smtClean="0"/>
              <a:t>Data plane connection is switched based on an optical spectrum frequency slot of a variable slot width, rather than based on a fixed grid and fixed slot width. </a:t>
            </a:r>
          </a:p>
          <a:p>
            <a:pPr lvl="1"/>
            <a:r>
              <a:rPr lang="en-US" noProof="0" dirty="0" smtClean="0"/>
              <a:t>Wavelength Switched Optical Network (WSON) ~ particular case of SSON in which all slot widths are equal and depend on the used channel spacing. </a:t>
            </a:r>
          </a:p>
          <a:p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Flexi-LSP</a:t>
            </a:r>
            <a:r>
              <a:rPr lang="en-US" noProof="0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[deprecated, will use either media-LSP or signal-LSP (layer)]</a:t>
            </a:r>
            <a:endParaRPr lang="en-US" noProof="0" dirty="0" smtClean="0"/>
          </a:p>
          <a:p>
            <a:pPr lvl="1"/>
            <a:r>
              <a:rPr lang="en-US" dirty="0" smtClean="0"/>
              <a:t>A</a:t>
            </a:r>
            <a:r>
              <a:rPr lang="en-US" noProof="0" dirty="0" smtClean="0"/>
              <a:t> control plane construct that represents a data plane connection in which the switching involves a frequency slot of a variable (flexible) slot width</a:t>
            </a:r>
          </a:p>
          <a:p>
            <a:r>
              <a:rPr lang="en-US" noProof="0" dirty="0" smtClean="0">
                <a:solidFill>
                  <a:schemeClr val="accent1">
                    <a:lumMod val="75000"/>
                  </a:schemeClr>
                </a:solidFill>
              </a:rPr>
              <a:t>RSA</a:t>
            </a:r>
            <a:r>
              <a:rPr lang="en-US" noProof="0" dirty="0" smtClean="0"/>
              <a:t>: Routing and Spectrum Assignment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SCC</a:t>
            </a:r>
            <a:r>
              <a:rPr lang="en-US" dirty="0" smtClean="0"/>
              <a:t>: Spectrum Continuity Constraint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Layered Network </a:t>
            </a:r>
            <a:r>
              <a:rPr lang="en-US" dirty="0"/>
              <a:t>model </a:t>
            </a:r>
            <a:r>
              <a:rPr lang="en-US" dirty="0" smtClean="0"/>
              <a:t>[G.872 0.13 2012/08]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33123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Design consideration: </a:t>
            </a:r>
            <a:r>
              <a:rPr lang="en-US" sz="2000" dirty="0">
                <a:solidFill>
                  <a:srgbClr val="C00000"/>
                </a:solidFill>
              </a:rPr>
              <a:t>decoupling of the management of </a:t>
            </a:r>
            <a:r>
              <a:rPr lang="en-US" sz="2000" dirty="0" smtClean="0">
                <a:solidFill>
                  <a:srgbClr val="C00000"/>
                </a:solidFill>
              </a:rPr>
              <a:t>the optical </a:t>
            </a:r>
            <a:r>
              <a:rPr lang="en-US" sz="2000" dirty="0">
                <a:solidFill>
                  <a:srgbClr val="C00000"/>
                </a:solidFill>
              </a:rPr>
              <a:t>spectrum resource and the client signals</a:t>
            </a:r>
            <a:r>
              <a:rPr lang="en-US" sz="2000" dirty="0"/>
              <a:t> </a:t>
            </a:r>
            <a:r>
              <a:rPr lang="en-US" sz="2000" dirty="0" smtClean="0">
                <a:sym typeface="Wingdings" pitchFamily="2" charset="2"/>
              </a:rPr>
              <a:t> Separation of concerns</a:t>
            </a:r>
            <a:endParaRPr lang="en-US" sz="2000" dirty="0" smtClean="0"/>
          </a:p>
          <a:p>
            <a:r>
              <a:rPr lang="en-US" sz="2000" dirty="0" smtClean="0"/>
              <a:t>A flexi-grid </a:t>
            </a:r>
            <a:r>
              <a:rPr lang="en-US" sz="2000" dirty="0"/>
              <a:t>network is assumed </a:t>
            </a:r>
            <a:r>
              <a:rPr lang="en-US" sz="2000" dirty="0" smtClean="0"/>
              <a:t>to be </a:t>
            </a:r>
            <a:r>
              <a:rPr lang="en-US" sz="2000" dirty="0"/>
              <a:t>a layered </a:t>
            </a:r>
            <a:r>
              <a:rPr lang="en-US" sz="2000" dirty="0" smtClean="0"/>
              <a:t>network, </a:t>
            </a:r>
          </a:p>
          <a:p>
            <a:pPr lvl="1"/>
            <a:r>
              <a:rPr lang="en-US" sz="1800" dirty="0">
                <a:solidFill>
                  <a:srgbClr val="C00000"/>
                </a:solidFill>
              </a:rPr>
              <a:t>the </a:t>
            </a:r>
            <a:r>
              <a:rPr lang="en-US" sz="1800" dirty="0" err="1">
                <a:solidFill>
                  <a:srgbClr val="C00000"/>
                </a:solidFill>
              </a:rPr>
              <a:t>OCh</a:t>
            </a:r>
            <a:r>
              <a:rPr lang="en-US" sz="1800" dirty="0">
                <a:solidFill>
                  <a:srgbClr val="C00000"/>
                </a:solidFill>
              </a:rPr>
              <a:t> Layer (the signal layer) </a:t>
            </a:r>
            <a:r>
              <a:rPr lang="en-US" sz="1800" dirty="0"/>
              <a:t>is the client </a:t>
            </a:r>
            <a:r>
              <a:rPr lang="en-US" sz="1800" dirty="0" smtClean="0"/>
              <a:t>layer </a:t>
            </a:r>
          </a:p>
          <a:p>
            <a:pPr lvl="1"/>
            <a:r>
              <a:rPr lang="en-US" sz="1800" dirty="0" smtClean="0">
                <a:solidFill>
                  <a:srgbClr val="C00000"/>
                </a:solidFill>
              </a:rPr>
              <a:t>the </a:t>
            </a:r>
            <a:r>
              <a:rPr lang="en-US" sz="1800" dirty="0">
                <a:solidFill>
                  <a:srgbClr val="C00000"/>
                </a:solidFill>
              </a:rPr>
              <a:t>flexi-grid layer </a:t>
            </a:r>
            <a:r>
              <a:rPr lang="en-US" sz="1800" dirty="0" smtClean="0">
                <a:solidFill>
                  <a:srgbClr val="C00000"/>
                </a:solidFill>
              </a:rPr>
              <a:t>(the </a:t>
            </a:r>
            <a:r>
              <a:rPr lang="en-US" sz="1800" dirty="0">
                <a:solidFill>
                  <a:srgbClr val="C00000"/>
                </a:solidFill>
              </a:rPr>
              <a:t>media layer) </a:t>
            </a:r>
            <a:r>
              <a:rPr lang="en-US" sz="1800" dirty="0"/>
              <a:t>is the server </a:t>
            </a:r>
            <a:r>
              <a:rPr lang="en-US" sz="1800" dirty="0" smtClean="0"/>
              <a:t>layer</a:t>
            </a:r>
          </a:p>
          <a:p>
            <a:pPr lvl="2"/>
            <a:r>
              <a:rPr lang="en-US" sz="1600" dirty="0" smtClean="0"/>
              <a:t>switching </a:t>
            </a:r>
            <a:r>
              <a:rPr lang="en-US" sz="1600" dirty="0"/>
              <a:t>is based on a frequency slot, </a:t>
            </a:r>
            <a:r>
              <a:rPr lang="en-US" sz="1600" dirty="0" smtClean="0"/>
              <a:t>which defines the </a:t>
            </a:r>
            <a:r>
              <a:rPr lang="en-US" sz="1600" dirty="0"/>
              <a:t>size of </a:t>
            </a:r>
            <a:r>
              <a:rPr lang="en-US" sz="1600" dirty="0" smtClean="0"/>
              <a:t>a media channel. </a:t>
            </a:r>
            <a:endParaRPr lang="en-US" sz="1600" dirty="0"/>
          </a:p>
          <a:p>
            <a:pPr lvl="2"/>
            <a:r>
              <a:rPr lang="en-US" sz="1600" dirty="0" smtClean="0"/>
              <a:t>the </a:t>
            </a:r>
            <a:r>
              <a:rPr lang="en-US" sz="1600" dirty="0"/>
              <a:t>media channel itself can </a:t>
            </a:r>
            <a:r>
              <a:rPr lang="en-US" sz="1600" dirty="0" smtClean="0"/>
              <a:t>contain </a:t>
            </a:r>
            <a:r>
              <a:rPr lang="en-US" sz="1600" dirty="0"/>
              <a:t>one or more </a:t>
            </a:r>
            <a:r>
              <a:rPr lang="en-US" sz="1600" dirty="0" smtClean="0"/>
              <a:t>optical signals (</a:t>
            </a:r>
            <a:r>
              <a:rPr lang="en-US" sz="1600" dirty="0" err="1" smtClean="0"/>
              <a:t>OCh</a:t>
            </a:r>
            <a:r>
              <a:rPr lang="en-US" sz="1600" dirty="0" smtClean="0"/>
              <a:t>-P).</a:t>
            </a:r>
            <a:endParaRPr lang="es-E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25344"/>
            <a:ext cx="8532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Fig</a:t>
            </a:r>
            <a:r>
              <a:rPr lang="es-ES" sz="1400" dirty="0" smtClean="0"/>
              <a:t> </a:t>
            </a:r>
            <a:r>
              <a:rPr lang="es-ES" sz="1400" dirty="0" err="1" smtClean="0"/>
              <a:t>source</a:t>
            </a:r>
            <a:r>
              <a:rPr lang="es-ES" sz="1400" dirty="0" smtClean="0"/>
              <a:t>: Malcolm, Xihua (</a:t>
            </a:r>
            <a:r>
              <a:rPr lang="es-ES" sz="1400" dirty="0"/>
              <a:t>ZTE) - ITU-T WP3 Q12 </a:t>
            </a:r>
            <a:r>
              <a:rPr lang="es-ES" sz="1400" dirty="0" err="1"/>
              <a:t>interim</a:t>
            </a:r>
            <a:r>
              <a:rPr lang="es-ES" sz="1400" dirty="0"/>
              <a:t> </a:t>
            </a:r>
            <a:r>
              <a:rPr lang="es-ES" sz="1400" dirty="0" err="1"/>
              <a:t>meeting</a:t>
            </a:r>
            <a:r>
              <a:rPr lang="es-ES" sz="1400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27" y="3244837"/>
            <a:ext cx="8712200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7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SSON </a:t>
            </a:r>
            <a:r>
              <a:rPr lang="en-US" altLang="zh-CN" sz="3200" dirty="0" smtClean="0"/>
              <a:t>media layer </a:t>
            </a:r>
            <a:r>
              <a:rPr lang="en-US" altLang="zh-CN" sz="3200" smtClean="0"/>
              <a:t>element </a:t>
            </a:r>
            <a:r>
              <a:rPr lang="en-US" altLang="zh-CN" sz="3200" smtClean="0"/>
              <a:t>model</a:t>
            </a:r>
            <a:endParaRPr lang="zh-CN" altLang="en-US" sz="3200" dirty="0" smtClean="0"/>
          </a:p>
        </p:txBody>
      </p:sp>
      <p:sp>
        <p:nvSpPr>
          <p:cNvPr id="4" name="矩形 3"/>
          <p:cNvSpPr/>
          <p:nvPr/>
        </p:nvSpPr>
        <p:spPr>
          <a:xfrm>
            <a:off x="5897563" y="1362075"/>
            <a:ext cx="1452562" cy="145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ROADM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350125" y="1900238"/>
            <a:ext cx="592138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297488" y="1879600"/>
            <a:ext cx="592137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6059488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6254750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V="1">
            <a:off x="6448425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6794500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6989763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7185025" y="2798763"/>
            <a:ext cx="0" cy="4302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6" name="TextBox 26"/>
          <p:cNvSpPr txBox="1">
            <a:spLocks noChangeArrowheads="1"/>
          </p:cNvSpPr>
          <p:nvPr/>
        </p:nvSpPr>
        <p:spPr bwMode="auto">
          <a:xfrm>
            <a:off x="5854700" y="2552700"/>
            <a:ext cx="373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A1</a:t>
            </a:r>
            <a:endParaRPr lang="zh-CN" altLang="en-US" sz="1200"/>
          </a:p>
        </p:txBody>
      </p:sp>
      <p:sp>
        <p:nvSpPr>
          <p:cNvPr id="6157" name="TextBox 27"/>
          <p:cNvSpPr txBox="1">
            <a:spLocks noChangeArrowheads="1"/>
          </p:cNvSpPr>
          <p:nvPr/>
        </p:nvSpPr>
        <p:spPr bwMode="auto">
          <a:xfrm>
            <a:off x="6308725" y="2554288"/>
            <a:ext cx="371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A3</a:t>
            </a:r>
            <a:endParaRPr lang="zh-CN" altLang="en-US" sz="1200"/>
          </a:p>
        </p:txBody>
      </p:sp>
      <p:sp>
        <p:nvSpPr>
          <p:cNvPr id="6158" name="TextBox 28"/>
          <p:cNvSpPr txBox="1">
            <a:spLocks noChangeArrowheads="1"/>
          </p:cNvSpPr>
          <p:nvPr/>
        </p:nvSpPr>
        <p:spPr bwMode="auto">
          <a:xfrm>
            <a:off x="6073775" y="2544763"/>
            <a:ext cx="3714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A2</a:t>
            </a:r>
            <a:endParaRPr lang="zh-CN" altLang="en-US" sz="1200"/>
          </a:p>
        </p:txBody>
      </p:sp>
      <p:sp>
        <p:nvSpPr>
          <p:cNvPr id="6159" name="TextBox 29"/>
          <p:cNvSpPr txBox="1">
            <a:spLocks noChangeArrowheads="1"/>
          </p:cNvSpPr>
          <p:nvPr/>
        </p:nvSpPr>
        <p:spPr bwMode="auto">
          <a:xfrm>
            <a:off x="6630988" y="2554288"/>
            <a:ext cx="373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D1</a:t>
            </a:r>
            <a:endParaRPr lang="zh-CN" altLang="en-US" sz="1200"/>
          </a:p>
        </p:txBody>
      </p:sp>
      <p:sp>
        <p:nvSpPr>
          <p:cNvPr id="6160" name="TextBox 30"/>
          <p:cNvSpPr txBox="1">
            <a:spLocks noChangeArrowheads="1"/>
          </p:cNvSpPr>
          <p:nvPr/>
        </p:nvSpPr>
        <p:spPr bwMode="auto">
          <a:xfrm>
            <a:off x="7085013" y="2544763"/>
            <a:ext cx="3714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D3</a:t>
            </a:r>
            <a:endParaRPr lang="zh-CN" altLang="en-US" sz="1200"/>
          </a:p>
        </p:txBody>
      </p:sp>
      <p:sp>
        <p:nvSpPr>
          <p:cNvPr id="6161" name="TextBox 31"/>
          <p:cNvSpPr txBox="1">
            <a:spLocks noChangeArrowheads="1"/>
          </p:cNvSpPr>
          <p:nvPr/>
        </p:nvSpPr>
        <p:spPr bwMode="auto">
          <a:xfrm>
            <a:off x="6850063" y="2546350"/>
            <a:ext cx="3714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D2</a:t>
            </a:r>
            <a:endParaRPr lang="zh-CN" altLang="en-US" sz="1200"/>
          </a:p>
        </p:txBody>
      </p:sp>
      <p:sp>
        <p:nvSpPr>
          <p:cNvPr id="6162" name="TextBox 32"/>
          <p:cNvSpPr txBox="1">
            <a:spLocks noChangeArrowheads="1"/>
          </p:cNvSpPr>
          <p:nvPr/>
        </p:nvSpPr>
        <p:spPr bwMode="auto">
          <a:xfrm>
            <a:off x="4937125" y="1477963"/>
            <a:ext cx="10048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DWDM link </a:t>
            </a:r>
            <a:endParaRPr lang="zh-CN" altLang="en-US" sz="1200"/>
          </a:p>
        </p:txBody>
      </p:sp>
      <p:sp>
        <p:nvSpPr>
          <p:cNvPr id="6163" name="TextBox 33"/>
          <p:cNvSpPr txBox="1">
            <a:spLocks noChangeArrowheads="1"/>
          </p:cNvSpPr>
          <p:nvPr/>
        </p:nvSpPr>
        <p:spPr bwMode="auto">
          <a:xfrm>
            <a:off x="7343775" y="1520825"/>
            <a:ext cx="10048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DWDM link </a:t>
            </a:r>
            <a:endParaRPr lang="zh-CN" altLang="en-US" sz="1200"/>
          </a:p>
        </p:txBody>
      </p:sp>
      <p:sp>
        <p:nvSpPr>
          <p:cNvPr id="6164" name="矩形 34"/>
          <p:cNvSpPr>
            <a:spLocks noChangeArrowheads="1"/>
          </p:cNvSpPr>
          <p:nvPr/>
        </p:nvSpPr>
        <p:spPr bwMode="auto">
          <a:xfrm>
            <a:off x="682625" y="1900238"/>
            <a:ext cx="3940175" cy="3341687"/>
          </a:xfrm>
          <a:prstGeom prst="rect">
            <a:avLst/>
          </a:prstGeom>
          <a:ln w="3175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Available frequency ranges: </a:t>
            </a:r>
            <a:r>
              <a:rPr lang="en-US" altLang="zh-CN">
                <a:solidFill>
                  <a:srgbClr val="000000"/>
                </a:solidFill>
              </a:rPr>
              <a:t>the set or union of frequency ranges that are not allocated.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Central frequency granularity: </a:t>
            </a:r>
            <a:r>
              <a:rPr lang="en-US" altLang="zh-CN">
                <a:solidFill>
                  <a:srgbClr val="000000"/>
                </a:solidFill>
              </a:rPr>
              <a:t>the step granularity of nominal central frequency.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Slot width granularity: </a:t>
            </a:r>
            <a:r>
              <a:rPr lang="en-US" altLang="zh-CN">
                <a:solidFill>
                  <a:srgbClr val="000000"/>
                </a:solidFill>
              </a:rPr>
              <a:t>the step granularity of slot width.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Slot width range: </a:t>
            </a:r>
            <a:r>
              <a:rPr lang="en-US" altLang="zh-CN">
                <a:solidFill>
                  <a:srgbClr val="000000"/>
                </a:solidFill>
              </a:rPr>
              <a:t>the minimal and maximal slot width a link supported. 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5800" y="1555750"/>
            <a:ext cx="3937000" cy="3444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>
                <a:solidFill>
                  <a:schemeClr val="tx1"/>
                </a:solidFill>
              </a:rPr>
              <a:t>DWDM Links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972175" y="3224213"/>
            <a:ext cx="177800" cy="668337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TX1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180138" y="3221038"/>
            <a:ext cx="177800" cy="668337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TX2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380163" y="3221038"/>
            <a:ext cx="179387" cy="668337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TX3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6704013" y="3232150"/>
            <a:ext cx="177800" cy="668338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RX1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911975" y="3227388"/>
            <a:ext cx="177800" cy="669925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RX2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112000" y="3227388"/>
            <a:ext cx="179388" cy="669925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 anchorCtr="1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RX3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799013" y="4289425"/>
            <a:ext cx="3940175" cy="1908175"/>
          </a:xfrm>
          <a:prstGeom prst="rect">
            <a:avLst/>
          </a:prstGeom>
          <a:ln w="3175">
            <a:solidFill>
              <a:schemeClr val="tx1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Available central frequencies: </a:t>
            </a:r>
            <a:r>
              <a:rPr lang="en-US" altLang="zh-CN">
                <a:solidFill>
                  <a:srgbClr val="000000"/>
                </a:solidFill>
              </a:rPr>
              <a:t>The set of central frequencies which can be used by an optical transmitter/receiver.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>
                <a:solidFill>
                  <a:srgbClr val="0000FF"/>
                </a:solidFill>
              </a:rPr>
              <a:t>Slot width: </a:t>
            </a:r>
            <a:r>
              <a:rPr lang="en-US" altLang="zh-CN">
                <a:solidFill>
                  <a:srgbClr val="000000"/>
                </a:solidFill>
              </a:rPr>
              <a:t>The slot width needed by a transmitter/receiver. 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802188" y="3943350"/>
            <a:ext cx="3937000" cy="3460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>
                <a:solidFill>
                  <a:schemeClr val="tx1"/>
                </a:solidFill>
              </a:rPr>
              <a:t>Transmitters/Receivers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37" name="直接连接符 16"/>
          <p:cNvCxnSpPr/>
          <p:nvPr/>
        </p:nvCxnSpPr>
        <p:spPr>
          <a:xfrm>
            <a:off x="5311775" y="2306638"/>
            <a:ext cx="592138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15"/>
          <p:cNvCxnSpPr/>
          <p:nvPr/>
        </p:nvCxnSpPr>
        <p:spPr>
          <a:xfrm>
            <a:off x="7350125" y="2357438"/>
            <a:ext cx="592138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44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表格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586647"/>
              </p:ext>
            </p:extLst>
          </p:nvPr>
        </p:nvGraphicFramePr>
        <p:xfrm>
          <a:off x="565150" y="1397000"/>
          <a:ext cx="8255321" cy="4552279"/>
        </p:xfrm>
        <a:graphic>
          <a:graphicData uri="http://schemas.openxmlformats.org/drawingml/2006/table">
            <a:tbl>
              <a:tblPr/>
              <a:tblGrid>
                <a:gridCol w="2751774"/>
                <a:gridCol w="2751773"/>
                <a:gridCol w="2751774"/>
              </a:tblGrid>
              <a:tr h="2617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99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Both of the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route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and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frequency slot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are determined before the signaling procedure.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With Separate RSA, Routing may suggest candidate frequency slot to SA which will allocate final slot assignment from the candidate pool.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Only the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route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is determined before the signaling procedure, 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frequency slot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is allocated by the signaling procedure</a:t>
                      </a:r>
                      <a:endParaRPr kumimoji="0" lang="zh-CN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93795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In all cases, the computation element(s) could reside on PCE(s) or ingress nodes. 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1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RSA Models (now refer to the media layer)</a:t>
            </a:r>
            <a:endParaRPr lang="zh-CN" altLang="en-US" dirty="0" smtClean="0"/>
          </a:p>
        </p:txBody>
      </p:sp>
      <p:sp>
        <p:nvSpPr>
          <p:cNvPr id="7187" name="TextBox 7"/>
          <p:cNvSpPr txBox="1">
            <a:spLocks noChangeArrowheads="1"/>
          </p:cNvSpPr>
          <p:nvPr/>
        </p:nvSpPr>
        <p:spPr bwMode="auto">
          <a:xfrm>
            <a:off x="1355725" y="3316288"/>
            <a:ext cx="12112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</a:rPr>
              <a:t>Combined RSA</a:t>
            </a:r>
            <a:endParaRPr lang="zh-CN" altLang="en-US" sz="1200" b="1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8375" y="1592263"/>
            <a:ext cx="1979613" cy="162401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0038" y="1839913"/>
            <a:ext cx="774700" cy="376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Routing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71625" y="2228850"/>
            <a:ext cx="774700" cy="376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SA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7191" name="TextBox 8"/>
          <p:cNvSpPr txBox="1">
            <a:spLocks noChangeArrowheads="1"/>
          </p:cNvSpPr>
          <p:nvPr/>
        </p:nvSpPr>
        <p:spPr bwMode="auto">
          <a:xfrm rot="10800000" flipV="1">
            <a:off x="990600" y="2743200"/>
            <a:ext cx="1946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0000FF"/>
                </a:solidFill>
              </a:rPr>
              <a:t>A Single Computation Element</a:t>
            </a:r>
            <a:endParaRPr lang="zh-CN" altLang="en-US" sz="1200" b="1">
              <a:solidFill>
                <a:srgbClr val="0000FF"/>
              </a:solidFill>
            </a:endParaRPr>
          </a:p>
        </p:txBody>
      </p:sp>
      <p:sp>
        <p:nvSpPr>
          <p:cNvPr id="7192" name="TextBox 12"/>
          <p:cNvSpPr txBox="1">
            <a:spLocks noChangeArrowheads="1"/>
          </p:cNvSpPr>
          <p:nvPr/>
        </p:nvSpPr>
        <p:spPr bwMode="auto">
          <a:xfrm>
            <a:off x="3949700" y="3316288"/>
            <a:ext cx="11890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</a:rPr>
              <a:t>Separated RSA</a:t>
            </a:r>
            <a:endParaRPr lang="zh-CN" altLang="en-US" sz="1200" b="1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3300" y="2498725"/>
            <a:ext cx="1979613" cy="728663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51238" y="1625600"/>
            <a:ext cx="1979612" cy="773113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54488" y="1938338"/>
            <a:ext cx="774700" cy="376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Routing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56075" y="2574925"/>
            <a:ext cx="774700" cy="376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SA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7197" name="TextBox 13"/>
          <p:cNvSpPr txBox="1">
            <a:spLocks noChangeArrowheads="1"/>
          </p:cNvSpPr>
          <p:nvPr/>
        </p:nvSpPr>
        <p:spPr bwMode="auto">
          <a:xfrm rot="10800000" flipV="1">
            <a:off x="3649663" y="1654175"/>
            <a:ext cx="1946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0FF"/>
                </a:solidFill>
              </a:rPr>
              <a:t>Computation Element 1</a:t>
            </a:r>
            <a:endParaRPr lang="zh-CN" altLang="en-US" sz="1200" b="1">
              <a:solidFill>
                <a:srgbClr val="0000FF"/>
              </a:solidFill>
            </a:endParaRPr>
          </a:p>
        </p:txBody>
      </p:sp>
      <p:sp>
        <p:nvSpPr>
          <p:cNvPr id="7198" name="TextBox 15"/>
          <p:cNvSpPr txBox="1">
            <a:spLocks noChangeArrowheads="1"/>
          </p:cNvSpPr>
          <p:nvPr/>
        </p:nvSpPr>
        <p:spPr bwMode="auto">
          <a:xfrm rot="10800000" flipV="1">
            <a:off x="3629025" y="2925763"/>
            <a:ext cx="1749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0FF"/>
                </a:solidFill>
              </a:rPr>
              <a:t>Computation Element 2</a:t>
            </a:r>
            <a:endParaRPr lang="zh-CN" altLang="en-US" sz="1200" b="1">
              <a:solidFill>
                <a:srgbClr val="0000FF"/>
              </a:solidFill>
            </a:endParaRPr>
          </a:p>
        </p:txBody>
      </p:sp>
      <p:cxnSp>
        <p:nvCxnSpPr>
          <p:cNvPr id="18" name="直接箭头连接符 17"/>
          <p:cNvCxnSpPr>
            <a:stCxn id="11" idx="2"/>
            <a:endCxn id="12" idx="0"/>
          </p:cNvCxnSpPr>
          <p:nvPr/>
        </p:nvCxnSpPr>
        <p:spPr>
          <a:xfrm>
            <a:off x="4541838" y="2314575"/>
            <a:ext cx="1587" cy="260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0" name="TextBox 22"/>
          <p:cNvSpPr txBox="1">
            <a:spLocks noChangeArrowheads="1"/>
          </p:cNvSpPr>
          <p:nvPr/>
        </p:nvSpPr>
        <p:spPr bwMode="auto">
          <a:xfrm>
            <a:off x="6156325" y="3316288"/>
            <a:ext cx="20240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</a:rPr>
              <a:t>Routing and Distributed SA</a:t>
            </a:r>
            <a:endParaRPr lang="zh-CN" altLang="en-US" sz="1200" b="1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9025" y="2501900"/>
            <a:ext cx="1979613" cy="72707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78550" y="1628775"/>
            <a:ext cx="1979613" cy="7715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80213" y="1939925"/>
            <a:ext cx="774700" cy="376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Routing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83388" y="2576513"/>
            <a:ext cx="774700" cy="376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</a:rPr>
              <a:t>SA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7205" name="TextBox 23"/>
          <p:cNvSpPr txBox="1">
            <a:spLocks noChangeArrowheads="1"/>
          </p:cNvSpPr>
          <p:nvPr/>
        </p:nvSpPr>
        <p:spPr bwMode="auto">
          <a:xfrm rot="10800000" flipV="1">
            <a:off x="6308725" y="1655763"/>
            <a:ext cx="17494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0FF"/>
                </a:solidFill>
              </a:rPr>
              <a:t>Computation Element</a:t>
            </a:r>
            <a:endParaRPr lang="zh-CN" altLang="en-US" sz="1200" b="1">
              <a:solidFill>
                <a:srgbClr val="0000FF"/>
              </a:solidFill>
            </a:endParaRPr>
          </a:p>
        </p:txBody>
      </p:sp>
      <p:sp>
        <p:nvSpPr>
          <p:cNvPr id="7206" name="TextBox 24"/>
          <p:cNvSpPr txBox="1">
            <a:spLocks noChangeArrowheads="1"/>
          </p:cNvSpPr>
          <p:nvPr/>
        </p:nvSpPr>
        <p:spPr bwMode="auto">
          <a:xfrm rot="10800000" flipV="1">
            <a:off x="6375400" y="2927350"/>
            <a:ext cx="15097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rgbClr val="0000FF"/>
                </a:solidFill>
              </a:rPr>
              <a:t>Signaling Procedure </a:t>
            </a:r>
            <a:endParaRPr lang="zh-CN" altLang="en-US" sz="1200" b="1">
              <a:solidFill>
                <a:srgbClr val="0000FF"/>
              </a:solidFill>
            </a:endParaRPr>
          </a:p>
        </p:txBody>
      </p:sp>
      <p:cxnSp>
        <p:nvCxnSpPr>
          <p:cNvPr id="26" name="直接箭头连接符 25"/>
          <p:cNvCxnSpPr>
            <a:stCxn id="21" idx="2"/>
            <a:endCxn id="22" idx="0"/>
          </p:cNvCxnSpPr>
          <p:nvPr/>
        </p:nvCxnSpPr>
        <p:spPr>
          <a:xfrm>
            <a:off x="7167563" y="2316163"/>
            <a:ext cx="3175" cy="260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2275</Words>
  <Application>Microsoft Office PowerPoint</Application>
  <PresentationFormat>On-screen Show (4:3)</PresentationFormat>
  <Paragraphs>260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Tema de Office</vt:lpstr>
      <vt:lpstr>Framework for GMPLS based control of Flexi-grid DWDM networks draft-ogrcetal-ccamp-flexi-grid-fwk-00 CCAMP WG, IETF 84 </vt:lpstr>
      <vt:lpstr>Intro draft-ogrcetal-ccamp-flexi-grid-fwk-00</vt:lpstr>
      <vt:lpstr>What is the draft about?</vt:lpstr>
      <vt:lpstr>Terminology: ITU-T flexi-grid “frequency slot”</vt:lpstr>
      <vt:lpstr>Frequency Slots</vt:lpstr>
      <vt:lpstr>Terminology</vt:lpstr>
      <vt:lpstr>Layered Network model [G.872 0.13 2012/08]</vt:lpstr>
      <vt:lpstr>SSON media layer element model</vt:lpstr>
      <vt:lpstr>RSA Models (now refer to the media layer)</vt:lpstr>
      <vt:lpstr>Open Issues (I): definition of SSON</vt:lpstr>
      <vt:lpstr>Open Issues (Ia):</vt:lpstr>
      <vt:lpstr>Open Issues (Ib):</vt:lpstr>
      <vt:lpstr>Open Issues (II): Switching capability</vt:lpstr>
      <vt:lpstr>Next Steps for Framework and Requirements</vt:lpstr>
      <vt:lpstr>Related Work</vt:lpstr>
      <vt:lpstr>GMPLS Label for flexi-grid DWDM networks</vt:lpstr>
      <vt:lpstr>Signaling work</vt:lpstr>
      <vt:lpstr>Routing work</vt:lpstr>
      <vt:lpstr>Path Computation Element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Leeyoung</dc:creator>
  <cp:lastModifiedBy>Ramon Casellas</cp:lastModifiedBy>
  <cp:revision>94</cp:revision>
  <dcterms:modified xsi:type="dcterms:W3CDTF">2012-08-01T15:16:06Z</dcterms:modified>
</cp:coreProperties>
</file>