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notesMasterIdLst>
    <p:notesMasterId r:id="rId11"/>
  </p:notesMasterIdLst>
  <p:sldIdLst>
    <p:sldId id="256" r:id="rId2"/>
    <p:sldId id="259" r:id="rId3"/>
    <p:sldId id="258" r:id="rId4"/>
    <p:sldId id="265" r:id="rId5"/>
    <p:sldId id="264" r:id="rId6"/>
    <p:sldId id="267" r:id="rId7"/>
    <p:sldId id="268" r:id="rId8"/>
    <p:sldId id="269" r:id="rId9"/>
    <p:sldId id="262" r:id="rId10"/>
  </p:sldIdLst>
  <p:sldSz cx="9144000" cy="6858000" type="screen4x3"/>
  <p:notesSz cx="6858000" cy="9144000"/>
  <p:custDataLst>
    <p:tags r:id="rId12"/>
  </p:custData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77123" autoAdjust="0"/>
  </p:normalViewPr>
  <p:slideViewPr>
    <p:cSldViewPr>
      <p:cViewPr varScale="1">
        <p:scale>
          <a:sx n="60" d="100"/>
          <a:sy n="60" d="100"/>
        </p:scale>
        <p:origin x="-142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Click to edit Master text styles</a:t>
            </a:r>
          </a:p>
          <a:p>
            <a:pPr lvl="1"/>
            <a:r>
              <a:rPr lang="de-DE" noProof="0" smtClean="0"/>
              <a:t>Second level</a:t>
            </a:r>
          </a:p>
          <a:p>
            <a:pPr lvl="2"/>
            <a:r>
              <a:rPr lang="de-DE" noProof="0" smtClean="0"/>
              <a:t>Third level</a:t>
            </a:r>
          </a:p>
          <a:p>
            <a:pPr lvl="3"/>
            <a:r>
              <a:rPr lang="de-DE" noProof="0" smtClean="0"/>
              <a:t>Fourth level</a:t>
            </a:r>
          </a:p>
          <a:p>
            <a:pPr lvl="4"/>
            <a:r>
              <a:rPr lang="de-DE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0409AE6-95A4-423B-BE46-D09A07662579}" type="slidenum">
              <a:rPr lang="de-DE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A92169-7B43-47D4-B6BC-FFFA47147FF8}" type="slidenum">
              <a:rPr lang="de-DE"/>
              <a:pPr/>
              <a:t>1</a:t>
            </a:fld>
            <a:endParaRPr lang="de-DE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7BCB95-4E34-4273-8EF6-B2288296B0B8}" type="slidenum">
              <a:rPr lang="de-DE"/>
              <a:pPr/>
              <a:t>2</a:t>
            </a:fld>
            <a:endParaRPr lang="de-DE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719F40-1BD9-4759-9BFE-459AD7F6CEC6}" type="slidenum">
              <a:rPr lang="de-DE"/>
              <a:pPr/>
              <a:t>3</a:t>
            </a:fld>
            <a:endParaRPr lang="de-DE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0B6CAF-5CA2-4FC7-97B8-438F22EB1761}" type="slidenum">
              <a:rPr lang="de-DE"/>
              <a:pPr/>
              <a:t>4</a:t>
            </a:fld>
            <a:endParaRPr lang="de-DE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05FC935-6910-4882-BD76-BA4473FA5FF5}" type="slidenum">
              <a:rPr lang="de-DE"/>
              <a:pPr/>
              <a:t>5</a:t>
            </a:fld>
            <a:endParaRPr lang="de-DE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D170FB-B57D-4A19-8554-A95581D09D2D}" type="slidenum">
              <a:rPr lang="de-DE"/>
              <a:pPr/>
              <a:t>6</a:t>
            </a:fld>
            <a:endParaRPr lang="de-DE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Picture shows 3</a:t>
            </a:r>
            <a:r>
              <a:rPr lang="en-US" baseline="0" dirty="0" smtClean="0"/>
              <a:t> hops, but referencing only 2 different per </a:t>
            </a:r>
            <a:r>
              <a:rPr lang="en-US" baseline="0" smtClean="0"/>
              <a:t>hop attributes.</a:t>
            </a:r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84E290A-2FC5-4BA0-AF78-C6191A66EE1A}" type="slidenum">
              <a:rPr lang="de-DE"/>
              <a:pPr/>
              <a:t>7</a:t>
            </a:fld>
            <a:endParaRPr lang="de-DE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612155-0019-410E-8837-CB2DA5BE684E}" type="slidenum">
              <a:rPr lang="de-DE"/>
              <a:pPr/>
              <a:t>8</a:t>
            </a:fld>
            <a:endParaRPr lang="de-DE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AABC2C-CB42-4DB0-B8EF-0F71FADE87E9}" type="datetimeFigureOut">
              <a:rPr lang="de-DE"/>
              <a:pPr/>
              <a:t>20.07.2012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CE7399-8755-443F-9CB2-0BBA17FA759F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E14A97-4251-47DC-98A2-CB6DC3D000A7}" type="datetimeFigureOut">
              <a:rPr lang="de-DE"/>
              <a:pPr/>
              <a:t>20.07.2012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080680-12A5-480C-B0BF-F1D61929E032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FFA8753-90DC-4B38-9A2D-B944704B3C0B}" type="datetimeFigureOut">
              <a:rPr lang="de-DE"/>
              <a:pPr/>
              <a:t>20.07.2012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9B09-9E71-4A03-8C37-794BB9F764E7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847331-B5EE-4F2A-8489-482F3B43BEF1}" type="datetimeFigureOut">
              <a:rPr lang="de-DE"/>
              <a:pPr/>
              <a:t>20.07.2012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4159E8-84E9-47C3-8C38-5687E45E3AD1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A3011B-39CC-4DC0-A8B4-9CA056E684E0}" type="datetimeFigureOut">
              <a:rPr lang="de-DE"/>
              <a:pPr/>
              <a:t>20.07.2012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DE7E7-E7E7-4D63-B5AF-978DBA025C5D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58239B-8DC4-49D7-B0B9-1C38B83C4E01}" type="datetimeFigureOut">
              <a:rPr lang="de-DE"/>
              <a:pPr/>
              <a:t>20.07.2012</a:t>
            </a:fld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8292BC-54C9-48D8-B773-927351302B9E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9FBCAE-AF35-4BC6-B606-913FD0FFCEA1}" type="datetimeFigureOut">
              <a:rPr lang="de-DE"/>
              <a:pPr/>
              <a:t>20.07.2012</a:t>
            </a:fld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3EB4FB-DE3B-468C-960F-80564638CCA1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9ED7B5-D424-4A8B-9AAF-B2A271E2ACC4}" type="datetimeFigureOut">
              <a:rPr lang="de-DE"/>
              <a:pPr/>
              <a:t>20.07.2012</a:t>
            </a:fld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1EE002-4878-44B4-A99A-1B889AF7C335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E232B1-A942-4C71-96C5-7354111721A0}" type="datetimeFigureOut">
              <a:rPr lang="de-DE"/>
              <a:pPr/>
              <a:t>20.07.2012</a:t>
            </a:fld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8CD2ED8-1BF3-444F-B869-3DBCE8A924A6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88252D-9720-4115-9E3F-15EBEDEC6A42}" type="datetimeFigureOut">
              <a:rPr lang="de-DE"/>
              <a:pPr/>
              <a:t>20.07.2012</a:t>
            </a:fld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CC4803-C244-42DF-A5FA-23DCFD6515DB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8626DB-2A21-42B5-A737-ABB1FC0621CD}" type="datetimeFigureOut">
              <a:rPr lang="de-DE"/>
              <a:pPr/>
              <a:t>20.07.2012</a:t>
            </a:fld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B3638D-097A-4483-88A9-2051A094411B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</a:p>
        </p:txBody>
      </p:sp>
      <p:sp>
        <p:nvSpPr>
          <p:cNvPr id="614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B1FF3DFD-5F3D-432D-ADEA-AD973EFC9AAE}" type="datetimeFigureOut">
              <a:rPr lang="de-DE"/>
              <a:pPr/>
              <a:t>20.07.2012</a:t>
            </a:fld>
            <a:endParaRPr lang="de-DE"/>
          </a:p>
        </p:txBody>
      </p:sp>
      <p:sp>
        <p:nvSpPr>
          <p:cNvPr id="614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7805938-45F0-4848-A4FD-588736D55893}" type="slidenum">
              <a:rPr lang="de-DE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09600" y="457200"/>
            <a:ext cx="7772400" cy="1470025"/>
          </a:xfrm>
        </p:spPr>
        <p:txBody>
          <a:bodyPr/>
          <a:lstStyle/>
          <a:p>
            <a:pPr eaLnBrk="1" hangingPunct="1"/>
            <a:r>
              <a:rPr lang="en-US" smtClean="0"/>
              <a:t>Expressing LSP attribute in ERO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381000" y="2133600"/>
            <a:ext cx="8534400" cy="1981200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en-US" altLang="zh-CN" sz="2800" dirty="0" smtClean="0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CCAMP WG, IETF 84, </a:t>
            </a:r>
          </a:p>
          <a:p>
            <a:pPr marL="0" indent="0" algn="ctr" eaLnBrk="1" hangingPunct="1">
              <a:buFontTx/>
              <a:buNone/>
            </a:pPr>
            <a:endParaRPr lang="en-US" sz="2800" dirty="0" smtClean="0"/>
          </a:p>
          <a:p>
            <a:pPr marL="0" indent="0" algn="ctr" eaLnBrk="1" hangingPunct="1">
              <a:buFontTx/>
              <a:buNone/>
            </a:pPr>
            <a:r>
              <a:rPr lang="en-US" sz="2800" dirty="0" smtClean="0"/>
              <a:t>draft-margaria-ccamp-lsp-attribute-ero-01</a:t>
            </a:r>
          </a:p>
        </p:txBody>
      </p:sp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457200" y="2286000"/>
            <a:ext cx="807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053" name="Text Box 6"/>
          <p:cNvSpPr txBox="1">
            <a:spLocks noChangeArrowheads="1"/>
          </p:cNvSpPr>
          <p:nvPr/>
        </p:nvSpPr>
        <p:spPr bwMode="auto">
          <a:xfrm>
            <a:off x="2209800" y="3581400"/>
            <a:ext cx="632460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i="1" u="sng" dirty="0"/>
              <a:t>Cyril Margaria</a:t>
            </a:r>
          </a:p>
          <a:p>
            <a:pPr algn="r"/>
            <a:r>
              <a:rPr lang="en-US" dirty="0"/>
              <a:t>Nokia Siemens Networks</a:t>
            </a:r>
          </a:p>
          <a:p>
            <a:pPr algn="r"/>
            <a:endParaRPr lang="en-US" dirty="0"/>
          </a:p>
          <a:p>
            <a:pPr algn="r"/>
            <a:r>
              <a:rPr lang="en-US" dirty="0" smtClean="0"/>
              <a:t>Dirk Schroetter </a:t>
            </a:r>
          </a:p>
          <a:p>
            <a:pPr algn="r"/>
            <a:r>
              <a:rPr lang="en-US" dirty="0" err="1" smtClean="0"/>
              <a:t>iX</a:t>
            </a:r>
            <a:r>
              <a:rPr lang="en-US" dirty="0" smtClean="0"/>
              <a:t> GmbH</a:t>
            </a:r>
            <a:endParaRPr lang="en-US" dirty="0"/>
          </a:p>
          <a:p>
            <a:pPr algn="r"/>
            <a:endParaRPr lang="en-US" i="1" dirty="0" smtClean="0"/>
          </a:p>
          <a:p>
            <a:pPr algn="r"/>
            <a:r>
              <a:rPr lang="en-US" dirty="0" smtClean="0"/>
              <a:t> Giovanni </a:t>
            </a:r>
            <a:r>
              <a:rPr lang="en-US" dirty="0" smtClean="0"/>
              <a:t>Martinelli</a:t>
            </a:r>
          </a:p>
          <a:p>
            <a:pPr algn="r"/>
            <a:r>
              <a:rPr lang="en-US" dirty="0" smtClean="0"/>
              <a:t>Cisco </a:t>
            </a:r>
          </a:p>
          <a:p>
            <a:pPr algn="r"/>
            <a:endParaRPr lang="en-US" dirty="0" smtClean="0"/>
          </a:p>
          <a:p>
            <a:pPr algn="r"/>
            <a:r>
              <a:rPr lang="en-US" dirty="0" smtClean="0"/>
              <a:t>Steve Balls; Ben Wright</a:t>
            </a:r>
          </a:p>
          <a:p>
            <a:pPr algn="r"/>
            <a:r>
              <a:rPr lang="en-US" dirty="0" err="1" smtClean="0"/>
              <a:t>Metaswitch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  <a:t>Why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1371600"/>
            <a:ext cx="8229600" cy="4953000"/>
          </a:xfrm>
        </p:spPr>
        <p:txBody>
          <a:bodyPr/>
          <a:lstStyle/>
          <a:p>
            <a:pPr eaLnBrk="1" hangingPunct="1"/>
            <a:r>
              <a:rPr lang="en-US" sz="2800" smtClean="0"/>
              <a:t>Chair said so </a:t>
            </a:r>
            <a:r>
              <a:rPr lang="en-US" sz="2800" smtClean="0">
                <a:sym typeface="Wingdings" pitchFamily="2" charset="2"/>
              </a:rPr>
              <a:t></a:t>
            </a:r>
          </a:p>
          <a:p>
            <a:pPr eaLnBrk="1" hangingPunct="1"/>
            <a:r>
              <a:rPr lang="en-US" sz="2800" smtClean="0">
                <a:sym typeface="Wingdings" pitchFamily="2" charset="2"/>
              </a:rPr>
              <a:t>Need to express LSP attributes targeted at specific nodes : </a:t>
            </a:r>
          </a:p>
          <a:p>
            <a:pPr lvl="1" eaLnBrk="1" hangingPunct="1"/>
            <a:r>
              <a:rPr lang="en-US" sz="2400" smtClean="0">
                <a:sym typeface="Wingdings" pitchFamily="2" charset="2"/>
              </a:rPr>
              <a:t>Routing parameters for loose hops (draft-ali-ccamp-rc-objective-function-metric-bound,etc)</a:t>
            </a:r>
            <a:endParaRPr lang="en-US" sz="2400" b="1" smtClean="0"/>
          </a:p>
          <a:p>
            <a:pPr lvl="1" eaLnBrk="1" hangingPunct="1"/>
            <a:r>
              <a:rPr lang="en-US" sz="2400" smtClean="0"/>
              <a:t>Node specific parameters (draft-ietf-ccamp-wson-signaling)</a:t>
            </a:r>
          </a:p>
          <a:p>
            <a:pPr lvl="1" eaLnBrk="1" hangingPunct="1"/>
            <a:r>
              <a:rPr lang="en-US" sz="2400" smtClean="0"/>
              <a:t>Label Set (draft-margaria-ccamp-label-set-ero)</a:t>
            </a:r>
          </a:p>
          <a:p>
            <a:pPr lvl="1" eaLnBrk="1" hangingPunct="1"/>
            <a:r>
              <a:rPr lang="en-US" sz="2400" smtClean="0"/>
              <a:t>Hierarchy parameters (draft-zhang-ccamp-gmpls-h-lsp-mln)</a:t>
            </a:r>
          </a:p>
          <a:p>
            <a:pPr lvl="1" eaLnBrk="1" hangingPunct="1"/>
            <a:r>
              <a:rPr lang="en-US" sz="2400" smtClean="0"/>
              <a:t>OAM parameters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l" eaLnBrk="1" hangingPunct="1"/>
            <a:r>
              <a:rPr lang="en-US" altLang="zh-CN" sz="3600" smtClean="0">
                <a:solidFill>
                  <a:srgbClr val="7F7F7F"/>
                </a:solidFill>
                <a:ea typeface="宋体" pitchFamily="2" charset="-122"/>
              </a:rPr>
              <a:t>Objective</a:t>
            </a:r>
            <a:endParaRPr lang="en-US" sz="3600" smtClean="0">
              <a:solidFill>
                <a:srgbClr val="A6A6A6"/>
              </a:solidFill>
              <a:ea typeface="宋体" pitchFamily="2" charset="-122"/>
            </a:endParaRPr>
          </a:p>
        </p:txBody>
      </p:sp>
      <p:sp>
        <p:nvSpPr>
          <p:cNvPr id="4099" name="Rectangle 3"/>
          <p:cNvSpPr txBox="1">
            <a:spLocks noChangeArrowheads="1"/>
          </p:cNvSpPr>
          <p:nvPr/>
        </p:nvSpPr>
        <p:spPr bwMode="auto">
          <a:xfrm>
            <a:off x="228600" y="1371600"/>
            <a:ext cx="8610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sz="3200"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</a:pPr>
            <a:endParaRPr lang="en-US" sz="3200"/>
          </a:p>
        </p:txBody>
      </p:sp>
      <p:sp>
        <p:nvSpPr>
          <p:cNvPr id="169" name="Rectangle 3"/>
          <p:cNvSpPr txBox="1">
            <a:spLocks noChangeArrowheads="1"/>
          </p:cNvSpPr>
          <p:nvPr/>
        </p:nvSpPr>
        <p:spPr bwMode="auto">
          <a:xfrm>
            <a:off x="152400" y="12954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/>
              <a:t>Objective : Generic mechanism to </a:t>
            </a:r>
            <a:r>
              <a:rPr lang="en-US" sz="2800" dirty="0" smtClean="0"/>
              <a:t>target </a:t>
            </a:r>
            <a:r>
              <a:rPr lang="en-US" sz="2800" dirty="0"/>
              <a:t>any attribute to a specific </a:t>
            </a:r>
            <a:r>
              <a:rPr lang="en-US" sz="2800" dirty="0" smtClean="0"/>
              <a:t>hop/node</a:t>
            </a:r>
            <a:endParaRPr lang="en-US" sz="2800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  <a:ea typeface="宋体" pitchFamily="2" charset="-122"/>
              </a:rPr>
              <a:t>How</a:t>
            </a:r>
          </a:p>
        </p:txBody>
      </p:sp>
      <p:sp>
        <p:nvSpPr>
          <p:cNvPr id="5123" name="Rectangle 3"/>
          <p:cNvSpPr txBox="1">
            <a:spLocks noChangeArrowheads="1"/>
          </p:cNvSpPr>
          <p:nvPr/>
        </p:nvSpPr>
        <p:spPr bwMode="auto">
          <a:xfrm>
            <a:off x="228600" y="1371600"/>
            <a:ext cx="8610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sz="3200"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</a:pPr>
            <a:endParaRPr lang="en-US" sz="3200"/>
          </a:p>
        </p:txBody>
      </p:sp>
      <p:sp>
        <p:nvSpPr>
          <p:cNvPr id="33" name="Rectangle 3"/>
          <p:cNvSpPr txBox="1">
            <a:spLocks noChangeArrowheads="1"/>
          </p:cNvSpPr>
          <p:nvPr/>
        </p:nvSpPr>
        <p:spPr bwMode="auto">
          <a:xfrm>
            <a:off x="2286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14350" indent="-514350">
              <a:spcBef>
                <a:spcPct val="20000"/>
              </a:spcBef>
              <a:buFont typeface="Arial" charset="0"/>
              <a:buAutoNum type="arabicPeriod"/>
            </a:pPr>
            <a:r>
              <a:rPr lang="en-US" sz="2800" dirty="0"/>
              <a:t>Any Attribute -&gt; LSP_ATTRIBUTE</a:t>
            </a:r>
          </a:p>
          <a:p>
            <a:pPr marL="514350" indent="-514350">
              <a:spcBef>
                <a:spcPct val="20000"/>
              </a:spcBef>
              <a:buFont typeface="Arial" charset="0"/>
              <a:buAutoNum type="arabicPeriod"/>
            </a:pPr>
            <a:r>
              <a:rPr lang="en-US" sz="2800" dirty="0"/>
              <a:t>Specific </a:t>
            </a:r>
            <a:r>
              <a:rPr lang="en-US" sz="2800" dirty="0" smtClean="0"/>
              <a:t>Hop </a:t>
            </a:r>
            <a:r>
              <a:rPr lang="en-US" sz="2800" dirty="0"/>
              <a:t>-&gt; ERO/SERO</a:t>
            </a:r>
          </a:p>
          <a:p>
            <a:pPr marL="514350" indent="-514350">
              <a:spcBef>
                <a:spcPct val="20000"/>
              </a:spcBef>
            </a:pPr>
            <a:endParaRPr lang="en-US" sz="2800" dirty="0"/>
          </a:p>
          <a:p>
            <a:pPr marL="514350" indent="-514350">
              <a:spcBef>
                <a:spcPct val="20000"/>
              </a:spcBef>
            </a:pPr>
            <a:r>
              <a:rPr lang="en-US" sz="2800" dirty="0"/>
              <a:t>	</a:t>
            </a:r>
          </a:p>
          <a:p>
            <a:pPr marL="514350" indent="-514350">
              <a:spcBef>
                <a:spcPct val="20000"/>
              </a:spcBef>
              <a:buFont typeface="Arial" charset="0"/>
              <a:buAutoNum type="arabicPeriod"/>
            </a:pPr>
            <a:endParaRPr lang="en-US" sz="2800" dirty="0"/>
          </a:p>
          <a:p>
            <a:pPr marL="514350" indent="-514350">
              <a:spcBef>
                <a:spcPct val="20000"/>
              </a:spcBef>
            </a:pPr>
            <a:r>
              <a:rPr lang="en-US" sz="28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228600"/>
            <a:ext cx="8229600" cy="762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  <a:ea typeface="宋体" pitchFamily="2" charset="-122"/>
              </a:rPr>
              <a:t>Simple Solution </a:t>
            </a:r>
          </a:p>
        </p:txBody>
      </p:sp>
      <p:sp>
        <p:nvSpPr>
          <p:cNvPr id="6147" name="Rectangle 3"/>
          <p:cNvSpPr txBox="1">
            <a:spLocks noChangeArrowheads="1"/>
          </p:cNvSpPr>
          <p:nvPr/>
        </p:nvSpPr>
        <p:spPr bwMode="auto">
          <a:xfrm>
            <a:off x="228600" y="1371600"/>
            <a:ext cx="8610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sz="3200"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</a:pPr>
            <a:endParaRPr lang="en-US" sz="3200"/>
          </a:p>
        </p:txBody>
      </p:sp>
      <p:sp>
        <p:nvSpPr>
          <p:cNvPr id="33" name="Rectangle 3"/>
          <p:cNvSpPr txBox="1">
            <a:spLocks noChangeArrowheads="1"/>
          </p:cNvSpPr>
          <p:nvPr/>
        </p:nvSpPr>
        <p:spPr bwMode="auto">
          <a:xfrm>
            <a:off x="228600" y="1066800"/>
            <a:ext cx="61722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800" dirty="0"/>
              <a:t>New ERO </a:t>
            </a:r>
            <a:r>
              <a:rPr lang="en-US" sz="2800" dirty="0" err="1"/>
              <a:t>subobject</a:t>
            </a:r>
            <a:r>
              <a:rPr lang="en-US" sz="2800" dirty="0"/>
              <a:t>  containing LSP_ATTRIBUTE TLVs</a:t>
            </a:r>
          </a:p>
          <a:p>
            <a:pPr marL="342900" indent="-342900">
              <a:spcBef>
                <a:spcPct val="20000"/>
              </a:spcBef>
            </a:pPr>
            <a:endParaRPr lang="en-US" sz="2800" dirty="0"/>
          </a:p>
          <a:p>
            <a:pPr marL="342900" indent="-342900">
              <a:spcBef>
                <a:spcPct val="20000"/>
              </a:spcBef>
            </a:pPr>
            <a:r>
              <a:rPr lang="en-US" sz="2800" dirty="0"/>
              <a:t>Simple, easy, not working :</a:t>
            </a:r>
          </a:p>
          <a:p>
            <a:pPr marL="342900" indent="-342900">
              <a:spcBef>
                <a:spcPct val="20000"/>
              </a:spcBef>
            </a:pPr>
            <a:r>
              <a:rPr lang="en-US" sz="2800" dirty="0"/>
              <a:t>	Attribute TLV length field     : 16 bit </a:t>
            </a:r>
          </a:p>
          <a:p>
            <a:pPr marL="342900" indent="-342900">
              <a:spcBef>
                <a:spcPct val="20000"/>
              </a:spcBef>
            </a:pPr>
            <a:r>
              <a:rPr lang="en-US" sz="2800" dirty="0"/>
              <a:t>    ERO </a:t>
            </a:r>
            <a:r>
              <a:rPr lang="en-US" sz="2800" dirty="0" err="1"/>
              <a:t>subobject</a:t>
            </a:r>
            <a:r>
              <a:rPr lang="en-US" sz="2800" dirty="0"/>
              <a:t> length field : 8 bit</a:t>
            </a:r>
          </a:p>
          <a:p>
            <a:pPr marL="342900" indent="-342900">
              <a:spcBef>
                <a:spcPct val="20000"/>
              </a:spcBef>
            </a:pPr>
            <a:r>
              <a:rPr lang="en-US" sz="2800" dirty="0"/>
              <a:t> </a:t>
            </a:r>
          </a:p>
          <a:p>
            <a:pPr marL="342900" indent="-342900">
              <a:spcBef>
                <a:spcPct val="20000"/>
              </a:spcBef>
            </a:pPr>
            <a:r>
              <a:rPr lang="en-US" sz="2800" dirty="0"/>
              <a:t>Drawbacks : </a:t>
            </a:r>
          </a:p>
          <a:p>
            <a:pPr marL="342900" indent="-342900">
              <a:spcBef>
                <a:spcPct val="20000"/>
              </a:spcBef>
            </a:pPr>
            <a:r>
              <a:rPr lang="en-US" sz="2800" dirty="0"/>
              <a:t>	</a:t>
            </a:r>
            <a:r>
              <a:rPr lang="en-US" sz="2800" dirty="0" smtClean="0"/>
              <a:t>If same attribute is relevant to multiple hops information is repeated</a:t>
            </a:r>
            <a:endParaRPr lang="en-US" sz="2800" dirty="0"/>
          </a:p>
          <a:p>
            <a:pPr marL="342900" indent="-342900">
              <a:spcBef>
                <a:spcPct val="20000"/>
              </a:spcBef>
            </a:pPr>
            <a:endParaRPr lang="en-US" sz="28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629400" y="1143000"/>
          <a:ext cx="1676400" cy="47548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76400"/>
              </a:tblGrid>
              <a:tr h="310662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ysClr val="windowText" lastClr="000000"/>
                          </a:solidFill>
                        </a:rPr>
                        <a:t>Path</a:t>
                      </a:r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66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1066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1066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662">
                <a:tc>
                  <a:txBody>
                    <a:bodyPr/>
                    <a:lstStyle/>
                    <a:p>
                      <a:r>
                        <a:rPr lang="en-GB" dirty="0" smtClean="0"/>
                        <a:t>ERO Header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662">
                <a:tc>
                  <a:txBody>
                    <a:bodyPr/>
                    <a:lstStyle/>
                    <a:p>
                      <a:r>
                        <a:rPr lang="en-GB" dirty="0" smtClean="0"/>
                        <a:t>Hop 1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662">
                <a:tc>
                  <a:txBody>
                    <a:bodyPr/>
                    <a:lstStyle/>
                    <a:p>
                      <a:r>
                        <a:rPr lang="en-GB" dirty="0" smtClean="0"/>
                        <a:t>Hop</a:t>
                      </a:r>
                      <a:r>
                        <a:rPr lang="en-GB" baseline="0" dirty="0" smtClean="0"/>
                        <a:t> Attribute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662">
                <a:tc>
                  <a:txBody>
                    <a:bodyPr/>
                    <a:lstStyle/>
                    <a:p>
                      <a:r>
                        <a:rPr lang="en-GB" dirty="0" smtClean="0"/>
                        <a:t>Hop 2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662">
                <a:tc>
                  <a:txBody>
                    <a:bodyPr/>
                    <a:lstStyle/>
                    <a:p>
                      <a:r>
                        <a:rPr lang="en-GB" dirty="0" smtClean="0"/>
                        <a:t>Hop Attribute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662">
                <a:tc>
                  <a:txBody>
                    <a:bodyPr/>
                    <a:lstStyle/>
                    <a:p>
                      <a:r>
                        <a:rPr lang="en-GB" dirty="0" smtClean="0"/>
                        <a:t>Hop 3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662">
                <a:tc>
                  <a:txBody>
                    <a:bodyPr/>
                    <a:lstStyle/>
                    <a:p>
                      <a:r>
                        <a:rPr lang="en-GB" dirty="0" smtClean="0"/>
                        <a:t>Hop Attribute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66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1066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8534400" y="2590800"/>
            <a:ext cx="400110" cy="2590800"/>
            <a:chOff x="8534400" y="2590800"/>
            <a:chExt cx="400110" cy="2590800"/>
          </a:xfrm>
        </p:grpSpPr>
        <p:cxnSp>
          <p:nvCxnSpPr>
            <p:cNvPr id="7" name="Straight Arrow Connector 6"/>
            <p:cNvCxnSpPr/>
            <p:nvPr/>
          </p:nvCxnSpPr>
          <p:spPr bwMode="auto">
            <a:xfrm>
              <a:off x="8534400" y="2590800"/>
              <a:ext cx="0" cy="259080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9" name="TextBox 8"/>
            <p:cNvSpPr txBox="1"/>
            <p:nvPr/>
          </p:nvSpPr>
          <p:spPr>
            <a:xfrm>
              <a:off x="8534400" y="3429000"/>
              <a:ext cx="400110" cy="481863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GB" sz="1400" dirty="0" smtClean="0"/>
                <a:t>ERO</a:t>
              </a:r>
              <a:endParaRPr lang="en-GB" sz="1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228600"/>
            <a:ext cx="8229600" cy="762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  <a:ea typeface="宋体" pitchFamily="2" charset="-122"/>
              </a:rPr>
              <a:t>Less simple solution</a:t>
            </a:r>
          </a:p>
        </p:txBody>
      </p:sp>
      <p:sp>
        <p:nvSpPr>
          <p:cNvPr id="7171" name="Rectangle 3"/>
          <p:cNvSpPr txBox="1">
            <a:spLocks noChangeArrowheads="1"/>
          </p:cNvSpPr>
          <p:nvPr/>
        </p:nvSpPr>
        <p:spPr bwMode="auto">
          <a:xfrm>
            <a:off x="228600" y="1371600"/>
            <a:ext cx="8610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sz="3200"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</a:pPr>
            <a:endParaRPr lang="en-US" sz="3200"/>
          </a:p>
        </p:txBody>
      </p:sp>
      <p:sp>
        <p:nvSpPr>
          <p:cNvPr id="33" name="Rectangle 3"/>
          <p:cNvSpPr txBox="1">
            <a:spLocks noChangeArrowheads="1"/>
          </p:cNvSpPr>
          <p:nvPr/>
        </p:nvSpPr>
        <p:spPr bwMode="auto">
          <a:xfrm>
            <a:off x="228600" y="1066800"/>
            <a:ext cx="82296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endParaRPr lang="en-US" sz="280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81000" y="1219200"/>
            <a:ext cx="5715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 fontScale="92500" lnSpcReduction="10000"/>
          </a:bodyPr>
          <a:lstStyle/>
          <a:p>
            <a:pPr marL="342900" indent="-342900">
              <a:spcBef>
                <a:spcPct val="20000"/>
              </a:spcBef>
            </a:pPr>
            <a:r>
              <a:rPr lang="en-US" sz="2800" dirty="0"/>
              <a:t>Use “pointers/references” :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/>
              <a:t>ERO contains an index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/>
              <a:t>Indexed LSP Attribute in LSP_ATTRIBUTE</a:t>
            </a:r>
          </a:p>
          <a:p>
            <a:pPr marL="342900" indent="-342900">
              <a:spcBef>
                <a:spcPct val="20000"/>
              </a:spcBef>
            </a:pPr>
            <a:endParaRPr lang="en-US" sz="2800" dirty="0"/>
          </a:p>
          <a:p>
            <a:pPr marL="342900" indent="-342900">
              <a:spcBef>
                <a:spcPct val="20000"/>
              </a:spcBef>
            </a:pPr>
            <a:r>
              <a:rPr lang="en-US" sz="2800" dirty="0"/>
              <a:t>Pro :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/>
              <a:t>size is aligned (minus the index)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/>
              <a:t>Several ERO </a:t>
            </a:r>
            <a:r>
              <a:rPr lang="en-US" sz="2800" dirty="0" err="1"/>
              <a:t>subobject</a:t>
            </a:r>
            <a:r>
              <a:rPr lang="en-US" sz="2800" dirty="0"/>
              <a:t> can point to the same attribute</a:t>
            </a:r>
          </a:p>
          <a:p>
            <a:pPr marL="342900" indent="-342900">
              <a:spcBef>
                <a:spcPct val="20000"/>
              </a:spcBef>
            </a:pPr>
            <a:r>
              <a:rPr lang="en-US" sz="2800" dirty="0"/>
              <a:t>Cons :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/>
              <a:t>Processing rules are a bit more complex</a:t>
            </a:r>
          </a:p>
          <a:p>
            <a:pPr marL="342900" indent="-342900">
              <a:spcBef>
                <a:spcPct val="20000"/>
              </a:spcBef>
            </a:pPr>
            <a:r>
              <a:rPr lang="en-US" sz="2800" dirty="0"/>
              <a:t>   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381690" y="838196"/>
          <a:ext cx="1905000" cy="582168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905000"/>
              </a:tblGrid>
              <a:tr h="385968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ysClr val="windowText" lastClr="000000"/>
                          </a:solidFill>
                        </a:rPr>
                        <a:t>Path</a:t>
                      </a:r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596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8596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804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ERO Header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804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Hop 1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804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Hop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baseline="0" dirty="0" err="1" smtClean="0"/>
                        <a:t>Attr</a:t>
                      </a:r>
                      <a:r>
                        <a:rPr lang="en-GB" sz="1600" baseline="0" dirty="0" smtClean="0"/>
                        <a:t> Index (2)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804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Hop 2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804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Hop </a:t>
                      </a:r>
                      <a:r>
                        <a:rPr lang="en-GB" sz="1600" dirty="0" err="1" smtClean="0"/>
                        <a:t>Attr</a:t>
                      </a:r>
                      <a:r>
                        <a:rPr lang="en-GB" sz="1600" baseline="0" dirty="0" smtClean="0"/>
                        <a:t> Index (1)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804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Hop 3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804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Hop </a:t>
                      </a:r>
                      <a:r>
                        <a:rPr lang="en-GB" sz="1600" dirty="0" err="1" smtClean="0"/>
                        <a:t>Attr</a:t>
                      </a:r>
                      <a:r>
                        <a:rPr lang="en-GB" sz="1600" baseline="0" dirty="0" smtClean="0"/>
                        <a:t> Index (1)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596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596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804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LSP ATTR</a:t>
                      </a:r>
                      <a:r>
                        <a:rPr lang="en-GB" sz="1600" baseline="0" dirty="0" smtClean="0"/>
                        <a:t> Header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804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Hop Info TLV 1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804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Hop Info TLV 2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804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7" name="Group 6"/>
          <p:cNvGrpSpPr/>
          <p:nvPr/>
        </p:nvGrpSpPr>
        <p:grpSpPr>
          <a:xfrm>
            <a:off x="8515290" y="2057400"/>
            <a:ext cx="400110" cy="2362200"/>
            <a:chOff x="8534400" y="2590800"/>
            <a:chExt cx="400110" cy="2590800"/>
          </a:xfrm>
        </p:grpSpPr>
        <p:cxnSp>
          <p:nvCxnSpPr>
            <p:cNvPr id="8" name="Straight Arrow Connector 7"/>
            <p:cNvCxnSpPr/>
            <p:nvPr/>
          </p:nvCxnSpPr>
          <p:spPr bwMode="auto">
            <a:xfrm>
              <a:off x="8534400" y="2590800"/>
              <a:ext cx="0" cy="259080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9" name="TextBox 8"/>
            <p:cNvSpPr txBox="1"/>
            <p:nvPr/>
          </p:nvSpPr>
          <p:spPr>
            <a:xfrm>
              <a:off x="8534400" y="3429000"/>
              <a:ext cx="400110" cy="481863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GB" sz="1400" dirty="0" smtClean="0"/>
                <a:t>ERO</a:t>
              </a:r>
              <a:endParaRPr lang="en-GB" sz="1400" dirty="0"/>
            </a:p>
          </p:txBody>
        </p:sp>
      </p:grpSp>
      <p:sp>
        <p:nvSpPr>
          <p:cNvPr id="21" name="Freeform 20"/>
          <p:cNvSpPr/>
          <p:nvPr/>
        </p:nvSpPr>
        <p:spPr bwMode="auto">
          <a:xfrm>
            <a:off x="5834743" y="2862943"/>
            <a:ext cx="468086" cy="3276600"/>
          </a:xfrm>
          <a:custGeom>
            <a:avLst/>
            <a:gdLst>
              <a:gd name="connsiteX0" fmla="*/ 468086 w 468086"/>
              <a:gd name="connsiteY0" fmla="*/ 0 h 3276600"/>
              <a:gd name="connsiteX1" fmla="*/ 0 w 468086"/>
              <a:gd name="connsiteY1" fmla="*/ 1676400 h 3276600"/>
              <a:gd name="connsiteX2" fmla="*/ 468086 w 468086"/>
              <a:gd name="connsiteY2" fmla="*/ 327660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8086" h="3276600">
                <a:moveTo>
                  <a:pt x="468086" y="0"/>
                </a:moveTo>
                <a:cubicBezTo>
                  <a:pt x="234043" y="565150"/>
                  <a:pt x="0" y="1130300"/>
                  <a:pt x="0" y="1676400"/>
                </a:cubicBezTo>
                <a:cubicBezTo>
                  <a:pt x="0" y="2222500"/>
                  <a:pt x="234043" y="2749550"/>
                  <a:pt x="468086" y="3276600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0000" tIns="43200" rIns="90000" bIns="432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Freeform 22"/>
          <p:cNvSpPr/>
          <p:nvPr/>
        </p:nvSpPr>
        <p:spPr bwMode="auto">
          <a:xfrm>
            <a:off x="5970814" y="3603171"/>
            <a:ext cx="342900" cy="2111829"/>
          </a:xfrm>
          <a:custGeom>
            <a:avLst/>
            <a:gdLst>
              <a:gd name="connsiteX0" fmla="*/ 310243 w 342900"/>
              <a:gd name="connsiteY0" fmla="*/ 0 h 2111829"/>
              <a:gd name="connsiteX1" fmla="*/ 5443 w 342900"/>
              <a:gd name="connsiteY1" fmla="*/ 925286 h 2111829"/>
              <a:gd name="connsiteX2" fmla="*/ 342900 w 342900"/>
              <a:gd name="connsiteY2" fmla="*/ 2111829 h 2111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2900" h="2111829">
                <a:moveTo>
                  <a:pt x="310243" y="0"/>
                </a:moveTo>
                <a:cubicBezTo>
                  <a:pt x="155121" y="286657"/>
                  <a:pt x="0" y="573315"/>
                  <a:pt x="5443" y="925286"/>
                </a:cubicBezTo>
                <a:cubicBezTo>
                  <a:pt x="10886" y="1277257"/>
                  <a:pt x="299357" y="1981200"/>
                  <a:pt x="342900" y="2111829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0000" tIns="43200" rIns="90000" bIns="432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Freeform 24"/>
          <p:cNvSpPr/>
          <p:nvPr/>
        </p:nvSpPr>
        <p:spPr bwMode="auto">
          <a:xfrm>
            <a:off x="6085114" y="4299857"/>
            <a:ext cx="217715" cy="1338943"/>
          </a:xfrm>
          <a:custGeom>
            <a:avLst/>
            <a:gdLst>
              <a:gd name="connsiteX0" fmla="*/ 217715 w 217715"/>
              <a:gd name="connsiteY0" fmla="*/ 0 h 1338943"/>
              <a:gd name="connsiteX1" fmla="*/ 0 w 217715"/>
              <a:gd name="connsiteY1" fmla="*/ 435429 h 1338943"/>
              <a:gd name="connsiteX2" fmla="*/ 217715 w 217715"/>
              <a:gd name="connsiteY2" fmla="*/ 1338943 h 1338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7715" h="1338943">
                <a:moveTo>
                  <a:pt x="217715" y="0"/>
                </a:moveTo>
                <a:cubicBezTo>
                  <a:pt x="108857" y="106136"/>
                  <a:pt x="0" y="212272"/>
                  <a:pt x="0" y="435429"/>
                </a:cubicBezTo>
                <a:cubicBezTo>
                  <a:pt x="0" y="658586"/>
                  <a:pt x="108857" y="998764"/>
                  <a:pt x="217715" y="1338943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0000" tIns="43200" rIns="90000" bIns="432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8515290" y="5181600"/>
            <a:ext cx="419220" cy="1555106"/>
            <a:chOff x="8534400" y="2516775"/>
            <a:chExt cx="419220" cy="3524908"/>
          </a:xfrm>
        </p:grpSpPr>
        <p:cxnSp>
          <p:nvCxnSpPr>
            <p:cNvPr id="27" name="Straight Arrow Connector 26"/>
            <p:cNvCxnSpPr/>
            <p:nvPr/>
          </p:nvCxnSpPr>
          <p:spPr bwMode="auto">
            <a:xfrm>
              <a:off x="8534400" y="2590800"/>
              <a:ext cx="0" cy="259080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28" name="TextBox 27"/>
            <p:cNvSpPr txBox="1"/>
            <p:nvPr/>
          </p:nvSpPr>
          <p:spPr>
            <a:xfrm>
              <a:off x="8553510" y="2516775"/>
              <a:ext cx="400110" cy="3524908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GB" sz="1400" dirty="0" smtClean="0"/>
                <a:t>LSP_ ATTRIBUTE</a:t>
              </a:r>
              <a:endParaRPr lang="en-GB" sz="1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28600"/>
            <a:ext cx="8229600" cy="762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  <a:ea typeface="宋体" pitchFamily="2" charset="-122"/>
              </a:rPr>
              <a:t>Other solutions</a:t>
            </a:r>
          </a:p>
        </p:txBody>
      </p:sp>
      <p:sp>
        <p:nvSpPr>
          <p:cNvPr id="8195" name="Rectangle 3"/>
          <p:cNvSpPr txBox="1">
            <a:spLocks noChangeArrowheads="1"/>
          </p:cNvSpPr>
          <p:nvPr/>
        </p:nvSpPr>
        <p:spPr bwMode="auto">
          <a:xfrm>
            <a:off x="228600" y="1371600"/>
            <a:ext cx="8610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sz="3200"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</a:pPr>
            <a:endParaRPr lang="en-US" sz="3200"/>
          </a:p>
        </p:txBody>
      </p:sp>
      <p:sp>
        <p:nvSpPr>
          <p:cNvPr id="33" name="Rectangle 3"/>
          <p:cNvSpPr txBox="1">
            <a:spLocks noChangeArrowheads="1"/>
          </p:cNvSpPr>
          <p:nvPr/>
        </p:nvSpPr>
        <p:spPr bwMode="auto">
          <a:xfrm>
            <a:off x="228600" y="1066800"/>
            <a:ext cx="82296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endParaRPr lang="en-US" sz="280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81000" y="1219200"/>
            <a:ext cx="82296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800"/>
              <a:t>Replicate the ERO by using targeted lsp attributes:</a:t>
            </a:r>
          </a:p>
          <a:p>
            <a:pPr marL="342900" indent="-342900">
              <a:spcBef>
                <a:spcPct val="20000"/>
              </a:spcBef>
            </a:pPr>
            <a:endParaRPr lang="en-US" sz="2800"/>
          </a:p>
          <a:p>
            <a:pPr marL="342900" indent="-342900">
              <a:spcBef>
                <a:spcPct val="20000"/>
              </a:spcBef>
            </a:pPr>
            <a:r>
              <a:rPr lang="en-US" sz="2800"/>
              <a:t>Not really simplifying the processing rules (merge two objects) </a:t>
            </a:r>
          </a:p>
          <a:p>
            <a:pPr marL="342900" indent="-342900">
              <a:spcBef>
                <a:spcPct val="20000"/>
              </a:spcBef>
            </a:pPr>
            <a:r>
              <a:rPr lang="en-US" sz="2800"/>
              <a:t>Size is ok.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28600"/>
            <a:ext cx="8229600" cy="762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  <a:ea typeface="宋体" pitchFamily="2" charset="-122"/>
              </a:rPr>
              <a:t>Next steps</a:t>
            </a:r>
          </a:p>
        </p:txBody>
      </p:sp>
      <p:sp>
        <p:nvSpPr>
          <p:cNvPr id="9219" name="Rectangle 3"/>
          <p:cNvSpPr txBox="1">
            <a:spLocks noChangeArrowheads="1"/>
          </p:cNvSpPr>
          <p:nvPr/>
        </p:nvSpPr>
        <p:spPr bwMode="auto">
          <a:xfrm>
            <a:off x="228600" y="1371600"/>
            <a:ext cx="8610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sz="3200"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</a:pPr>
            <a:endParaRPr lang="en-US" sz="3200"/>
          </a:p>
        </p:txBody>
      </p:sp>
      <p:sp>
        <p:nvSpPr>
          <p:cNvPr id="33" name="Rectangle 3"/>
          <p:cNvSpPr txBox="1">
            <a:spLocks noChangeArrowheads="1"/>
          </p:cNvSpPr>
          <p:nvPr/>
        </p:nvSpPr>
        <p:spPr bwMode="auto">
          <a:xfrm>
            <a:off x="228600" y="1066800"/>
            <a:ext cx="82296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endParaRPr lang="en-US" sz="280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81000" y="1219200"/>
            <a:ext cx="82296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14350" indent="-514350">
              <a:spcBef>
                <a:spcPct val="20000"/>
              </a:spcBef>
              <a:buFont typeface="Arial" charset="0"/>
              <a:buAutoNum type="arabicPeriod"/>
            </a:pPr>
            <a:r>
              <a:rPr lang="en-US" sz="2800" dirty="0"/>
              <a:t>Consensus on the need for a generic solution</a:t>
            </a:r>
          </a:p>
          <a:p>
            <a:pPr marL="514350" indent="-514350">
              <a:spcBef>
                <a:spcPct val="20000"/>
              </a:spcBef>
              <a:buFont typeface="Arial" charset="0"/>
              <a:buAutoNum type="arabicPeriod"/>
            </a:pPr>
            <a:r>
              <a:rPr lang="en-US" sz="2800"/>
              <a:t>Solution direction </a:t>
            </a:r>
          </a:p>
          <a:p>
            <a:pPr marL="514350" indent="-514350">
              <a:spcBef>
                <a:spcPct val="20000"/>
              </a:spcBef>
              <a:buFont typeface="Arial" charset="0"/>
              <a:buAutoNum type="arabicPeriod"/>
            </a:pPr>
            <a:r>
              <a:rPr lang="en-US" sz="2800" dirty="0"/>
              <a:t>WG adoption?</a:t>
            </a:r>
          </a:p>
          <a:p>
            <a:pPr marL="514350" indent="-514350">
              <a:spcBef>
                <a:spcPct val="20000"/>
              </a:spcBef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 txBox="1">
            <a:spLocks noChangeArrowheads="1"/>
          </p:cNvSpPr>
          <p:nvPr/>
        </p:nvSpPr>
        <p:spPr bwMode="auto">
          <a:xfrm>
            <a:off x="533400" y="3124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zh-CN" sz="4400">
                <a:solidFill>
                  <a:schemeClr val="tx2"/>
                </a:solidFill>
                <a:ea typeface="宋体" pitchFamily="2" charset="-122"/>
              </a:rPr>
              <a:t>Questions?</a:t>
            </a:r>
            <a:endParaRPr lang="de-DE" sz="4400">
              <a:solidFill>
                <a:schemeClr val="tx2"/>
              </a:solidFill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3200" rIns="90000" bIns="4320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3200" rIns="90000" bIns="4320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278</Words>
  <Application>Microsoft Office PowerPoint</Application>
  <PresentationFormat>On-screen Show (4:3)</PresentationFormat>
  <Paragraphs>93</Paragraphs>
  <Slides>9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Default Design</vt:lpstr>
      <vt:lpstr>Expressing LSP attribute in ERO</vt:lpstr>
      <vt:lpstr>Why</vt:lpstr>
      <vt:lpstr>Objective</vt:lpstr>
      <vt:lpstr>How</vt:lpstr>
      <vt:lpstr>Simple Solution </vt:lpstr>
      <vt:lpstr>Less simple solution</vt:lpstr>
      <vt:lpstr>Other solutions</vt:lpstr>
      <vt:lpstr>Next steps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Margaria, Cyril (NSN - DE/Munich)</dc:creator>
  <cp:lastModifiedBy>Cyril Margaria</cp:lastModifiedBy>
  <cp:revision>204</cp:revision>
  <cp:lastPrinted>1601-01-01T00:00:00Z</cp:lastPrinted>
  <dcterms:created xsi:type="dcterms:W3CDTF">1601-01-01T00:00:00Z</dcterms:created>
  <dcterms:modified xsi:type="dcterms:W3CDTF">2012-07-20T07:55:47Z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