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6" r:id="rId2"/>
    <p:sldId id="307" r:id="rId3"/>
    <p:sldId id="308" r:id="rId4"/>
    <p:sldId id="309" r:id="rId5"/>
    <p:sldId id="310" r:id="rId6"/>
    <p:sldId id="311" r:id="rId7"/>
    <p:sldId id="31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4" autoAdjust="0"/>
  </p:normalViewPr>
  <p:slideViewPr>
    <p:cSldViewPr>
      <p:cViewPr>
        <p:scale>
          <a:sx n="80" d="100"/>
          <a:sy n="80" d="100"/>
        </p:scale>
        <p:origin x="-1086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DD5498-57CF-4AB3-B41E-145518F16854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99F4B89-205D-42EC-94FF-8C41BCAD2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7453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July 2012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4</a:t>
            </a:r>
            <a:r>
              <a:rPr lang="pl-PL" dirty="0" smtClean="0"/>
              <a:t>, </a:t>
            </a:r>
            <a:r>
              <a:rPr lang="en-US" dirty="0" smtClean="0"/>
              <a:t>Vancouver, BC, Canada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76E58B-0EEC-4ECB-84DA-FA76BCC2D4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802BC-A558-4CE0-9ECB-401F3EF977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6D1B3-5D65-4BD1-9FCE-2FF1185484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1DC2C-0B89-4832-AF38-B91726CA2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2012</a:t>
            </a:r>
            <a:endParaRPr lang="en-US" dirty="0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4</a:t>
            </a:r>
            <a:r>
              <a:rPr lang="pl-PL" dirty="0" smtClean="0"/>
              <a:t>, </a:t>
            </a:r>
            <a:r>
              <a:rPr lang="en-US" dirty="0" smtClean="0"/>
              <a:t>Vancouver BC, Canada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A5A9E-3A6A-483A-9B42-CC2F037F4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1</a:t>
            </a:r>
            <a:r>
              <a:rPr lang="pl-PL" dirty="0" smtClean="0"/>
              <a:t>, </a:t>
            </a:r>
            <a:r>
              <a:rPr lang="en-US" dirty="0" smtClean="0"/>
              <a:t>Quebec City, Canada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563D6-B872-4604-8768-B621591E3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54013-F1BE-4BBB-B2A3-78748A499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9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53F67-FAD6-4867-9DBB-98C49CFDB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5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E9710-5D9E-4CD4-A39D-549274315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4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08044-E631-4020-AB18-7DE4EFB5C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BAB4B-66C8-48AB-B9C5-AD68426AE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2011</a:t>
            </a:r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IETF 80, Prague Czech Republic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76E58B-0EEC-4ECB-84DA-FA76BCC2D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July 2012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dirty="0" smtClean="0"/>
              <a:t>IETF 8</a:t>
            </a:r>
            <a:r>
              <a:rPr lang="en-US" dirty="0" smtClean="0"/>
              <a:t>4</a:t>
            </a:r>
            <a:r>
              <a:rPr lang="pl-PL" dirty="0" smtClean="0"/>
              <a:t>, </a:t>
            </a:r>
            <a:r>
              <a:rPr lang="en-US" dirty="0" smtClean="0"/>
              <a:t>Vancouver BC, Canada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WSON Specific WG Drafts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srgbClr val="0070C0"/>
                </a:solidFill>
              </a:rPr>
              <a:t>Routing and Wavelength Assignment Information Encoding for Wavelength Switched Optical </a:t>
            </a:r>
            <a:r>
              <a:rPr lang="en-US" dirty="0" smtClean="0">
                <a:solidFill>
                  <a:srgbClr val="0070C0"/>
                </a:solidFill>
              </a:rPr>
              <a:t>Networks (</a:t>
            </a:r>
            <a:r>
              <a:rPr lang="en-US" dirty="0">
                <a:solidFill>
                  <a:srgbClr val="0070C0"/>
                </a:solidFill>
              </a:rPr>
              <a:t>v14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endParaRPr lang="en-US" dirty="0">
              <a:solidFill>
                <a:srgbClr val="0070C0"/>
              </a:solidFill>
            </a:endParaRP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srgbClr val="0070C0"/>
                </a:solidFill>
              </a:rPr>
              <a:t>GMPLS OSPF Enhancement for Signal and Network Element Compatibility for Wavelength Switched Optical </a:t>
            </a:r>
            <a:r>
              <a:rPr lang="en-US" dirty="0" smtClean="0">
                <a:solidFill>
                  <a:srgbClr val="0070C0"/>
                </a:solidFill>
              </a:rPr>
              <a:t>Networks (v09)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7938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Authors/Contributors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000" dirty="0"/>
              <a:t>Greg Bernstein (Grotto Networking)</a:t>
            </a:r>
          </a:p>
          <a:p>
            <a:pPr>
              <a:lnSpc>
                <a:spcPct val="90000"/>
              </a:lnSpc>
            </a:pPr>
            <a:r>
              <a:rPr lang="en-US" altLang="zh-CN" sz="2000" dirty="0"/>
              <a:t>Diego </a:t>
            </a:r>
            <a:r>
              <a:rPr lang="en-US" altLang="zh-CN" sz="2000" dirty="0" err="1"/>
              <a:t>Caviglia</a:t>
            </a:r>
            <a:r>
              <a:rPr lang="en-US" altLang="zh-CN" sz="2000" dirty="0"/>
              <a:t>  (Ericsson)</a:t>
            </a:r>
          </a:p>
          <a:p>
            <a:pPr>
              <a:lnSpc>
                <a:spcPct val="90000"/>
              </a:lnSpc>
            </a:pPr>
            <a:r>
              <a:rPr lang="en-US" altLang="zh-CN" sz="2000" dirty="0"/>
              <a:t>Ander </a:t>
            </a:r>
            <a:r>
              <a:rPr lang="en-US" altLang="zh-CN" sz="2000" dirty="0" err="1"/>
              <a:t>Gavler</a:t>
            </a:r>
            <a:r>
              <a:rPr lang="en-US" altLang="zh-CN" sz="2000" dirty="0"/>
              <a:t> (</a:t>
            </a:r>
            <a:r>
              <a:rPr lang="en-US" altLang="zh-CN" sz="2000" dirty="0" err="1"/>
              <a:t>Acreo</a:t>
            </a:r>
            <a:r>
              <a:rPr lang="en-US" altLang="zh-CN" sz="2000" dirty="0"/>
              <a:t> AB)</a:t>
            </a:r>
          </a:p>
          <a:p>
            <a:pPr>
              <a:lnSpc>
                <a:spcPct val="90000"/>
              </a:lnSpc>
            </a:pPr>
            <a:r>
              <a:rPr lang="en-US" altLang="zh-CN" sz="2000" dirty="0" err="1" smtClean="0"/>
              <a:t>Jianrui</a:t>
            </a:r>
            <a:r>
              <a:rPr lang="en-US" altLang="zh-CN" sz="2000" dirty="0" smtClean="0"/>
              <a:t> (Rebecca) Han (Huawei)</a:t>
            </a:r>
          </a:p>
          <a:p>
            <a:pPr>
              <a:lnSpc>
                <a:spcPct val="90000"/>
              </a:lnSpc>
            </a:pPr>
            <a:r>
              <a:rPr lang="en-US" altLang="zh-CN" sz="2000" dirty="0" smtClean="0"/>
              <a:t>Young </a:t>
            </a:r>
            <a:r>
              <a:rPr lang="en-US" altLang="zh-CN" sz="2000" dirty="0"/>
              <a:t>Lee (Huawei)</a:t>
            </a:r>
          </a:p>
          <a:p>
            <a:pPr>
              <a:lnSpc>
                <a:spcPct val="90000"/>
              </a:lnSpc>
            </a:pPr>
            <a:r>
              <a:rPr lang="en-US" altLang="zh-CN" sz="2000" dirty="0"/>
              <a:t>Dan Li (Huawei)</a:t>
            </a:r>
          </a:p>
          <a:p>
            <a:pPr>
              <a:lnSpc>
                <a:spcPct val="90000"/>
              </a:lnSpc>
            </a:pPr>
            <a:r>
              <a:rPr lang="en-US" altLang="zh-CN" sz="2000" dirty="0" err="1"/>
              <a:t>Wataru</a:t>
            </a:r>
            <a:r>
              <a:rPr lang="en-US" altLang="zh-CN" sz="2000" dirty="0"/>
              <a:t> </a:t>
            </a:r>
            <a:r>
              <a:rPr lang="en-US" altLang="zh-CN" sz="2000" dirty="0" err="1"/>
              <a:t>Imajuku</a:t>
            </a:r>
            <a:r>
              <a:rPr lang="en-US" altLang="zh-CN" sz="2000" dirty="0"/>
              <a:t> (NTT)</a:t>
            </a:r>
          </a:p>
          <a:p>
            <a:pPr>
              <a:lnSpc>
                <a:spcPct val="90000"/>
              </a:lnSpc>
            </a:pPr>
            <a:r>
              <a:rPr lang="en-US" altLang="zh-CN" sz="2000" dirty="0"/>
              <a:t>Jonas </a:t>
            </a:r>
            <a:r>
              <a:rPr lang="en-US" altLang="zh-CN" sz="2000" dirty="0" err="1"/>
              <a:t>Martensson</a:t>
            </a:r>
            <a:r>
              <a:rPr lang="en-US" altLang="zh-CN" sz="2000" dirty="0"/>
              <a:t> (</a:t>
            </a:r>
            <a:r>
              <a:rPr lang="en-US" altLang="zh-CN" sz="2000" dirty="0" err="1"/>
              <a:t>Acreo</a:t>
            </a:r>
            <a:r>
              <a:rPr lang="en-US" altLang="zh-CN" sz="2000" dirty="0"/>
              <a:t> AB)</a:t>
            </a:r>
          </a:p>
          <a:p>
            <a:pPr>
              <a:lnSpc>
                <a:spcPct val="90000"/>
              </a:lnSpc>
            </a:pPr>
            <a:r>
              <a:rPr lang="en-US" altLang="zh-CN" sz="2000" dirty="0" err="1"/>
              <a:t>Itaru</a:t>
            </a:r>
            <a:r>
              <a:rPr lang="en-US" altLang="zh-CN" sz="2000" dirty="0"/>
              <a:t> </a:t>
            </a:r>
            <a:r>
              <a:rPr lang="en-US" altLang="zh-CN" sz="2000" dirty="0" err="1"/>
              <a:t>Nishioka</a:t>
            </a:r>
            <a:r>
              <a:rPr lang="en-US" altLang="zh-CN" sz="2000" dirty="0"/>
              <a:t> (NEC Corp</a:t>
            </a:r>
            <a:r>
              <a:rPr lang="en-US" altLang="zh-CN" sz="2000" dirty="0" smtClean="0"/>
              <a:t>.)</a:t>
            </a:r>
          </a:p>
          <a:p>
            <a:pPr>
              <a:lnSpc>
                <a:spcPct val="90000"/>
              </a:lnSpc>
            </a:pPr>
            <a:r>
              <a:rPr lang="en-US" altLang="zh-CN" sz="2000" dirty="0" smtClean="0"/>
              <a:t>Pierre </a:t>
            </a:r>
            <a:r>
              <a:rPr lang="en-US" altLang="zh-CN" sz="2000" dirty="0" err="1" smtClean="0"/>
              <a:t>Peloso</a:t>
            </a:r>
            <a:r>
              <a:rPr lang="en-US" altLang="zh-CN" sz="2000" dirty="0" smtClean="0"/>
              <a:t> (ALU)</a:t>
            </a:r>
          </a:p>
          <a:p>
            <a:pPr>
              <a:lnSpc>
                <a:spcPct val="90000"/>
              </a:lnSpc>
            </a:pPr>
            <a:r>
              <a:rPr lang="en-US" altLang="zh-CN" sz="2000" dirty="0" smtClean="0"/>
              <a:t>Cyril Margaria (NSN</a:t>
            </a:r>
            <a:r>
              <a:rPr lang="en-US" altLang="zh-CN" sz="20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n-US" altLang="zh-CN" sz="2000" dirty="0" smtClean="0"/>
              <a:t>Rao Rajan (</a:t>
            </a:r>
            <a:r>
              <a:rPr lang="en-US" altLang="zh-CN" sz="2000" smtClean="0"/>
              <a:t>Infinera</a:t>
            </a:r>
            <a:r>
              <a:rPr lang="en-US" altLang="zh-CN" sz="2000" dirty="0" smtClean="0"/>
              <a:t>)</a:t>
            </a:r>
            <a:endParaRPr lang="en-US" altLang="zh-CN" sz="2000" dirty="0"/>
          </a:p>
          <a:p>
            <a:pPr>
              <a:lnSpc>
                <a:spcPct val="90000"/>
              </a:lnSpc>
            </a:pPr>
            <a:r>
              <a:rPr lang="en-US" altLang="zh-CN" sz="2000" i="1" dirty="0" smtClean="0"/>
              <a:t>Plus </a:t>
            </a:r>
            <a:r>
              <a:rPr lang="en-US" altLang="zh-CN" sz="2000" i="1" dirty="0"/>
              <a:t>a whole lot of folks on the CCAMP list and at the last </a:t>
            </a:r>
            <a:r>
              <a:rPr lang="en-US" altLang="zh-CN" sz="2000" b="1" i="1" dirty="0"/>
              <a:t>five</a:t>
            </a:r>
            <a:r>
              <a:rPr lang="en-US" altLang="zh-CN" sz="2000" i="1" dirty="0"/>
              <a:t> years of meetings.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33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draft-ietf-ccamp-rwa-wson-encode-14.txt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sz="2000" dirty="0" smtClean="0"/>
              <a:t>Changes </a:t>
            </a:r>
            <a:r>
              <a:rPr lang="en-US" sz="2000" dirty="0"/>
              <a:t>from 12 draft</a:t>
            </a:r>
          </a:p>
          <a:p>
            <a:pPr lvl="1"/>
            <a:r>
              <a:rPr lang="en-US" sz="1800" dirty="0"/>
              <a:t>Replaced all instances of "ingress" with "input" and all instances of "egress" with "output</a:t>
            </a:r>
            <a:r>
              <a:rPr lang="en-US" sz="1800" dirty="0" smtClean="0"/>
              <a:t>".</a:t>
            </a:r>
          </a:p>
          <a:p>
            <a:r>
              <a:rPr lang="en-US" sz="2000" dirty="0" smtClean="0"/>
              <a:t>Changes </a:t>
            </a:r>
            <a:r>
              <a:rPr lang="en-US" sz="2000" dirty="0"/>
              <a:t>from 13 draft</a:t>
            </a:r>
          </a:p>
          <a:p>
            <a:pPr lvl="1"/>
            <a:r>
              <a:rPr lang="en-US" sz="1800" dirty="0"/>
              <a:t>C bit of Resource Block Set Field is redundant </a:t>
            </a:r>
            <a:r>
              <a:rPr lang="en-US" sz="1800" dirty="0" smtClean="0"/>
              <a:t>and was </a:t>
            </a:r>
            <a:r>
              <a:rPr lang="en-US" sz="1800" dirty="0"/>
              <a:t>removed, i.e.,  has been returned to “Reserved” block and appendix examples were updated to reflect the change.</a:t>
            </a:r>
          </a:p>
          <a:p>
            <a:pPr lvl="1"/>
            <a:r>
              <a:rPr lang="en-US" sz="1800" dirty="0"/>
              <a:t>Enhanced section 4.2 encoding to allow for optionality of input or output wavelength set fields.</a:t>
            </a:r>
          </a:p>
          <a:p>
            <a:pPr lvl="1"/>
            <a:r>
              <a:rPr lang="en-US" sz="1800" dirty="0"/>
              <a:t>Clarified that wavelength set fields use the Label Set field encoding from [Gen-Encode</a:t>
            </a:r>
            <a:r>
              <a:rPr lang="en-US" sz="1800" dirty="0" smtClean="0"/>
              <a:t>].</a:t>
            </a:r>
          </a:p>
          <a:p>
            <a:pPr lvl="1"/>
            <a:r>
              <a:rPr lang="en-US" sz="1800" dirty="0" smtClean="0"/>
              <a:t>Enhanced section 5.1 encoding to simplify the Modulation and FEC input and output cases.</a:t>
            </a:r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0" y="1764268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Last Changed 2012-04-24 </a:t>
            </a:r>
          </a:p>
        </p:txBody>
      </p:sp>
    </p:spTree>
    <p:extLst>
      <p:ext uri="{BB962C8B-B14F-4D97-AF65-F5344CB8AC3E}">
        <p14:creationId xmlns:p14="http://schemas.microsoft.com/office/powerpoint/2010/main" xmlns="" val="264957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733800" y="2743200"/>
            <a:ext cx="5257800" cy="1143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draft-ietf-ccamp-rwa-wson-encode-14.txt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3276600" cy="4343399"/>
          </a:xfrm>
        </p:spPr>
        <p:txBody>
          <a:bodyPr/>
          <a:lstStyle/>
          <a:p>
            <a:r>
              <a:rPr lang="en-US" sz="2400" dirty="0" smtClean="0"/>
              <a:t>One outstanding CCAMP list item</a:t>
            </a:r>
            <a:endParaRPr lang="en-US" sz="2400" dirty="0"/>
          </a:p>
          <a:p>
            <a:pPr lvl="1"/>
            <a:r>
              <a:rPr lang="en-US" sz="2000" dirty="0" smtClean="0"/>
              <a:t>Sub-field associated with “Optical Interface Concept”</a:t>
            </a:r>
          </a:p>
          <a:p>
            <a:pPr lvl="1"/>
            <a:r>
              <a:rPr lang="en-US" sz="2000" dirty="0" smtClean="0"/>
              <a:t>Decisions comes down to whether we add a new sub-sub-TLV and/or remove some existing sub-sub-TLVs</a:t>
            </a:r>
          </a:p>
          <a:p>
            <a:pPr lvl="1"/>
            <a:r>
              <a:rPr lang="en-US" sz="2000" dirty="0" smtClean="0"/>
              <a:t>Whatever the WG decides here we will implement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1524000"/>
            <a:ext cx="541686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0                   1                   2                   3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 0 1 2 3 4 5 6 7 8 9 0 1 2 3 4 5 6 7 8 9 0 1 2 3 4 5 6 7 8 9 0 1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|                  	 RB Set Field                              |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				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                :</a:t>
            </a:r>
            <a:endParaRPr lang="en-US" sz="1100" dirty="0"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|I|E|    	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Reserved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		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                 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|          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Modulation 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Type List Sub-Sub-TLV  (opt)  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        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				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                :</a:t>
            </a:r>
            <a:endParaRPr lang="en-US" sz="1100" dirty="0"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|          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FEC 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Type List Sub-Sub-TLV    (opt)       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        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|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				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                 :</a:t>
            </a:r>
            <a:endParaRPr lang="en-US" sz="1100" dirty="0"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|         Input Client Signal Type Sub-Sub-TLV      (opt)       |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				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                 :</a:t>
            </a:r>
            <a:endParaRPr lang="en-US" sz="1100" dirty="0"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|         Input Bit Rate Range List  Sub-Sub-TLV (opt)          |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				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                 :</a:t>
            </a:r>
            <a:endParaRPr lang="en-US" sz="1100" dirty="0"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|         Processing Capabilities List Sub-Sub-TLV (opt)        |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:</a:t>
            </a:r>
            <a:r>
              <a:rPr lang="en-US" sz="1100" dirty="0">
                <a:latin typeface="Consolas" pitchFamily="49" charset="0"/>
                <a:cs typeface="Consolas" pitchFamily="49" charset="0"/>
              </a:rPr>
              <a:t>				</a:t>
            </a:r>
            <a:r>
              <a:rPr lang="en-US" sz="1100" dirty="0" smtClean="0">
                <a:latin typeface="Consolas" pitchFamily="49" charset="0"/>
                <a:cs typeface="Consolas" pitchFamily="49" charset="0"/>
              </a:rPr>
              <a:t>                   :</a:t>
            </a:r>
            <a:endParaRPr lang="en-US" sz="1100" dirty="0"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100" dirty="0">
                <a:latin typeface="Consolas" pitchFamily="49" charset="0"/>
                <a:cs typeface="Consolas" pitchFamily="49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25622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draft-ietf-ccamp-wson-signal-compatibility-ospf-08.txt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828800"/>
          </a:xfrm>
        </p:spPr>
        <p:txBody>
          <a:bodyPr/>
          <a:lstStyle/>
          <a:p>
            <a:r>
              <a:rPr lang="en-US" dirty="0" smtClean="0"/>
              <a:t>Change from 07-08</a:t>
            </a:r>
            <a:r>
              <a:rPr lang="en-US" dirty="0"/>
              <a:t>: Added ISCD extensions for available labels and shared backup labels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Change made per request &amp; WG email discussion</a:t>
            </a:r>
            <a:endParaRPr lang="en-US" dirty="0"/>
          </a:p>
          <a:p>
            <a:pPr lvl="1"/>
            <a:r>
              <a:rPr lang="en-US" dirty="0" smtClean="0"/>
              <a:t> Modeled changes on ISCD extensions </a:t>
            </a:r>
            <a:r>
              <a:rPr lang="en-US" dirty="0"/>
              <a:t>in </a:t>
            </a:r>
            <a:r>
              <a:rPr lang="en-US" dirty="0" smtClean="0"/>
              <a:t>draft-ietf-ccamp-gmpls-ospf-g709v3-02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New switching capability value: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8616" y="4523363"/>
            <a:ext cx="7478329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Value                       Type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-----                       ----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151 (TBA by IANA)           WSON-LSC capable (WSON-LSC)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 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Switching Capability and Encoding values MUST be used as follows: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Switching Capability = WSON-LSC</a:t>
            </a:r>
          </a:p>
          <a:p>
            <a:r>
              <a:rPr lang="en-US" sz="1600" dirty="0">
                <a:latin typeface="Consolas" pitchFamily="49" charset="0"/>
                <a:cs typeface="Consolas" pitchFamily="49" charset="0"/>
              </a:rPr>
              <a:t>        Encoding Type = Lambda [as defined in RFC3471]</a:t>
            </a:r>
          </a:p>
        </p:txBody>
      </p:sp>
    </p:spTree>
    <p:extLst>
      <p:ext uri="{BB962C8B-B14F-4D97-AF65-F5344CB8AC3E}">
        <p14:creationId xmlns:p14="http://schemas.microsoft.com/office/powerpoint/2010/main" xmlns="" val="1612871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draft-ietf-ccamp-wson-signal-compatibility-ospf-08.txt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371600"/>
          </a:xfrm>
        </p:spPr>
        <p:txBody>
          <a:bodyPr/>
          <a:lstStyle/>
          <a:p>
            <a:r>
              <a:rPr lang="en-US" sz="2800" dirty="0" smtClean="0"/>
              <a:t>Switch Capability Specific Information </a:t>
            </a:r>
            <a:r>
              <a:rPr lang="en-US" sz="2800" dirty="0" smtClean="0">
                <a:solidFill>
                  <a:srgbClr val="FF0000"/>
                </a:solidFill>
              </a:rPr>
              <a:t>(SCSI)</a:t>
            </a:r>
          </a:p>
          <a:p>
            <a:pPr lvl="1"/>
            <a:r>
              <a:rPr lang="en-US" sz="2400" dirty="0" smtClean="0"/>
              <a:t>Available Labels</a:t>
            </a:r>
          </a:p>
          <a:p>
            <a:pPr lvl="1"/>
            <a:r>
              <a:rPr lang="en-US" sz="2400" dirty="0" smtClean="0"/>
              <a:t>Shared Backup Labels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05674" y="2722126"/>
            <a:ext cx="6942926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0                   1                   2                   3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0 1 2 3 4 5 6 7 8 9 0 1 2 3 4 5 6 7 8 9 0 1 2 3 4 5 6 7 8 9 0 1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|        Type = 1 (Available)   |           Length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|                                                 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|                 Available Label Sub-TLV         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|                                                 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~                               ...                             ~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|     Type = 2 (Shared backup)  |           Length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|                                                 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|                 Shared Backup Label Sub-TLV     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|                                                               |</a:t>
            </a:r>
          </a:p>
          <a:p>
            <a:r>
              <a:rPr lang="en-US" sz="1400" dirty="0">
                <a:latin typeface="Consolas" pitchFamily="49" charset="0"/>
                <a:cs typeface="Consolas" pitchFamily="49" charset="0"/>
              </a:rPr>
              <a:t>   +-+-+-+-+-+-+-+-+-+-+-+-+-+-+-+-+-+-+-+-+-+-+-+-+-+-+-+-+-+-+-+-+</a:t>
            </a:r>
          </a:p>
        </p:txBody>
      </p:sp>
    </p:spTree>
    <p:extLst>
      <p:ext uri="{BB962C8B-B14F-4D97-AF65-F5344CB8AC3E}">
        <p14:creationId xmlns:p14="http://schemas.microsoft.com/office/powerpoint/2010/main" xmlns="" val="3856878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Except for the resolution on OIC, there is no pending issue for both WSON-Encode and OPSF-TE. </a:t>
            </a:r>
          </a:p>
          <a:p>
            <a:r>
              <a:rPr lang="en-US" dirty="0" smtClean="0"/>
              <a:t>After resolution of OIC, Ready for WG LC?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E1DC2C-0B89-4832-AF38-B91726CA2AF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IETF 8</a:t>
            </a:r>
            <a:r>
              <a:rPr lang="en-US" smtClean="0"/>
              <a:t>4</a:t>
            </a:r>
            <a:r>
              <a:rPr lang="pl-PL" smtClean="0"/>
              <a:t>, </a:t>
            </a:r>
            <a:r>
              <a:rPr lang="en-US" smtClean="0"/>
              <a:t>Vancouver BC, Canada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592</Words>
  <Application>Microsoft Office PowerPoint</Application>
  <PresentationFormat>On-screen Show (4:3)</PresentationFormat>
  <Paragraphs>112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WSON Specific WG Drafts</vt:lpstr>
      <vt:lpstr>Authors/Contributors</vt:lpstr>
      <vt:lpstr>draft-ietf-ccamp-rwa-wson-encode-14.txt</vt:lpstr>
      <vt:lpstr>draft-ietf-ccamp-rwa-wson-encode-14.txt</vt:lpstr>
      <vt:lpstr>draft-ietf-ccamp-wson-signal-compatibility-ospf-08.txt</vt:lpstr>
      <vt:lpstr>draft-ietf-ccamp-wson-signal-compatibility-ospf-08.txt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Greg M. Bernstein</dc:creator>
  <cp:lastModifiedBy>l73682</cp:lastModifiedBy>
  <cp:revision>108</cp:revision>
  <dcterms:created xsi:type="dcterms:W3CDTF">2011-03-21T15:41:56Z</dcterms:created>
  <dcterms:modified xsi:type="dcterms:W3CDTF">2012-07-26T17:00:04Z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1300732566</vt:lpwstr>
  </property>
  <property fmtid="{D5CDD505-2E9C-101B-9397-08002B2CF9AE}" pid="3" name="_ms_pID_725343">
    <vt:lpwstr>(2)IoCBkPJycBZdpI8asl04zZo5245Pu1oWBLAlNo9UB9B6Ed5vQFsIjtUIjQ1OxMRDwwGXiwja_x000d_
GGe7Q2aFbUKA3kSYbaTl22PlBIVyDYycgAXXsx+7IMT6pSa0P5lIWR2kJqTfWMsdnqqbiQtx_x000d_
52WOUPxJ0aZpvbMrqijpngLapbmCTx/jYr+00xgM6319nze8YOMZ0EevsSj+9J1hjz0eUOPJ_x000d_
RW1yql4+/0UKGBnHJD</vt:lpwstr>
  </property>
  <property fmtid="{D5CDD505-2E9C-101B-9397-08002B2CF9AE}" pid="4" name="_ms_pID_7253431">
    <vt:lpwstr>FoIfzeSgl0ysJdAtBQeocC5UWCKH436mQlroSjxHf7eIDdOYDl9EmI_x000d_
VLsxZn0WgL/FchJm2Q2HvC5yrhtxPjF9uG3eizluRcCVHRAYdB94vQ==</vt:lpwstr>
  </property>
</Properties>
</file>