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9" r:id="rId3"/>
    <p:sldId id="266" r:id="rId4"/>
    <p:sldId id="270" r:id="rId5"/>
    <p:sldId id="263" r:id="rId6"/>
    <p:sldId id="262" r:id="rId7"/>
    <p:sldId id="268" r:id="rId8"/>
    <p:sldId id="271" r:id="rId9"/>
    <p:sldId id="272" r:id="rId10"/>
    <p:sldId id="267" r:id="rId11"/>
    <p:sldId id="258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9" autoAdjust="0"/>
  </p:normalViewPr>
  <p:slideViewPr>
    <p:cSldViewPr snapToObjects="1" showGuides="1">
      <p:cViewPr>
        <p:scale>
          <a:sx n="70" d="100"/>
          <a:sy n="70" d="100"/>
        </p:scale>
        <p:origin x="-13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101" d="100"/>
          <a:sy n="101" d="100"/>
        </p:scale>
        <p:origin x="-349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78D1A-57EB-4B4A-B6CF-0B8E3BCB63C8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4ED3B6-638B-4854-90F5-056857495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94CC1-413B-4C12-BF49-3F30AF2521FE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AA5E-BCE6-4E02-915B-DC424E489845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C48D-64F5-4386-A127-1F25DC68D865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4115-6A54-46D3-BB34-15DDC2C80623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85E8A-204A-4970-90E6-EC900BA77E50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C330-1EB1-4787-B9C6-5B5A03F24040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82B4-BD0D-4CC0-B909-03FF6E4FC89E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0D66A-1FCB-4448-B2A4-9685C5EF985D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160B-ECE5-4DBC-9714-0530C7408738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A32DC-6E84-42C1-AEF5-93DF341C29D1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82AA-8214-46B3-8BE0-E98279A50B66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64969-49A2-46DA-A025-588E56E41653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Applicability Statement for Layer 1 Virtual Private Network (L1VPN) Enhanced Mode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2456892"/>
            <a:ext cx="7200800" cy="64807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draft-belotti-app-statement-l1vpn-em-00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85800" y="4077072"/>
            <a:ext cx="84582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tabLst>
                <a:tab pos="1966913" algn="l"/>
              </a:tabLst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Sergio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Bellotti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Sergio.Belotti@alcatel-lucent.com</a:t>
            </a:r>
          </a:p>
          <a:p>
            <a:pPr lvl="0">
              <a:tabLst>
                <a:tab pos="1966913" algn="l"/>
              </a:tabLst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 Fedyk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Donald.Fedyk@alcatel-lucent.com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tabLst>
                <a:tab pos="1966913" algn="l"/>
              </a:tabLs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Dimitri Papadimitriou	Dimitri.Papadimitriou@alcatel-lucent.com</a:t>
            </a:r>
          </a:p>
          <a:p>
            <a:pPr marL="0" marR="0" lvl="0" indent="0" algn="ctr" defTabSz="914400" rtl="0" eaLnBrk="1" fontAlgn="auto" latinLnBrk="0" hangingPunct="1"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971600" y="3104964"/>
            <a:ext cx="72008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IETF 84 –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CCAMP WG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879D7-60B1-44AB-9C80-4D3F806E1196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Extensions Drafts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Signaling drafts applicable to models. </a:t>
            </a:r>
          </a:p>
          <a:p>
            <a:pPr lvl="2"/>
            <a:r>
              <a:rPr lang="en-US" dirty="0" smtClean="0"/>
              <a:t>draft-fedyk-ccamp-l1vpn-extnd-overlay</a:t>
            </a:r>
          </a:p>
          <a:p>
            <a:pPr lvl="2"/>
            <a:r>
              <a:rPr lang="en-US" dirty="0" smtClean="0"/>
              <a:t>draft-</a:t>
            </a:r>
            <a:r>
              <a:rPr lang="en-US" dirty="0" err="1" smtClean="0"/>
              <a:t>ali</a:t>
            </a:r>
            <a:r>
              <a:rPr lang="en-US" dirty="0" smtClean="0"/>
              <a:t>-</a:t>
            </a:r>
            <a:r>
              <a:rPr lang="en-US" dirty="0" err="1" smtClean="0"/>
              <a:t>ccamp</a:t>
            </a:r>
            <a:r>
              <a:rPr lang="en-US" dirty="0" smtClean="0"/>
              <a:t>-</a:t>
            </a:r>
            <a:r>
              <a:rPr lang="en-US" dirty="0" err="1" smtClean="0"/>
              <a:t>rc</a:t>
            </a:r>
            <a:r>
              <a:rPr lang="en-US" dirty="0" smtClean="0"/>
              <a:t>-objective-function-metric-bound,  </a:t>
            </a:r>
          </a:p>
          <a:p>
            <a:pPr lvl="2"/>
            <a:r>
              <a:rPr lang="en-US" dirty="0" smtClean="0"/>
              <a:t>draft-</a:t>
            </a:r>
            <a:r>
              <a:rPr lang="en-US" dirty="0" err="1" smtClean="0"/>
              <a:t>ali</a:t>
            </a:r>
            <a:r>
              <a:rPr lang="en-US" dirty="0" smtClean="0"/>
              <a:t>-</a:t>
            </a:r>
            <a:r>
              <a:rPr lang="en-US" dirty="0" err="1" smtClean="0"/>
              <a:t>ccamp</a:t>
            </a:r>
            <a:r>
              <a:rPr lang="en-US" dirty="0" smtClean="0"/>
              <a:t>-</a:t>
            </a:r>
            <a:r>
              <a:rPr lang="en-US" dirty="0" err="1" smtClean="0"/>
              <a:t>te</a:t>
            </a:r>
            <a:r>
              <a:rPr lang="en-US" dirty="0" smtClean="0"/>
              <a:t>-metric-recording</a:t>
            </a:r>
          </a:p>
          <a:p>
            <a:pPr lvl="2"/>
            <a:r>
              <a:rPr lang="en-US" dirty="0" smtClean="0"/>
              <a:t>draft-</a:t>
            </a:r>
            <a:r>
              <a:rPr lang="en-US" dirty="0" err="1" smtClean="0"/>
              <a:t>zhang</a:t>
            </a:r>
            <a:r>
              <a:rPr lang="en-US" dirty="0" smtClean="0"/>
              <a:t>-</a:t>
            </a:r>
            <a:r>
              <a:rPr lang="en-US" dirty="0" err="1" smtClean="0"/>
              <a:t>ccamp</a:t>
            </a:r>
            <a:r>
              <a:rPr lang="en-US" dirty="0" smtClean="0"/>
              <a:t>-</a:t>
            </a:r>
            <a:r>
              <a:rPr lang="en-US" dirty="0" err="1" smtClean="0"/>
              <a:t>srlg</a:t>
            </a:r>
            <a:r>
              <a:rPr lang="en-US" dirty="0" smtClean="0"/>
              <a:t>-</a:t>
            </a:r>
            <a:r>
              <a:rPr lang="en-US" dirty="0" err="1" smtClean="0"/>
              <a:t>fa</a:t>
            </a:r>
            <a:r>
              <a:rPr lang="en-US" dirty="0" smtClean="0"/>
              <a:t>-configuration.   </a:t>
            </a:r>
          </a:p>
          <a:p>
            <a:pPr>
              <a:buNone/>
            </a:pPr>
            <a:r>
              <a:rPr lang="en-US" dirty="0" smtClean="0"/>
              <a:t>These drafts can be also be applied L1VPN models consistent with reducing dependency.</a:t>
            </a:r>
          </a:p>
          <a:p>
            <a:pPr marL="971550" lvl="1" indent="-514350">
              <a:buNone/>
            </a:pPr>
            <a:r>
              <a:rPr lang="en-US" dirty="0" smtClean="0"/>
              <a:t>Initial </a:t>
            </a:r>
            <a:r>
              <a:rPr lang="en-US" smtClean="0"/>
              <a:t>Enhanced mode focus </a:t>
            </a:r>
            <a:r>
              <a:rPr lang="en-US" dirty="0" smtClean="0"/>
              <a:t>is on: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Extended Overlay Model  </a:t>
            </a:r>
          </a:p>
          <a:p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868F6-008D-45F7-8C85-C0DAEF477BDD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Progress the drafts for L1VPNs Extended modes.</a:t>
            </a:r>
          </a:p>
          <a:p>
            <a:r>
              <a:rPr lang="en-US" smtClean="0"/>
              <a:t>Solicit </a:t>
            </a:r>
            <a:r>
              <a:rPr lang="en-US" smtClean="0"/>
              <a:t>feedback/support/comments </a:t>
            </a:r>
            <a:r>
              <a:rPr lang="en-US" dirty="0" smtClean="0"/>
              <a:t>from the group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3355-EA63-44FC-96EA-B90F3105D0FE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5400" dirty="0" smtClean="0"/>
          </a:p>
          <a:p>
            <a:pPr algn="ctr">
              <a:buNone/>
            </a:pPr>
            <a:r>
              <a:rPr lang="en-US" sz="5400" dirty="0" smtClean="0"/>
              <a:t>Thank You!</a:t>
            </a:r>
            <a:endParaRPr lang="en-US" sz="5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4DE5-4A17-4D66-B210-A71DC5B76C37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expired draft-ietf-l1vpn-applicability-enhanced-mode-00.txt </a:t>
            </a:r>
          </a:p>
          <a:p>
            <a:pPr lvl="1">
              <a:buNone/>
            </a:pPr>
            <a:r>
              <a:rPr lang="en-US" dirty="0" smtClean="0"/>
              <a:t>Tomonori Takeda, Hamid </a:t>
            </a:r>
            <a:r>
              <a:rPr lang="en-US" dirty="0" err="1" smtClean="0"/>
              <a:t>Ould-Brahim</a:t>
            </a:r>
            <a:r>
              <a:rPr lang="en-US" dirty="0" smtClean="0"/>
              <a:t>, Adrian </a:t>
            </a:r>
            <a:r>
              <a:rPr lang="en-US" dirty="0" err="1" smtClean="0"/>
              <a:t>Farrel</a:t>
            </a:r>
            <a:r>
              <a:rPr lang="en-US" dirty="0" smtClean="0"/>
              <a:t>, Deborah </a:t>
            </a:r>
            <a:r>
              <a:rPr lang="en-US" dirty="0" err="1" smtClean="0"/>
              <a:t>Brungard</a:t>
            </a:r>
            <a:r>
              <a:rPr lang="en-US" dirty="0" smtClean="0"/>
              <a:t>, Dimitri Papadimitriou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A2748-6142-4A74-AEF0-BBCD140C597F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Agenda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Enhanced L1VPNs ?</a:t>
            </a:r>
          </a:p>
          <a:p>
            <a:r>
              <a:rPr lang="en-US" dirty="0" smtClean="0"/>
              <a:t>Enhanced Mode Models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Extended Overlay Model 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Virtual Node Model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Virtual Link Service Model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Peer VPN Service Model</a:t>
            </a:r>
          </a:p>
          <a:p>
            <a:r>
              <a:rPr lang="en-US" dirty="0" smtClean="0"/>
              <a:t>Signaling extensions</a:t>
            </a:r>
          </a:p>
          <a:p>
            <a:r>
              <a:rPr lang="en-US" dirty="0" smtClean="0"/>
              <a:t>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ECA74-2071-456A-A454-AB66BFCCE149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5299720" y="2708920"/>
            <a:ext cx="2224608" cy="64807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Initial Focus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Enhanced L1VPNs?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standard UNI interface between customer and provider networks with minimal dependencies.</a:t>
            </a:r>
          </a:p>
          <a:p>
            <a:r>
              <a:rPr lang="en-US" dirty="0" smtClean="0"/>
              <a:t>L1VPN Enhanced mode goes beyond basic mode for additional capabilities such as diversity and delay etc.  </a:t>
            </a:r>
          </a:p>
          <a:p>
            <a:r>
              <a:rPr lang="en-US" dirty="0" smtClean="0"/>
              <a:t>Extensions beyond Basic Mode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54D3-BC53-4D84-898F-6C93FD47F22E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an 104"/>
          <p:cNvSpPr/>
          <p:nvPr/>
        </p:nvSpPr>
        <p:spPr>
          <a:xfrm rot="5400000">
            <a:off x="2117149" y="4956732"/>
            <a:ext cx="537017" cy="1369985"/>
          </a:xfrm>
          <a:prstGeom prst="can">
            <a:avLst>
              <a:gd name="adj" fmla="val 1846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Virtual</a:t>
            </a:r>
          </a:p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link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L1VPN Overlay Network Models </a:t>
            </a:r>
            <a:br>
              <a:rPr lang="en-US" sz="4000" dirty="0" smtClean="0"/>
            </a:br>
            <a:r>
              <a:rPr lang="en-US" sz="4000" dirty="0" smtClean="0"/>
              <a:t>(Review from IETF 67)</a:t>
            </a:r>
            <a:endParaRPr lang="en-US" sz="4000" dirty="0"/>
          </a:p>
        </p:txBody>
      </p:sp>
      <p:sp>
        <p:nvSpPr>
          <p:cNvPr id="4" name="Cloud 3"/>
          <p:cNvSpPr/>
          <p:nvPr/>
        </p:nvSpPr>
        <p:spPr>
          <a:xfrm>
            <a:off x="3059832" y="1525024"/>
            <a:ext cx="2520280" cy="1327912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 smtClean="0">
                <a:latin typeface="Tahoma" pitchFamily="34" charset="0"/>
                <a:cs typeface="Tahoma" pitchFamily="34" charset="0"/>
              </a:rPr>
              <a:t>Meshed Provider Network</a:t>
            </a:r>
            <a:endParaRPr lang="en-US" sz="12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1979712" y="1825079"/>
            <a:ext cx="1440160" cy="523801"/>
            <a:chOff x="2267744" y="1609055"/>
            <a:chExt cx="1440160" cy="523801"/>
          </a:xfrm>
        </p:grpSpPr>
        <p:cxnSp>
          <p:nvCxnSpPr>
            <p:cNvPr id="14" name="Straight Connector 13"/>
            <p:cNvCxnSpPr>
              <a:stCxn id="38" idx="3"/>
              <a:endCxn id="5" idx="1"/>
            </p:cNvCxnSpPr>
            <p:nvPr/>
          </p:nvCxnSpPr>
          <p:spPr>
            <a:xfrm>
              <a:off x="2699792" y="1916832"/>
              <a:ext cx="57606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2987824" y="184483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2699792" y="1609055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UNI</a:t>
              </a:r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275856" y="1700808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Tahoma" pitchFamily="34" charset="0"/>
                  <a:cs typeface="Tahoma" pitchFamily="34" charset="0"/>
                </a:rPr>
                <a:t>PE</a:t>
              </a:r>
              <a:r>
                <a:rPr lang="en-US" sz="1200" baseline="-25000" dirty="0" smtClean="0">
                  <a:latin typeface="Tahoma" pitchFamily="34" charset="0"/>
                  <a:cs typeface="Tahoma" pitchFamily="34" charset="0"/>
                </a:rPr>
                <a:t>1</a:t>
              </a:r>
              <a:endParaRPr lang="en-US" sz="1200" baseline="-25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267744" y="1700808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Tahoma" pitchFamily="34" charset="0"/>
                  <a:cs typeface="Tahoma" pitchFamily="34" charset="0"/>
                </a:rPr>
                <a:t>CE</a:t>
              </a:r>
              <a:r>
                <a:rPr lang="en-US" sz="1200" baseline="-25000" dirty="0" smtClean="0">
                  <a:latin typeface="Tahoma" pitchFamily="34" charset="0"/>
                  <a:cs typeface="Tahoma" pitchFamily="34" charset="0"/>
                </a:rPr>
                <a:t>1</a:t>
              </a:r>
              <a:endParaRPr lang="en-US" sz="1200" baseline="-25000" dirty="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 flipH="1">
            <a:off x="5148064" y="1772816"/>
            <a:ext cx="1440160" cy="523801"/>
            <a:chOff x="2267744" y="1609055"/>
            <a:chExt cx="1440160" cy="523801"/>
          </a:xfrm>
        </p:grpSpPr>
        <p:cxnSp>
          <p:nvCxnSpPr>
            <p:cNvPr id="74" name="Straight Connector 73"/>
            <p:cNvCxnSpPr>
              <a:stCxn id="75" idx="3"/>
              <a:endCxn id="73" idx="1"/>
            </p:cNvCxnSpPr>
            <p:nvPr/>
          </p:nvCxnSpPr>
          <p:spPr>
            <a:xfrm>
              <a:off x="2699792" y="1916832"/>
              <a:ext cx="57606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2987824" y="184483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2699792" y="1609055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UNI</a:t>
              </a:r>
              <a:endParaRPr lang="en-US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275856" y="1700808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Tahoma" pitchFamily="34" charset="0"/>
                  <a:cs typeface="Tahoma" pitchFamily="34" charset="0"/>
                </a:rPr>
                <a:t>PE</a:t>
              </a:r>
              <a:r>
                <a:rPr lang="en-US" sz="1200" baseline="-25000" dirty="0" smtClean="0">
                  <a:latin typeface="Tahoma" pitchFamily="34" charset="0"/>
                  <a:cs typeface="Tahoma" pitchFamily="34" charset="0"/>
                </a:rPr>
                <a:t>2</a:t>
              </a:r>
              <a:endParaRPr lang="en-US" sz="1200" baseline="-25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267744" y="1700808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Tahoma" pitchFamily="34" charset="0"/>
                  <a:cs typeface="Tahoma" pitchFamily="34" charset="0"/>
                </a:rPr>
                <a:t>CE</a:t>
              </a:r>
              <a:r>
                <a:rPr lang="en-US" sz="1200" baseline="-25000" dirty="0" smtClean="0">
                  <a:latin typeface="Tahoma" pitchFamily="34" charset="0"/>
                  <a:cs typeface="Tahoma" pitchFamily="34" charset="0"/>
                </a:rPr>
                <a:t>2</a:t>
              </a:r>
              <a:endParaRPr lang="en-US" sz="1200" baseline="-25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78" name="Rectangle 77"/>
          <p:cNvSpPr/>
          <p:nvPr/>
        </p:nvSpPr>
        <p:spPr>
          <a:xfrm>
            <a:off x="4283968" y="234888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Tahoma" pitchFamily="34" charset="0"/>
                <a:cs typeface="Tahoma" pitchFamily="34" charset="0"/>
              </a:rPr>
              <a:t>P</a:t>
            </a:r>
            <a:endParaRPr lang="en-US" sz="1200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3851920" y="1525024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Tahoma" pitchFamily="34" charset="0"/>
                <a:cs typeface="Tahoma" pitchFamily="34" charset="0"/>
              </a:rPr>
              <a:t>P</a:t>
            </a:r>
            <a:endParaRPr lang="en-US" sz="1200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115616" y="162880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Tahoma" pitchFamily="34" charset="0"/>
                <a:cs typeface="Tahoma" pitchFamily="34" charset="0"/>
              </a:rPr>
              <a:t>C</a:t>
            </a:r>
            <a:endParaRPr lang="en-US" sz="1200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020272" y="1609055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Tahoma" pitchFamily="34" charset="0"/>
                <a:cs typeface="Tahoma" pitchFamily="34" charset="0"/>
              </a:rPr>
              <a:t>C</a:t>
            </a:r>
            <a:endParaRPr lang="en-US" sz="1200" baseline="-25000" dirty="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40" name="Straight Connector 39"/>
          <p:cNvCxnSpPr>
            <a:stCxn id="36" idx="3"/>
            <a:endCxn id="38" idx="1"/>
          </p:cNvCxnSpPr>
          <p:nvPr/>
        </p:nvCxnSpPr>
        <p:spPr>
          <a:xfrm>
            <a:off x="1547664" y="1844824"/>
            <a:ext cx="432048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75" idx="1"/>
            <a:endCxn id="37" idx="1"/>
          </p:cNvCxnSpPr>
          <p:nvPr/>
        </p:nvCxnSpPr>
        <p:spPr>
          <a:xfrm flipV="1">
            <a:off x="6588224" y="1825079"/>
            <a:ext cx="432048" cy="2555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5709630" y="3639207"/>
            <a:ext cx="331888" cy="374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Tahoma" pitchFamily="34" charset="0"/>
                <a:cs typeface="Tahoma" pitchFamily="34" charset="0"/>
              </a:rPr>
              <a:t>CE</a:t>
            </a:r>
            <a:endParaRPr lang="en-US" sz="1000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981867" y="3639207"/>
            <a:ext cx="331888" cy="374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Tahoma" pitchFamily="34" charset="0"/>
                <a:cs typeface="Tahoma" pitchFamily="34" charset="0"/>
              </a:rPr>
              <a:t>CE</a:t>
            </a:r>
            <a:endParaRPr lang="en-US" sz="1000" baseline="-25000" dirty="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6041518" y="3826554"/>
            <a:ext cx="94034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6207462" y="3539332"/>
            <a:ext cx="663776" cy="5744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>
                <a:solidFill>
                  <a:schemeClr val="tx1"/>
                </a:solidFill>
              </a:rPr>
              <a:t>Virtual Node</a:t>
            </a: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045854" y="3451860"/>
            <a:ext cx="331888" cy="374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Tahoma" pitchFamily="34" charset="0"/>
                <a:cs typeface="Tahoma" pitchFamily="34" charset="0"/>
              </a:rPr>
              <a:t>C</a:t>
            </a:r>
            <a:endParaRPr lang="en-US" sz="1000" baseline="-25000" dirty="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57" name="Straight Connector 56"/>
          <p:cNvCxnSpPr>
            <a:stCxn id="56" idx="3"/>
            <a:endCxn id="52" idx="1"/>
          </p:cNvCxnSpPr>
          <p:nvPr/>
        </p:nvCxnSpPr>
        <p:spPr>
          <a:xfrm>
            <a:off x="5377742" y="3639207"/>
            <a:ext cx="331888" cy="18734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7590328" y="3351985"/>
            <a:ext cx="331888" cy="374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Tahoma" pitchFamily="34" charset="0"/>
                <a:cs typeface="Tahoma" pitchFamily="34" charset="0"/>
              </a:rPr>
              <a:t>C</a:t>
            </a:r>
            <a:endParaRPr lang="en-US" sz="1000" baseline="-25000" dirty="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61" name="Straight Connector 60"/>
          <p:cNvCxnSpPr>
            <a:stCxn id="60" idx="1"/>
            <a:endCxn id="53" idx="3"/>
          </p:cNvCxnSpPr>
          <p:nvPr/>
        </p:nvCxnSpPr>
        <p:spPr>
          <a:xfrm flipH="1">
            <a:off x="7313755" y="3539332"/>
            <a:ext cx="276573" cy="2872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1229143" y="3265461"/>
            <a:ext cx="2088232" cy="891508"/>
            <a:chOff x="971600" y="3519454"/>
            <a:chExt cx="2088232" cy="891508"/>
          </a:xfrm>
        </p:grpSpPr>
        <p:sp>
          <p:nvSpPr>
            <p:cNvPr id="47" name="Rectangle 46"/>
            <p:cNvSpPr/>
            <p:nvPr/>
          </p:nvSpPr>
          <p:spPr>
            <a:xfrm>
              <a:off x="1229143" y="3777860"/>
              <a:ext cx="331888" cy="3746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Tahoma" pitchFamily="34" charset="0"/>
                  <a:cs typeface="Tahoma" pitchFamily="34" charset="0"/>
                </a:rPr>
                <a:t>CE</a:t>
              </a:r>
              <a:endParaRPr lang="en-US" sz="1000" baseline="-25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501380" y="3777860"/>
              <a:ext cx="331888" cy="3746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Tahoma" pitchFamily="34" charset="0"/>
                  <a:cs typeface="Tahoma" pitchFamily="34" charset="0"/>
                </a:rPr>
                <a:t>CE</a:t>
              </a:r>
              <a:endParaRPr lang="en-US" sz="1000" baseline="-25000" dirty="0" smtClean="0">
                <a:latin typeface="Tahoma" pitchFamily="34" charset="0"/>
                <a:cs typeface="Tahoma" pitchFamily="34" charset="0"/>
              </a:endParaRPr>
            </a:p>
            <a:p>
              <a:pPr algn="ctr"/>
              <a:endParaRPr lang="en-US" sz="1000" baseline="-25000" dirty="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1561031" y="3965208"/>
              <a:ext cx="94034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Cloud 44"/>
            <p:cNvSpPr/>
            <p:nvPr/>
          </p:nvSpPr>
          <p:spPr>
            <a:xfrm>
              <a:off x="1726975" y="3684187"/>
              <a:ext cx="663776" cy="562042"/>
            </a:xfrm>
            <a:prstGeom prst="cloud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  <a:alpha val="5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3" name="Rounded Rectangle 132"/>
            <p:cNvSpPr/>
            <p:nvPr/>
          </p:nvSpPr>
          <p:spPr>
            <a:xfrm>
              <a:off x="971600" y="3519454"/>
              <a:ext cx="2088232" cy="89150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4" name="Rounded Rectangle 133"/>
          <p:cNvSpPr/>
          <p:nvPr/>
        </p:nvSpPr>
        <p:spPr>
          <a:xfrm>
            <a:off x="4893634" y="3240714"/>
            <a:ext cx="3402903" cy="106167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1264591" y="5473424"/>
            <a:ext cx="331888" cy="374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Tahoma" pitchFamily="34" charset="0"/>
                <a:cs typeface="Tahoma" pitchFamily="34" charset="0"/>
              </a:rPr>
              <a:t>CE</a:t>
            </a:r>
            <a:endParaRPr lang="en-US" sz="1000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132408" y="5473424"/>
            <a:ext cx="331888" cy="374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Tahoma" pitchFamily="34" charset="0"/>
                <a:cs typeface="Tahoma" pitchFamily="34" charset="0"/>
              </a:rPr>
              <a:t>CE</a:t>
            </a:r>
            <a:endParaRPr lang="en-US" sz="1000" baseline="-25000" dirty="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66" name="Straight Connector 65"/>
          <p:cNvCxnSpPr>
            <a:stCxn id="64" idx="3"/>
            <a:endCxn id="65" idx="1"/>
          </p:cNvCxnSpPr>
          <p:nvPr/>
        </p:nvCxnSpPr>
        <p:spPr>
          <a:xfrm>
            <a:off x="1596479" y="5660772"/>
            <a:ext cx="15359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600815" y="5286077"/>
            <a:ext cx="331888" cy="374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Tahoma" pitchFamily="34" charset="0"/>
                <a:cs typeface="Tahoma" pitchFamily="34" charset="0"/>
              </a:rPr>
              <a:t>C</a:t>
            </a:r>
            <a:endParaRPr lang="en-US" sz="1000" baseline="-25000" dirty="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69" name="Straight Connector 68"/>
          <p:cNvCxnSpPr>
            <a:stCxn id="68" idx="3"/>
            <a:endCxn id="64" idx="1"/>
          </p:cNvCxnSpPr>
          <p:nvPr/>
        </p:nvCxnSpPr>
        <p:spPr>
          <a:xfrm>
            <a:off x="932703" y="5473424"/>
            <a:ext cx="331888" cy="18734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3740869" y="5186202"/>
            <a:ext cx="331888" cy="374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Tahoma" pitchFamily="34" charset="0"/>
                <a:cs typeface="Tahoma" pitchFamily="34" charset="0"/>
              </a:rPr>
              <a:t>C</a:t>
            </a:r>
            <a:endParaRPr lang="en-US" sz="1000" baseline="-25000" dirty="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88" name="Straight Connector 87"/>
          <p:cNvCxnSpPr>
            <a:stCxn id="86" idx="1"/>
            <a:endCxn id="65" idx="3"/>
          </p:cNvCxnSpPr>
          <p:nvPr/>
        </p:nvCxnSpPr>
        <p:spPr>
          <a:xfrm flipH="1">
            <a:off x="3464296" y="5373550"/>
            <a:ext cx="276573" cy="2872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1700668" y="5473424"/>
            <a:ext cx="331888" cy="374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Tahoma" pitchFamily="34" charset="0"/>
                <a:cs typeface="Tahoma" pitchFamily="34" charset="0"/>
              </a:rPr>
              <a:t>PE</a:t>
            </a:r>
            <a:endParaRPr lang="en-US" sz="1000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2738765" y="5473424"/>
            <a:ext cx="331888" cy="374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Tahoma" pitchFamily="34" charset="0"/>
                <a:cs typeface="Tahoma" pitchFamily="34" charset="0"/>
              </a:rPr>
              <a:t>PE</a:t>
            </a:r>
            <a:endParaRPr lang="en-US" sz="1000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35" name="Rounded Rectangle 134"/>
          <p:cNvSpPr/>
          <p:nvPr/>
        </p:nvSpPr>
        <p:spPr>
          <a:xfrm>
            <a:off x="379978" y="4986906"/>
            <a:ext cx="3908803" cy="106167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7" name="Group 136"/>
          <p:cNvGrpSpPr/>
          <p:nvPr/>
        </p:nvGrpSpPr>
        <p:grpSpPr>
          <a:xfrm>
            <a:off x="4633822" y="5031622"/>
            <a:ext cx="3908803" cy="1061674"/>
            <a:chOff x="4633822" y="4985762"/>
            <a:chExt cx="3908803" cy="1061674"/>
          </a:xfrm>
        </p:grpSpPr>
        <p:sp>
          <p:nvSpPr>
            <p:cNvPr id="106" name="Rectangle 105"/>
            <p:cNvSpPr/>
            <p:nvPr/>
          </p:nvSpPr>
          <p:spPr>
            <a:xfrm>
              <a:off x="5488371" y="5329252"/>
              <a:ext cx="331888" cy="3746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Tahoma" pitchFamily="34" charset="0"/>
                  <a:cs typeface="Tahoma" pitchFamily="34" charset="0"/>
                </a:rPr>
                <a:t>CE</a:t>
              </a:r>
              <a:endParaRPr lang="en-US" sz="1000" baseline="-25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7356189" y="5329252"/>
              <a:ext cx="331888" cy="3746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Tahoma" pitchFamily="34" charset="0"/>
                  <a:cs typeface="Tahoma" pitchFamily="34" charset="0"/>
                </a:rPr>
                <a:t>CE</a:t>
              </a:r>
              <a:endParaRPr lang="en-US" sz="1000" baseline="-25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4824596" y="5141904"/>
              <a:ext cx="331888" cy="3746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Tahoma" pitchFamily="34" charset="0"/>
                  <a:cs typeface="Tahoma" pitchFamily="34" charset="0"/>
                </a:rPr>
                <a:t>C</a:t>
              </a:r>
              <a:endParaRPr lang="en-US" sz="1000" baseline="-25000" dirty="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10" name="Straight Connector 109"/>
            <p:cNvCxnSpPr>
              <a:stCxn id="109" idx="3"/>
              <a:endCxn id="106" idx="1"/>
            </p:cNvCxnSpPr>
            <p:nvPr/>
          </p:nvCxnSpPr>
          <p:spPr>
            <a:xfrm>
              <a:off x="5156484" y="5329252"/>
              <a:ext cx="331887" cy="1873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Rectangle 110"/>
            <p:cNvSpPr/>
            <p:nvPr/>
          </p:nvSpPr>
          <p:spPr>
            <a:xfrm>
              <a:off x="7964650" y="5042030"/>
              <a:ext cx="331888" cy="3746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Tahoma" pitchFamily="34" charset="0"/>
                  <a:cs typeface="Tahoma" pitchFamily="34" charset="0"/>
                </a:rPr>
                <a:t>C</a:t>
              </a:r>
              <a:endParaRPr lang="en-US" sz="1000" baseline="-25000" dirty="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12" name="Straight Connector 111"/>
            <p:cNvCxnSpPr>
              <a:stCxn id="111" idx="1"/>
              <a:endCxn id="107" idx="3"/>
            </p:cNvCxnSpPr>
            <p:nvPr/>
          </p:nvCxnSpPr>
          <p:spPr>
            <a:xfrm flipH="1">
              <a:off x="7688077" y="5229378"/>
              <a:ext cx="276573" cy="287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Rectangle 112"/>
            <p:cNvSpPr/>
            <p:nvPr/>
          </p:nvSpPr>
          <p:spPr>
            <a:xfrm>
              <a:off x="5924448" y="5329252"/>
              <a:ext cx="331888" cy="3746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Tahoma" pitchFamily="34" charset="0"/>
                  <a:cs typeface="Tahoma" pitchFamily="34" charset="0"/>
                </a:rPr>
                <a:t>PE</a:t>
              </a:r>
              <a:endParaRPr lang="en-US" sz="1000" baseline="-25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6962546" y="5329252"/>
              <a:ext cx="331888" cy="3746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Tahoma" pitchFamily="34" charset="0"/>
                  <a:cs typeface="Tahoma" pitchFamily="34" charset="0"/>
                </a:rPr>
                <a:t>PE</a:t>
              </a:r>
              <a:endParaRPr lang="en-US" sz="1000" baseline="-25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6422280" y="5091007"/>
              <a:ext cx="331888" cy="3746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Tahoma" pitchFamily="34" charset="0"/>
                  <a:cs typeface="Tahoma" pitchFamily="34" charset="0"/>
                </a:rPr>
                <a:t>P</a:t>
              </a:r>
              <a:endParaRPr lang="en-US" sz="1000" baseline="-25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6422280" y="5628025"/>
              <a:ext cx="331888" cy="3746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Tahoma" pitchFamily="34" charset="0"/>
                  <a:cs typeface="Tahoma" pitchFamily="34" charset="0"/>
                </a:rPr>
                <a:t>P</a:t>
              </a:r>
              <a:endParaRPr lang="en-US" sz="1000" baseline="-25000" dirty="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19" name="Straight Connector 118"/>
            <p:cNvCxnSpPr>
              <a:stCxn id="116" idx="1"/>
              <a:endCxn id="113" idx="3"/>
            </p:cNvCxnSpPr>
            <p:nvPr/>
          </p:nvCxnSpPr>
          <p:spPr>
            <a:xfrm flipH="1">
              <a:off x="6256336" y="5278355"/>
              <a:ext cx="165944" cy="2382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>
              <a:stCxn id="116" idx="3"/>
              <a:endCxn id="114" idx="1"/>
            </p:cNvCxnSpPr>
            <p:nvPr/>
          </p:nvCxnSpPr>
          <p:spPr>
            <a:xfrm>
              <a:off x="6754168" y="5278355"/>
              <a:ext cx="208378" cy="2382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>
              <a:stCxn id="113" idx="3"/>
              <a:endCxn id="117" idx="1"/>
            </p:cNvCxnSpPr>
            <p:nvPr/>
          </p:nvCxnSpPr>
          <p:spPr>
            <a:xfrm>
              <a:off x="6256336" y="5516600"/>
              <a:ext cx="165944" cy="2987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>
              <a:stCxn id="114" idx="1"/>
              <a:endCxn id="117" idx="3"/>
            </p:cNvCxnSpPr>
            <p:nvPr/>
          </p:nvCxnSpPr>
          <p:spPr>
            <a:xfrm flipH="1">
              <a:off x="6754168" y="5516600"/>
              <a:ext cx="208378" cy="2987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06" idx="3"/>
              <a:endCxn id="113" idx="1"/>
            </p:cNvCxnSpPr>
            <p:nvPr/>
          </p:nvCxnSpPr>
          <p:spPr>
            <a:xfrm>
              <a:off x="5820259" y="5516600"/>
              <a:ext cx="104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>
              <a:stCxn id="114" idx="3"/>
              <a:endCxn id="107" idx="1"/>
            </p:cNvCxnSpPr>
            <p:nvPr/>
          </p:nvCxnSpPr>
          <p:spPr>
            <a:xfrm>
              <a:off x="7294434" y="5516600"/>
              <a:ext cx="6175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Rounded Rectangle 135"/>
            <p:cNvSpPr/>
            <p:nvPr/>
          </p:nvSpPr>
          <p:spPr>
            <a:xfrm>
              <a:off x="4633822" y="4985762"/>
              <a:ext cx="3908803" cy="106167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0" name="Rectangle 139"/>
          <p:cNvSpPr/>
          <p:nvPr/>
        </p:nvSpPr>
        <p:spPr>
          <a:xfrm>
            <a:off x="813309" y="2852936"/>
            <a:ext cx="3249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Overlay Extension Service Model</a:t>
            </a:r>
            <a:endParaRPr lang="en-US" dirty="0"/>
          </a:p>
        </p:txBody>
      </p:sp>
      <p:sp>
        <p:nvSpPr>
          <p:cNvPr id="142" name="Rectangle 141"/>
          <p:cNvSpPr/>
          <p:nvPr/>
        </p:nvSpPr>
        <p:spPr>
          <a:xfrm>
            <a:off x="1002853" y="4617574"/>
            <a:ext cx="26297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Virtual Link Service Model</a:t>
            </a:r>
            <a:endParaRPr lang="en-US" dirty="0"/>
          </a:p>
        </p:txBody>
      </p:sp>
      <p:sp>
        <p:nvSpPr>
          <p:cNvPr id="143" name="Rectangle 142"/>
          <p:cNvSpPr/>
          <p:nvPr/>
        </p:nvSpPr>
        <p:spPr>
          <a:xfrm>
            <a:off x="4741780" y="2824121"/>
            <a:ext cx="3222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dirty="0" smtClean="0"/>
              <a:t>Virtual Node Service Model</a:t>
            </a:r>
          </a:p>
        </p:txBody>
      </p:sp>
      <p:sp>
        <p:nvSpPr>
          <p:cNvPr id="144" name="Rectangle 143"/>
          <p:cNvSpPr/>
          <p:nvPr/>
        </p:nvSpPr>
        <p:spPr>
          <a:xfrm>
            <a:off x="5527806" y="4662290"/>
            <a:ext cx="24504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Peer VPN Service Model</a:t>
            </a:r>
            <a:endParaRPr lang="en-US" dirty="0"/>
          </a:p>
        </p:txBody>
      </p:sp>
      <p:sp>
        <p:nvSpPr>
          <p:cNvPr id="80" name="Date Placeholder 7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0DA82-A924-4E74-8A43-5962070C6D85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82" name="Slide Number Placeholder 8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84" name="Straight Connector 83"/>
          <p:cNvCxnSpPr/>
          <p:nvPr/>
        </p:nvCxnSpPr>
        <p:spPr>
          <a:xfrm>
            <a:off x="1955595" y="3717032"/>
            <a:ext cx="78317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Extended Overlay Model 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A CE receives from its UNI attached PEs a list of  TE link addresses to which it can request a VPN connection (i.e.,   membership information). </a:t>
            </a:r>
          </a:p>
          <a:p>
            <a:pPr>
              <a:buNone/>
            </a:pPr>
            <a:r>
              <a:rPr lang="en-US" dirty="0" smtClean="0"/>
              <a:t>The CE does not receive any of the following from the PE:  </a:t>
            </a:r>
          </a:p>
          <a:p>
            <a:pPr lvl="1"/>
            <a:r>
              <a:rPr lang="en-US" dirty="0" smtClean="0"/>
              <a:t>Routing information about the core provider network. </a:t>
            </a:r>
          </a:p>
          <a:p>
            <a:pPr lvl="1"/>
            <a:r>
              <a:rPr lang="en-US" dirty="0" smtClean="0"/>
              <a:t>Information about P device addresses. </a:t>
            </a:r>
          </a:p>
          <a:p>
            <a:pPr lvl="1"/>
            <a:r>
              <a:rPr lang="en-US" dirty="0" smtClean="0"/>
              <a:t>Information about P-P, PE-P or PE-PE TE links.  </a:t>
            </a:r>
          </a:p>
          <a:p>
            <a:pPr lvl="1"/>
            <a:r>
              <a:rPr lang="en-US" dirty="0" smtClean="0"/>
              <a:t>Routing information about other customer sites.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34A08-8262-4686-B5E5-021B0176D769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Virtual Node Service Model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Private routing exchange between the CE routing  protocol instance and the VPN routing protocol instance running on the PE. </a:t>
            </a:r>
          </a:p>
          <a:p>
            <a:r>
              <a:rPr lang="en-US" dirty="0" smtClean="0"/>
              <a:t>The provider network is considered as one private node from the customer's perspective.</a:t>
            </a:r>
          </a:p>
          <a:p>
            <a:r>
              <a:rPr lang="en-US" dirty="0" smtClean="0"/>
              <a:t>Signaling mechanisms such as RFC 5251 and Auto discovery such as RFC 5252/RFC5195.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998E2-24BA-43EF-AA76-FE6A42F5F02B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Virtual Link Service Model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Virtual links are established between PEs. </a:t>
            </a:r>
          </a:p>
          <a:p>
            <a:r>
              <a:rPr lang="en-US" dirty="0" smtClean="0"/>
              <a:t>A virtual link is assigned to each VPN and disclosed to the corresponding CEs. </a:t>
            </a:r>
          </a:p>
          <a:p>
            <a:r>
              <a:rPr lang="en-US" dirty="0" smtClean="0"/>
              <a:t>The routing information exchanged between the CE and the PE includes: </a:t>
            </a:r>
          </a:p>
          <a:p>
            <a:pPr lvl="1"/>
            <a:r>
              <a:rPr lang="en-US" dirty="0" smtClean="0"/>
              <a:t>CE-PE TE links, </a:t>
            </a:r>
          </a:p>
          <a:p>
            <a:pPr lvl="1"/>
            <a:r>
              <a:rPr lang="en-US" dirty="0" smtClean="0"/>
              <a:t>virtual links </a:t>
            </a:r>
          </a:p>
          <a:p>
            <a:pPr lvl="1"/>
            <a:r>
              <a:rPr lang="en-US" dirty="0" smtClean="0"/>
              <a:t>may include CE-CE (or C-C) Forwarding Adjacencies as well as Customer control plane topology from the customer network (i.e., CE sites). 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8279E-FE41-4011-AD09-B112CE053EDD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Per-VPN Peer Service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provider partitions TE links within the provider network per VPN. </a:t>
            </a:r>
          </a:p>
          <a:p>
            <a:r>
              <a:rPr lang="en-US" dirty="0" smtClean="0"/>
              <a:t>The routing information exchanged between the CE and the PE includes:</a:t>
            </a:r>
          </a:p>
          <a:p>
            <a:pPr lvl="1"/>
            <a:r>
              <a:rPr lang="en-US" dirty="0" smtClean="0"/>
              <a:t> CE-PE TE links, </a:t>
            </a:r>
          </a:p>
          <a:p>
            <a:pPr lvl="1"/>
            <a:r>
              <a:rPr lang="en-US" dirty="0" smtClean="0"/>
              <a:t>partitioned portions of the provider network, </a:t>
            </a:r>
          </a:p>
          <a:p>
            <a:pPr lvl="1"/>
            <a:r>
              <a:rPr lang="en-US" dirty="0" smtClean="0"/>
              <a:t>may include CE-CE (or C-C) Forwarding Adjacencies and control plane topology from customer network (i.e., CE sites).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7D8D-DFB3-46FC-ADF4-8407ADED162D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IETF 84 @ Vancouver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1071</TotalTime>
  <Words>561</Words>
  <Application>Microsoft Office PowerPoint</Application>
  <PresentationFormat>On-screen Show (4:3)</PresentationFormat>
  <Paragraphs>138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Applicability Statement for Layer 1 Virtual Private Network (L1VPN) Enhanced Mode</vt:lpstr>
      <vt:lpstr>Acknowledgements</vt:lpstr>
      <vt:lpstr>Agenda</vt:lpstr>
      <vt:lpstr>Why Enhanced L1VPNs?</vt:lpstr>
      <vt:lpstr>L1VPN Overlay Network Models  (Review from IETF 67)</vt:lpstr>
      <vt:lpstr>Extended Overlay Model  </vt:lpstr>
      <vt:lpstr>Virtual Node Service Model </vt:lpstr>
      <vt:lpstr>Virtual Link Service Model </vt:lpstr>
      <vt:lpstr>Per-VPN Peer Service Model</vt:lpstr>
      <vt:lpstr>Extensions Drafts</vt:lpstr>
      <vt:lpstr>Next Steps</vt:lpstr>
      <vt:lpstr>Slide 12</vt:lpstr>
    </vt:vector>
  </TitlesOfParts>
  <Company>Alcatel-Lucent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Dieter Beller</dc:creator>
  <cp:lastModifiedBy>Fedyk, Donald (Don)</cp:lastModifiedBy>
  <cp:revision>21</cp:revision>
  <dcterms:created xsi:type="dcterms:W3CDTF">2012-07-23T21:44:20Z</dcterms:created>
  <dcterms:modified xsi:type="dcterms:W3CDTF">2012-07-31T17:58:46Z</dcterms:modified>
</cp:coreProperties>
</file>