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62" r:id="rId3"/>
    <p:sldId id="265" r:id="rId4"/>
    <p:sldId id="263" r:id="rId5"/>
    <p:sldId id="257" r:id="rId6"/>
    <p:sldId id="260" r:id="rId7"/>
    <p:sldId id="261" r:id="rId8"/>
    <p:sldId id="264" r:id="rId9"/>
    <p:sldId id="258" r:id="rId10"/>
    <p:sldId id="259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Objects="1" showGuides="1">
      <p:cViewPr varScale="1">
        <p:scale>
          <a:sx n="135" d="100"/>
          <a:sy n="135" d="100"/>
        </p:scale>
        <p:origin x="-84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Objects="1" showGuides="1">
      <p:cViewPr varScale="1">
        <p:scale>
          <a:sx n="101" d="100"/>
          <a:sy n="101" d="100"/>
        </p:scale>
        <p:origin x="-3492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278D1A-57EB-4B4A-B6CF-0B8E3BCB63C8}" type="datetimeFigureOut">
              <a:rPr lang="en-US" smtClean="0"/>
              <a:pPr/>
              <a:t>7/25/2012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4ED3B6-638B-4854-90F5-05685749510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C9750-3086-4800-995F-F6B515E62481}" type="datetimeFigureOut">
              <a:rPr lang="en-US" smtClean="0"/>
              <a:pPr/>
              <a:t>7/25/2012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16F8A-5B70-4717-AABE-35EB53C909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C9750-3086-4800-995F-F6B515E62481}" type="datetimeFigureOut">
              <a:rPr lang="en-US" smtClean="0"/>
              <a:pPr/>
              <a:t>7/25/2012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16F8A-5B70-4717-AABE-35EB53C909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C9750-3086-4800-995F-F6B515E62481}" type="datetimeFigureOut">
              <a:rPr lang="en-US" smtClean="0"/>
              <a:pPr/>
              <a:t>7/25/2012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16F8A-5B70-4717-AABE-35EB53C909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C9750-3086-4800-995F-F6B515E62481}" type="datetimeFigureOut">
              <a:rPr lang="en-US" smtClean="0"/>
              <a:pPr/>
              <a:t>7/25/2012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16F8A-5B70-4717-AABE-35EB53C909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C9750-3086-4800-995F-F6B515E62481}" type="datetimeFigureOut">
              <a:rPr lang="en-US" smtClean="0"/>
              <a:pPr/>
              <a:t>7/25/2012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16F8A-5B70-4717-AABE-35EB53C909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C9750-3086-4800-995F-F6B515E62481}" type="datetimeFigureOut">
              <a:rPr lang="en-US" smtClean="0"/>
              <a:pPr/>
              <a:t>7/25/2012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16F8A-5B70-4717-AABE-35EB53C909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C9750-3086-4800-995F-F6B515E62481}" type="datetimeFigureOut">
              <a:rPr lang="en-US" smtClean="0"/>
              <a:pPr/>
              <a:t>7/25/2012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16F8A-5B70-4717-AABE-35EB53C909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C9750-3086-4800-995F-F6B515E62481}" type="datetimeFigureOut">
              <a:rPr lang="en-US" smtClean="0"/>
              <a:pPr/>
              <a:t>7/25/2012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16F8A-5B70-4717-AABE-35EB53C909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C9750-3086-4800-995F-F6B515E62481}" type="datetimeFigureOut">
              <a:rPr lang="en-US" smtClean="0"/>
              <a:pPr/>
              <a:t>7/25/2012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16F8A-5B70-4717-AABE-35EB53C909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C9750-3086-4800-995F-F6B515E62481}" type="datetimeFigureOut">
              <a:rPr lang="en-US" smtClean="0"/>
              <a:pPr/>
              <a:t>7/25/2012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16F8A-5B70-4717-AABE-35EB53C909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C9750-3086-4800-995F-F6B515E62481}" type="datetimeFigureOut">
              <a:rPr lang="en-US" smtClean="0"/>
              <a:pPr/>
              <a:t>7/25/2012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16F8A-5B70-4717-AABE-35EB53C909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7C9750-3086-4800-995F-F6B515E62481}" type="datetimeFigureOut">
              <a:rPr lang="en-US" smtClean="0"/>
              <a:pPr/>
              <a:t>7/25/2012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416F8A-5B70-4717-AABE-35EB53C909A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36712"/>
            <a:ext cx="7772400" cy="1470025"/>
          </a:xfrm>
        </p:spPr>
        <p:txBody>
          <a:bodyPr/>
          <a:lstStyle/>
          <a:p>
            <a:r>
              <a:rPr lang="en-US" dirty="0" smtClean="0"/>
              <a:t>L1VPN Extended Overlay Model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600" y="2276872"/>
            <a:ext cx="7200800" cy="648072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draft-fedyk-ccamp-l1vpn-extnd-overlay-00</a:t>
            </a:r>
          </a:p>
          <a:p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331640" y="4077072"/>
            <a:ext cx="6480720" cy="15121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tabLst>
                <a:tab pos="1966913" algn="l"/>
              </a:tabLst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Don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Fedyk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Donald.Fedyk@alcatel-lucent.com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lvl="0">
              <a:tabLst>
                <a:tab pos="1966913" algn="l"/>
              </a:tabLst>
            </a:pP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Dieter Beller	Dieter.Beller@alcatel-lucent.com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lvl="0">
              <a:tabLst>
                <a:tab pos="1966913" algn="l"/>
              </a:tabLst>
            </a:pPr>
            <a:r>
              <a:rPr lang="en-US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Lieven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Levrau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	Lieven.Levrau@alcatel-lucent.com</a:t>
            </a:r>
          </a:p>
          <a:p>
            <a:pPr marL="0" marR="0" lvl="0" indent="0" algn="ctr" defTabSz="914400" rtl="0" eaLnBrk="1" fontAlgn="auto" latinLnBrk="0" hangingPunct="1"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971600" y="3104964"/>
            <a:ext cx="7200800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IETF 84 –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CCAMP WG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en-US" sz="5400" dirty="0" smtClean="0"/>
          </a:p>
          <a:p>
            <a:pPr algn="ctr">
              <a:buNone/>
            </a:pPr>
            <a:r>
              <a:rPr lang="en-US" sz="5400" dirty="0" smtClean="0"/>
              <a:t>Thank You!</a:t>
            </a:r>
            <a:endParaRPr 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Agenda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Extended L1VPN overlay network model</a:t>
            </a:r>
          </a:p>
          <a:p>
            <a:r>
              <a:rPr lang="en-US" dirty="0" smtClean="0"/>
              <a:t>Dual homing</a:t>
            </a:r>
          </a:p>
          <a:p>
            <a:r>
              <a:rPr lang="en-US" dirty="0" smtClean="0"/>
              <a:t>LSP latency constraints</a:t>
            </a:r>
          </a:p>
          <a:p>
            <a:r>
              <a:rPr lang="en-US" dirty="0" smtClean="0"/>
              <a:t>Next steps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Introduction L1VPN Extended Model 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This I-D is based on:</a:t>
            </a:r>
          </a:p>
          <a:p>
            <a:pPr lvl="1"/>
            <a:r>
              <a:rPr lang="en-US" sz="2000" dirty="0" smtClean="0"/>
              <a:t>RFC4847: Framework and Requirements for Layer 1</a:t>
            </a:r>
            <a:br>
              <a:rPr lang="en-US" sz="2000" dirty="0" smtClean="0"/>
            </a:br>
            <a:r>
              <a:rPr lang="en-US" sz="2000" dirty="0" smtClean="0"/>
              <a:t>Virtual Private Networks</a:t>
            </a:r>
          </a:p>
          <a:p>
            <a:pPr lvl="1"/>
            <a:r>
              <a:rPr lang="en-US" sz="2000" dirty="0" smtClean="0"/>
              <a:t>draft-belotti-app-statement-l1vpn-em-00: Applicability Statement</a:t>
            </a:r>
            <a:br>
              <a:rPr lang="en-US" sz="2000" dirty="0" smtClean="0"/>
            </a:br>
            <a:r>
              <a:rPr lang="en-US" sz="2000" dirty="0" smtClean="0"/>
              <a:t>for Layer 1 Virtual Private Network (L1VPN) Enhanced Mode</a:t>
            </a:r>
          </a:p>
          <a:p>
            <a:pPr lvl="1"/>
            <a:endParaRPr lang="en-US" sz="2000" dirty="0" smtClean="0"/>
          </a:p>
          <a:p>
            <a:r>
              <a:rPr lang="en-US" sz="2400" dirty="0" smtClean="0"/>
              <a:t>Focusing upon the overlay extension service model </a:t>
            </a:r>
            <a:r>
              <a:rPr lang="en-US" sz="2400" dirty="0" smtClean="0">
                <a:sym typeface="Wingdings 3"/>
              </a:rPr>
              <a:t></a:t>
            </a:r>
            <a:r>
              <a:rPr lang="en-US" sz="2400" dirty="0" smtClean="0">
                <a:sym typeface="Wingdings" pitchFamily="2" charset="2"/>
              </a:rPr>
              <a:t> UNI</a:t>
            </a:r>
          </a:p>
          <a:p>
            <a:pPr lvl="1"/>
            <a:endParaRPr lang="en-US" sz="2000" dirty="0" smtClean="0"/>
          </a:p>
          <a:p>
            <a:r>
              <a:rPr lang="en-US" sz="2400" dirty="0" smtClean="0"/>
              <a:t>Extensions are including additional constraints:</a:t>
            </a:r>
          </a:p>
          <a:p>
            <a:pPr lvl="1"/>
            <a:r>
              <a:rPr lang="en-US" sz="2000" dirty="0" smtClean="0"/>
              <a:t>Diversity for dual homed CEs</a:t>
            </a:r>
          </a:p>
          <a:p>
            <a:pPr lvl="1"/>
            <a:r>
              <a:rPr lang="en-US" sz="2000" dirty="0" smtClean="0"/>
              <a:t>Minimal/Upper </a:t>
            </a:r>
            <a:r>
              <a:rPr lang="en-US" sz="2000" dirty="0" smtClean="0"/>
              <a:t>bound of the end-to-end latency </a:t>
            </a:r>
            <a:r>
              <a:rPr lang="en-US" sz="2000" dirty="0" smtClean="0"/>
              <a:t>(</a:t>
            </a:r>
            <a:r>
              <a:rPr lang="en-US" sz="2000" smtClean="0"/>
              <a:t>provider network</a:t>
            </a:r>
            <a:r>
              <a:rPr lang="en-US" sz="2000" smtClean="0">
                <a:sym typeface="Wingdings" pitchFamily="2" charset="2"/>
              </a:rPr>
              <a:t>)</a:t>
            </a:r>
            <a:endParaRPr lang="en-US" sz="2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L1VPN Overlay Network Model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293096"/>
            <a:ext cx="8229600" cy="1833067"/>
          </a:xfrm>
        </p:spPr>
        <p:txBody>
          <a:bodyPr>
            <a:normAutofit/>
          </a:bodyPr>
          <a:lstStyle/>
          <a:p>
            <a:pPr marL="179388" indent="-179388"/>
            <a:r>
              <a:rPr lang="en-US" sz="2400" dirty="0" smtClean="0"/>
              <a:t>UNI between CEs and PEs - signaling only, no routing protocol</a:t>
            </a:r>
          </a:p>
          <a:p>
            <a:pPr marL="179388" indent="-179388"/>
            <a:r>
              <a:rPr lang="en-US" sz="2400" dirty="0" smtClean="0"/>
              <a:t>CE view: cloud + </a:t>
            </a:r>
            <a:r>
              <a:rPr lang="en-US" sz="2400" dirty="0" err="1" smtClean="0"/>
              <a:t>reachability</a:t>
            </a:r>
            <a:r>
              <a:rPr lang="en-US" sz="2400" dirty="0" smtClean="0"/>
              <a:t> information (other L1VPN CEs)</a:t>
            </a:r>
          </a:p>
          <a:p>
            <a:pPr marL="179388" indent="-179388"/>
            <a:r>
              <a:rPr lang="en-US" sz="2400" dirty="0" smtClean="0"/>
              <a:t>Provider network provides services on demand</a:t>
            </a:r>
          </a:p>
          <a:p>
            <a:pPr marL="179388" indent="-179388"/>
            <a:r>
              <a:rPr lang="en-US" sz="2400" dirty="0" smtClean="0"/>
              <a:t>Meshed provider network accommodating multiple L1VPNs</a:t>
            </a:r>
            <a:endParaRPr lang="en-US" sz="2400" dirty="0"/>
          </a:p>
        </p:txBody>
      </p:sp>
      <p:sp>
        <p:nvSpPr>
          <p:cNvPr id="4" name="Cloud 3"/>
          <p:cNvSpPr/>
          <p:nvPr/>
        </p:nvSpPr>
        <p:spPr>
          <a:xfrm>
            <a:off x="3059832" y="1525024"/>
            <a:ext cx="3024336" cy="2624056"/>
          </a:xfrm>
          <a:prstGeom prst="cloud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dirty="0" smtClean="0">
                <a:latin typeface="Tahoma" pitchFamily="34" charset="0"/>
                <a:cs typeface="Tahoma" pitchFamily="34" charset="0"/>
              </a:rPr>
              <a:t>Meshed Provider Network</a:t>
            </a:r>
            <a:endParaRPr lang="en-US" sz="1200" dirty="0">
              <a:latin typeface="Tahoma" pitchFamily="34" charset="0"/>
              <a:cs typeface="Tahoma" pitchFamily="34" charset="0"/>
            </a:endParaRPr>
          </a:p>
        </p:txBody>
      </p:sp>
      <p:grpSp>
        <p:nvGrpSpPr>
          <p:cNvPr id="71" name="Group 70"/>
          <p:cNvGrpSpPr/>
          <p:nvPr/>
        </p:nvGrpSpPr>
        <p:grpSpPr>
          <a:xfrm>
            <a:off x="2267744" y="1609055"/>
            <a:ext cx="1440160" cy="523801"/>
            <a:chOff x="2267744" y="1609055"/>
            <a:chExt cx="1440160" cy="523801"/>
          </a:xfrm>
        </p:grpSpPr>
        <p:cxnSp>
          <p:nvCxnSpPr>
            <p:cNvPr id="14" name="Straight Connector 13"/>
            <p:cNvCxnSpPr>
              <a:stCxn id="38" idx="3"/>
              <a:endCxn id="5" idx="1"/>
            </p:cNvCxnSpPr>
            <p:nvPr/>
          </p:nvCxnSpPr>
          <p:spPr>
            <a:xfrm>
              <a:off x="2699792" y="1916832"/>
              <a:ext cx="576064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2987824" y="1844832"/>
              <a:ext cx="0" cy="144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TextBox 69"/>
            <p:cNvSpPr txBox="1"/>
            <p:nvPr/>
          </p:nvSpPr>
          <p:spPr>
            <a:xfrm>
              <a:off x="2699792" y="1609055"/>
              <a:ext cx="5760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/>
                <a:t>UNI</a:t>
              </a:r>
              <a:endParaRPr lang="en-US" dirty="0"/>
            </a:p>
          </p:txBody>
        </p:sp>
        <p:sp>
          <p:nvSpPr>
            <p:cNvPr id="5" name="Rectangle 4"/>
            <p:cNvSpPr/>
            <p:nvPr/>
          </p:nvSpPr>
          <p:spPr>
            <a:xfrm>
              <a:off x="3275856" y="1700808"/>
              <a:ext cx="432048" cy="43204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latin typeface="Tahoma" pitchFamily="34" charset="0"/>
                  <a:cs typeface="Tahoma" pitchFamily="34" charset="0"/>
                </a:rPr>
                <a:t>PE</a:t>
              </a:r>
              <a:r>
                <a:rPr lang="en-US" sz="1200" baseline="-25000" dirty="0" smtClean="0">
                  <a:latin typeface="Tahoma" pitchFamily="34" charset="0"/>
                  <a:cs typeface="Tahoma" pitchFamily="34" charset="0"/>
                </a:rPr>
                <a:t>1</a:t>
              </a:r>
              <a:endParaRPr lang="en-US" sz="1200" baseline="-25000" dirty="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2267744" y="1700808"/>
              <a:ext cx="432048" cy="43204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latin typeface="Tahoma" pitchFamily="34" charset="0"/>
                  <a:cs typeface="Tahoma" pitchFamily="34" charset="0"/>
                </a:rPr>
                <a:t>CE</a:t>
              </a:r>
              <a:r>
                <a:rPr lang="en-US" sz="1200" baseline="-25000" dirty="0" smtClean="0">
                  <a:latin typeface="Tahoma" pitchFamily="34" charset="0"/>
                  <a:cs typeface="Tahoma" pitchFamily="34" charset="0"/>
                </a:rPr>
                <a:t>1</a:t>
              </a:r>
              <a:endParaRPr lang="en-US" sz="1200" baseline="-25000" dirty="0">
                <a:latin typeface="Tahoma" pitchFamily="34" charset="0"/>
                <a:cs typeface="Tahoma" pitchFamily="34" charset="0"/>
              </a:endParaRPr>
            </a:p>
          </p:txBody>
        </p:sp>
      </p:grpSp>
      <p:grpSp>
        <p:nvGrpSpPr>
          <p:cNvPr id="72" name="Group 71"/>
          <p:cNvGrpSpPr/>
          <p:nvPr/>
        </p:nvGrpSpPr>
        <p:grpSpPr>
          <a:xfrm flipH="1">
            <a:off x="5652120" y="1609055"/>
            <a:ext cx="1440160" cy="523801"/>
            <a:chOff x="2267744" y="1609055"/>
            <a:chExt cx="1440160" cy="523801"/>
          </a:xfrm>
        </p:grpSpPr>
        <p:cxnSp>
          <p:nvCxnSpPr>
            <p:cNvPr id="74" name="Straight Connector 73"/>
            <p:cNvCxnSpPr>
              <a:stCxn id="75" idx="3"/>
              <a:endCxn id="73" idx="1"/>
            </p:cNvCxnSpPr>
            <p:nvPr/>
          </p:nvCxnSpPr>
          <p:spPr>
            <a:xfrm>
              <a:off x="2699792" y="1916832"/>
              <a:ext cx="576064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>
              <a:off x="2987824" y="1844832"/>
              <a:ext cx="0" cy="144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TextBox 76"/>
            <p:cNvSpPr txBox="1"/>
            <p:nvPr/>
          </p:nvSpPr>
          <p:spPr>
            <a:xfrm>
              <a:off x="2699792" y="1609055"/>
              <a:ext cx="5760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/>
                <a:t>UNI</a:t>
              </a:r>
              <a:endParaRPr lang="en-US" dirty="0"/>
            </a:p>
          </p:txBody>
        </p:sp>
        <p:sp>
          <p:nvSpPr>
            <p:cNvPr id="73" name="Rectangle 72"/>
            <p:cNvSpPr/>
            <p:nvPr/>
          </p:nvSpPr>
          <p:spPr>
            <a:xfrm>
              <a:off x="3275856" y="1700808"/>
              <a:ext cx="432048" cy="43204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latin typeface="Tahoma" pitchFamily="34" charset="0"/>
                  <a:cs typeface="Tahoma" pitchFamily="34" charset="0"/>
                </a:rPr>
                <a:t>PE</a:t>
              </a:r>
              <a:r>
                <a:rPr lang="en-US" sz="1200" baseline="-25000" dirty="0" smtClean="0">
                  <a:latin typeface="Tahoma" pitchFamily="34" charset="0"/>
                  <a:cs typeface="Tahoma" pitchFamily="34" charset="0"/>
                </a:rPr>
                <a:t>2</a:t>
              </a:r>
              <a:endParaRPr lang="en-US" sz="1200" baseline="-25000" dirty="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75" name="Rectangle 74"/>
            <p:cNvSpPr/>
            <p:nvPr/>
          </p:nvSpPr>
          <p:spPr>
            <a:xfrm>
              <a:off x="2267744" y="1700808"/>
              <a:ext cx="432048" cy="43204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latin typeface="Tahoma" pitchFamily="34" charset="0"/>
                  <a:cs typeface="Tahoma" pitchFamily="34" charset="0"/>
                </a:rPr>
                <a:t>CE</a:t>
              </a:r>
              <a:r>
                <a:rPr lang="en-US" sz="1200" baseline="-25000" dirty="0" smtClean="0">
                  <a:latin typeface="Tahoma" pitchFamily="34" charset="0"/>
                  <a:cs typeface="Tahoma" pitchFamily="34" charset="0"/>
                </a:rPr>
                <a:t>2</a:t>
              </a:r>
              <a:endParaRPr lang="en-US" sz="1200" baseline="-25000" dirty="0">
                <a:latin typeface="Tahoma" pitchFamily="34" charset="0"/>
                <a:cs typeface="Tahoma" pitchFamily="34" charset="0"/>
              </a:endParaRPr>
            </a:p>
          </p:txBody>
        </p:sp>
      </p:grpSp>
      <p:sp>
        <p:nvSpPr>
          <p:cNvPr id="78" name="Rectangle 77"/>
          <p:cNvSpPr/>
          <p:nvPr/>
        </p:nvSpPr>
        <p:spPr>
          <a:xfrm>
            <a:off x="3995936" y="1916832"/>
            <a:ext cx="43204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latin typeface="Tahoma" pitchFamily="34" charset="0"/>
                <a:cs typeface="Tahoma" pitchFamily="34" charset="0"/>
              </a:rPr>
              <a:t>P</a:t>
            </a:r>
            <a:endParaRPr lang="en-US" sz="1200" baseline="-2500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4932040" y="1916832"/>
            <a:ext cx="43204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latin typeface="Tahoma" pitchFamily="34" charset="0"/>
                <a:cs typeface="Tahoma" pitchFamily="34" charset="0"/>
              </a:rPr>
              <a:t>P</a:t>
            </a:r>
            <a:endParaRPr lang="en-US" sz="1200" baseline="-2500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3851920" y="3068960"/>
            <a:ext cx="43204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latin typeface="Tahoma" pitchFamily="34" charset="0"/>
                <a:cs typeface="Tahoma" pitchFamily="34" charset="0"/>
              </a:rPr>
              <a:t>P</a:t>
            </a:r>
            <a:endParaRPr lang="en-US" sz="1200" baseline="-2500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4716016" y="3068960"/>
            <a:ext cx="43204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latin typeface="Tahoma" pitchFamily="34" charset="0"/>
                <a:cs typeface="Tahoma" pitchFamily="34" charset="0"/>
              </a:rPr>
              <a:t>P</a:t>
            </a:r>
            <a:endParaRPr lang="en-US" sz="1200" baseline="-25000" dirty="0">
              <a:latin typeface="Tahoma" pitchFamily="34" charset="0"/>
              <a:cs typeface="Tahoma" pitchFamily="34" charset="0"/>
            </a:endParaRPr>
          </a:p>
        </p:txBody>
      </p:sp>
      <p:grpSp>
        <p:nvGrpSpPr>
          <p:cNvPr id="82" name="Group 81"/>
          <p:cNvGrpSpPr/>
          <p:nvPr/>
        </p:nvGrpSpPr>
        <p:grpSpPr>
          <a:xfrm>
            <a:off x="1835696" y="2564904"/>
            <a:ext cx="1728192" cy="1368152"/>
            <a:chOff x="2267744" y="1222884"/>
            <a:chExt cx="1728192" cy="1368152"/>
          </a:xfrm>
        </p:grpSpPr>
        <p:cxnSp>
          <p:nvCxnSpPr>
            <p:cNvPr id="84" name="Straight Connector 83"/>
            <p:cNvCxnSpPr>
              <a:stCxn id="85" idx="3"/>
              <a:endCxn id="83" idx="1"/>
            </p:cNvCxnSpPr>
            <p:nvPr/>
          </p:nvCxnSpPr>
          <p:spPr>
            <a:xfrm flipV="1">
              <a:off x="2699792" y="1438908"/>
              <a:ext cx="576064" cy="477924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87" name="TextBox 86"/>
            <p:cNvSpPr txBox="1"/>
            <p:nvPr/>
          </p:nvSpPr>
          <p:spPr>
            <a:xfrm>
              <a:off x="2843808" y="1726940"/>
              <a:ext cx="5760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/>
                <a:t>UNI</a:t>
              </a:r>
              <a:endParaRPr lang="en-US" dirty="0"/>
            </a:p>
          </p:txBody>
        </p:sp>
        <p:cxnSp>
          <p:nvCxnSpPr>
            <p:cNvPr id="91" name="Straight Connector 90"/>
            <p:cNvCxnSpPr>
              <a:stCxn id="85" idx="3"/>
              <a:endCxn id="90" idx="1"/>
            </p:cNvCxnSpPr>
            <p:nvPr/>
          </p:nvCxnSpPr>
          <p:spPr>
            <a:xfrm>
              <a:off x="2699792" y="1916832"/>
              <a:ext cx="864096" cy="45818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83" name="Rectangle 82"/>
            <p:cNvSpPr/>
            <p:nvPr/>
          </p:nvSpPr>
          <p:spPr>
            <a:xfrm>
              <a:off x="3275856" y="1222884"/>
              <a:ext cx="432048" cy="43204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latin typeface="Tahoma" pitchFamily="34" charset="0"/>
                  <a:cs typeface="Tahoma" pitchFamily="34" charset="0"/>
                </a:rPr>
                <a:t>PE</a:t>
              </a:r>
              <a:r>
                <a:rPr lang="en-US" sz="1200" baseline="-25000" dirty="0" smtClean="0">
                  <a:latin typeface="Tahoma" pitchFamily="34" charset="0"/>
                  <a:cs typeface="Tahoma" pitchFamily="34" charset="0"/>
                </a:rPr>
                <a:t>3</a:t>
              </a:r>
              <a:endParaRPr lang="en-US" sz="1200" baseline="-25000" dirty="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85" name="Rectangle 84"/>
            <p:cNvSpPr/>
            <p:nvPr/>
          </p:nvSpPr>
          <p:spPr>
            <a:xfrm>
              <a:off x="2267744" y="1700808"/>
              <a:ext cx="432048" cy="43204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latin typeface="Tahoma" pitchFamily="34" charset="0"/>
                  <a:cs typeface="Tahoma" pitchFamily="34" charset="0"/>
                </a:rPr>
                <a:t>CE</a:t>
              </a:r>
              <a:r>
                <a:rPr lang="en-US" sz="1200" baseline="-25000" dirty="0" smtClean="0">
                  <a:latin typeface="Tahoma" pitchFamily="34" charset="0"/>
                  <a:cs typeface="Tahoma" pitchFamily="34" charset="0"/>
                </a:rPr>
                <a:t>3</a:t>
              </a:r>
              <a:endParaRPr lang="en-US" sz="1200" baseline="-25000" dirty="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90" name="Rectangle 89"/>
            <p:cNvSpPr/>
            <p:nvPr/>
          </p:nvSpPr>
          <p:spPr>
            <a:xfrm>
              <a:off x="3563888" y="2158988"/>
              <a:ext cx="432048" cy="43204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latin typeface="Tahoma" pitchFamily="34" charset="0"/>
                  <a:cs typeface="Tahoma" pitchFamily="34" charset="0"/>
                </a:rPr>
                <a:t>PE</a:t>
              </a:r>
              <a:r>
                <a:rPr lang="en-US" sz="1200" baseline="-25000" dirty="0" smtClean="0">
                  <a:latin typeface="Tahoma" pitchFamily="34" charset="0"/>
                  <a:cs typeface="Tahoma" pitchFamily="34" charset="0"/>
                </a:rPr>
                <a:t>4</a:t>
              </a:r>
              <a:endParaRPr lang="en-US" sz="1200" baseline="-25000" dirty="0">
                <a:latin typeface="Tahoma" pitchFamily="34" charset="0"/>
                <a:cs typeface="Tahoma" pitchFamily="34" charset="0"/>
              </a:endParaRPr>
            </a:p>
          </p:txBody>
        </p:sp>
      </p:grpSp>
      <p:grpSp>
        <p:nvGrpSpPr>
          <p:cNvPr id="94" name="Group 93"/>
          <p:cNvGrpSpPr/>
          <p:nvPr/>
        </p:nvGrpSpPr>
        <p:grpSpPr>
          <a:xfrm flipH="1">
            <a:off x="5436096" y="2636912"/>
            <a:ext cx="1872208" cy="1224136"/>
            <a:chOff x="2267744" y="1294892"/>
            <a:chExt cx="1872208" cy="1224136"/>
          </a:xfrm>
        </p:grpSpPr>
        <p:cxnSp>
          <p:nvCxnSpPr>
            <p:cNvPr id="96" name="Straight Connector 95"/>
            <p:cNvCxnSpPr>
              <a:stCxn id="97" idx="3"/>
              <a:endCxn id="95" idx="1"/>
            </p:cNvCxnSpPr>
            <p:nvPr/>
          </p:nvCxnSpPr>
          <p:spPr>
            <a:xfrm flipV="1">
              <a:off x="2699792" y="1510916"/>
              <a:ext cx="576064" cy="405916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98" name="TextBox 97"/>
            <p:cNvSpPr txBox="1"/>
            <p:nvPr/>
          </p:nvSpPr>
          <p:spPr>
            <a:xfrm>
              <a:off x="2843808" y="1726940"/>
              <a:ext cx="5760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/>
                <a:t>UNI</a:t>
              </a:r>
              <a:endParaRPr lang="en-US" dirty="0"/>
            </a:p>
          </p:txBody>
        </p:sp>
        <p:cxnSp>
          <p:nvCxnSpPr>
            <p:cNvPr id="100" name="Straight Connector 99"/>
            <p:cNvCxnSpPr>
              <a:stCxn id="97" idx="3"/>
              <a:endCxn id="99" idx="1"/>
            </p:cNvCxnSpPr>
            <p:nvPr/>
          </p:nvCxnSpPr>
          <p:spPr>
            <a:xfrm>
              <a:off x="2699792" y="1916832"/>
              <a:ext cx="1008112" cy="386172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95" name="Rectangle 94"/>
            <p:cNvSpPr/>
            <p:nvPr/>
          </p:nvSpPr>
          <p:spPr>
            <a:xfrm>
              <a:off x="3275856" y="1294892"/>
              <a:ext cx="432048" cy="43204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latin typeface="Tahoma" pitchFamily="34" charset="0"/>
                  <a:cs typeface="Tahoma" pitchFamily="34" charset="0"/>
                </a:rPr>
                <a:t>PE</a:t>
              </a:r>
              <a:r>
                <a:rPr lang="en-US" sz="1200" baseline="-25000" dirty="0" smtClean="0">
                  <a:latin typeface="Tahoma" pitchFamily="34" charset="0"/>
                  <a:cs typeface="Tahoma" pitchFamily="34" charset="0"/>
                </a:rPr>
                <a:t>5</a:t>
              </a:r>
              <a:endParaRPr lang="en-US" sz="1200" baseline="-25000" dirty="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97" name="Rectangle 96"/>
            <p:cNvSpPr/>
            <p:nvPr/>
          </p:nvSpPr>
          <p:spPr>
            <a:xfrm>
              <a:off x="2267744" y="1700808"/>
              <a:ext cx="432048" cy="43204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latin typeface="Tahoma" pitchFamily="34" charset="0"/>
                  <a:cs typeface="Tahoma" pitchFamily="34" charset="0"/>
                </a:rPr>
                <a:t>CE</a:t>
              </a:r>
              <a:r>
                <a:rPr lang="en-US" sz="1200" baseline="-25000" dirty="0" smtClean="0">
                  <a:latin typeface="Tahoma" pitchFamily="34" charset="0"/>
                  <a:cs typeface="Tahoma" pitchFamily="34" charset="0"/>
                </a:rPr>
                <a:t>4</a:t>
              </a:r>
              <a:endParaRPr lang="en-US" sz="1200" baseline="-25000" dirty="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99" name="Rectangle 98"/>
            <p:cNvSpPr/>
            <p:nvPr/>
          </p:nvSpPr>
          <p:spPr>
            <a:xfrm>
              <a:off x="3707904" y="2086980"/>
              <a:ext cx="432048" cy="43204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latin typeface="Tahoma" pitchFamily="34" charset="0"/>
                  <a:cs typeface="Tahoma" pitchFamily="34" charset="0"/>
                </a:rPr>
                <a:t>PE</a:t>
              </a:r>
              <a:r>
                <a:rPr lang="en-US" sz="1200" baseline="-25000" dirty="0" smtClean="0">
                  <a:latin typeface="Tahoma" pitchFamily="34" charset="0"/>
                  <a:cs typeface="Tahoma" pitchFamily="34" charset="0"/>
                </a:rPr>
                <a:t>6</a:t>
              </a:r>
              <a:endParaRPr lang="en-US" sz="1200" baseline="-25000" dirty="0">
                <a:latin typeface="Tahoma" pitchFamily="34" charset="0"/>
                <a:cs typeface="Tahoma" pitchFamily="34" charset="0"/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Dual-homing Problem Statement</a:t>
            </a:r>
            <a:endParaRPr lang="en-US" dirty="0"/>
          </a:p>
        </p:txBody>
      </p:sp>
      <p:sp>
        <p:nvSpPr>
          <p:cNvPr id="5" name="Cloud 4"/>
          <p:cNvSpPr/>
          <p:nvPr/>
        </p:nvSpPr>
        <p:spPr>
          <a:xfrm>
            <a:off x="2051720" y="1628800"/>
            <a:ext cx="4896544" cy="4248472"/>
          </a:xfrm>
          <a:prstGeom prst="cloud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atin typeface="Tahoma" pitchFamily="34" charset="0"/>
              <a:cs typeface="Tahoma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051720" y="2780928"/>
            <a:ext cx="648072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ahoma" pitchFamily="34" charset="0"/>
                <a:cs typeface="Tahoma" pitchFamily="34" charset="0"/>
              </a:rPr>
              <a:t>PE</a:t>
            </a:r>
            <a:r>
              <a:rPr lang="en-US" baseline="-25000" dirty="0" smtClean="0">
                <a:latin typeface="Tahoma" pitchFamily="34" charset="0"/>
                <a:cs typeface="Tahoma" pitchFamily="34" charset="0"/>
              </a:rPr>
              <a:t>1</a:t>
            </a:r>
            <a:endParaRPr lang="en-US" baseline="-2500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491880" y="2780928"/>
            <a:ext cx="648072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ahoma" pitchFamily="34" charset="0"/>
                <a:cs typeface="Tahoma" pitchFamily="34" charset="0"/>
              </a:rPr>
              <a:t>P</a:t>
            </a:r>
            <a:endParaRPr lang="en-US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932040" y="2780928"/>
            <a:ext cx="648072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ahoma" pitchFamily="34" charset="0"/>
                <a:cs typeface="Tahoma" pitchFamily="34" charset="0"/>
              </a:rPr>
              <a:t>P</a:t>
            </a:r>
            <a:endParaRPr lang="en-US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372200" y="2780928"/>
            <a:ext cx="648072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Tahoma" pitchFamily="34" charset="0"/>
                <a:cs typeface="Tahoma" pitchFamily="34" charset="0"/>
              </a:rPr>
              <a:t>P</a:t>
            </a:r>
            <a:r>
              <a:rPr lang="en-US" dirty="0" smtClean="0">
                <a:latin typeface="Tahoma" pitchFamily="34" charset="0"/>
                <a:cs typeface="Tahoma" pitchFamily="34" charset="0"/>
              </a:rPr>
              <a:t>E</a:t>
            </a:r>
            <a:endParaRPr lang="en-US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051720" y="4077072"/>
            <a:ext cx="648072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ahoma" pitchFamily="34" charset="0"/>
                <a:cs typeface="Tahoma" pitchFamily="34" charset="0"/>
              </a:rPr>
              <a:t>PE</a:t>
            </a:r>
            <a:r>
              <a:rPr lang="en-US" baseline="-25000" dirty="0" smtClean="0">
                <a:latin typeface="Tahoma" pitchFamily="34" charset="0"/>
                <a:cs typeface="Tahoma" pitchFamily="34" charset="0"/>
              </a:rPr>
              <a:t>2</a:t>
            </a:r>
            <a:endParaRPr lang="en-US" baseline="-2500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491880" y="4077072"/>
            <a:ext cx="648072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ahoma" pitchFamily="34" charset="0"/>
                <a:cs typeface="Tahoma" pitchFamily="34" charset="0"/>
              </a:rPr>
              <a:t>P</a:t>
            </a:r>
            <a:endParaRPr lang="en-US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932040" y="4077072"/>
            <a:ext cx="648072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ahoma" pitchFamily="34" charset="0"/>
                <a:cs typeface="Tahoma" pitchFamily="34" charset="0"/>
              </a:rPr>
              <a:t>P</a:t>
            </a:r>
            <a:endParaRPr lang="en-US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372200" y="4077072"/>
            <a:ext cx="648072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Tahoma" pitchFamily="34" charset="0"/>
                <a:cs typeface="Tahoma" pitchFamily="34" charset="0"/>
              </a:rPr>
              <a:t>P</a:t>
            </a:r>
            <a:r>
              <a:rPr lang="en-US" dirty="0" smtClean="0">
                <a:latin typeface="Tahoma" pitchFamily="34" charset="0"/>
                <a:cs typeface="Tahoma" pitchFamily="34" charset="0"/>
              </a:rPr>
              <a:t>E</a:t>
            </a:r>
            <a:endParaRPr lang="en-US" dirty="0">
              <a:latin typeface="Tahoma" pitchFamily="34" charset="0"/>
              <a:cs typeface="Tahoma" pitchFamily="34" charset="0"/>
            </a:endParaRPr>
          </a:p>
        </p:txBody>
      </p:sp>
      <p:cxnSp>
        <p:nvCxnSpPr>
          <p:cNvPr id="14" name="Straight Connector 13"/>
          <p:cNvCxnSpPr>
            <a:stCxn id="26" idx="3"/>
            <a:endCxn id="10" idx="1"/>
          </p:cNvCxnSpPr>
          <p:nvPr/>
        </p:nvCxnSpPr>
        <p:spPr>
          <a:xfrm>
            <a:off x="1259632" y="3753036"/>
            <a:ext cx="792088" cy="64807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26" idx="3"/>
            <a:endCxn id="6" idx="1"/>
          </p:cNvCxnSpPr>
          <p:nvPr/>
        </p:nvCxnSpPr>
        <p:spPr>
          <a:xfrm flipV="1">
            <a:off x="1259632" y="3104964"/>
            <a:ext cx="792088" cy="64807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stCxn id="6" idx="3"/>
            <a:endCxn id="7" idx="1"/>
          </p:cNvCxnSpPr>
          <p:nvPr/>
        </p:nvCxnSpPr>
        <p:spPr>
          <a:xfrm>
            <a:off x="2699792" y="3104964"/>
            <a:ext cx="792088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/>
          <p:cNvCxnSpPr>
            <a:stCxn id="7" idx="3"/>
            <a:endCxn id="8" idx="1"/>
          </p:cNvCxnSpPr>
          <p:nvPr/>
        </p:nvCxnSpPr>
        <p:spPr>
          <a:xfrm>
            <a:off x="4139952" y="3104964"/>
            <a:ext cx="792088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stCxn id="8" idx="3"/>
            <a:endCxn id="9" idx="1"/>
          </p:cNvCxnSpPr>
          <p:nvPr/>
        </p:nvCxnSpPr>
        <p:spPr>
          <a:xfrm>
            <a:off x="5580112" y="3104964"/>
            <a:ext cx="792088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stCxn id="9" idx="3"/>
            <a:endCxn id="27" idx="1"/>
          </p:cNvCxnSpPr>
          <p:nvPr/>
        </p:nvCxnSpPr>
        <p:spPr>
          <a:xfrm>
            <a:off x="7020272" y="3104964"/>
            <a:ext cx="648072" cy="64807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stCxn id="10" idx="3"/>
            <a:endCxn id="11" idx="1"/>
          </p:cNvCxnSpPr>
          <p:nvPr/>
        </p:nvCxnSpPr>
        <p:spPr>
          <a:xfrm>
            <a:off x="2699792" y="4401108"/>
            <a:ext cx="792088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11" idx="3"/>
            <a:endCxn id="12" idx="1"/>
          </p:cNvCxnSpPr>
          <p:nvPr/>
        </p:nvCxnSpPr>
        <p:spPr>
          <a:xfrm>
            <a:off x="4139952" y="4401108"/>
            <a:ext cx="792088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stCxn id="12" idx="3"/>
            <a:endCxn id="13" idx="1"/>
          </p:cNvCxnSpPr>
          <p:nvPr/>
        </p:nvCxnSpPr>
        <p:spPr>
          <a:xfrm>
            <a:off x="5580112" y="4401108"/>
            <a:ext cx="792088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stCxn id="13" idx="3"/>
            <a:endCxn id="27" idx="1"/>
          </p:cNvCxnSpPr>
          <p:nvPr/>
        </p:nvCxnSpPr>
        <p:spPr>
          <a:xfrm flipV="1">
            <a:off x="7020272" y="3753036"/>
            <a:ext cx="648072" cy="64807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4" name="Freeform 23"/>
          <p:cNvSpPr/>
          <p:nvPr/>
        </p:nvSpPr>
        <p:spPr>
          <a:xfrm>
            <a:off x="1253613" y="3104964"/>
            <a:ext cx="6437671" cy="655018"/>
          </a:xfrm>
          <a:custGeom>
            <a:avLst/>
            <a:gdLst>
              <a:gd name="connsiteX0" fmla="*/ 0 w 6437671"/>
              <a:gd name="connsiteY0" fmla="*/ 634180 h 648929"/>
              <a:gd name="connsiteX1" fmla="*/ 811161 w 6437671"/>
              <a:gd name="connsiteY1" fmla="*/ 14748 h 648929"/>
              <a:gd name="connsiteX2" fmla="*/ 2241755 w 6437671"/>
              <a:gd name="connsiteY2" fmla="*/ 7374 h 648929"/>
              <a:gd name="connsiteX3" fmla="*/ 5766619 w 6437671"/>
              <a:gd name="connsiteY3" fmla="*/ 0 h 648929"/>
              <a:gd name="connsiteX4" fmla="*/ 6437671 w 6437671"/>
              <a:gd name="connsiteY4" fmla="*/ 648929 h 648929"/>
              <a:gd name="connsiteX0" fmla="*/ 0 w 6437671"/>
              <a:gd name="connsiteY0" fmla="*/ 634180 h 648929"/>
              <a:gd name="connsiteX1" fmla="*/ 811161 w 6437671"/>
              <a:gd name="connsiteY1" fmla="*/ 14748 h 648929"/>
              <a:gd name="connsiteX2" fmla="*/ 5766619 w 6437671"/>
              <a:gd name="connsiteY2" fmla="*/ 0 h 648929"/>
              <a:gd name="connsiteX3" fmla="*/ 6437671 w 6437671"/>
              <a:gd name="connsiteY3" fmla="*/ 648929 h 648929"/>
              <a:gd name="connsiteX0" fmla="*/ 0 w 6437671"/>
              <a:gd name="connsiteY0" fmla="*/ 634180 h 648929"/>
              <a:gd name="connsiteX1" fmla="*/ 798107 w 6437671"/>
              <a:gd name="connsiteY1" fmla="*/ 0 h 648929"/>
              <a:gd name="connsiteX2" fmla="*/ 5766619 w 6437671"/>
              <a:gd name="connsiteY2" fmla="*/ 0 h 648929"/>
              <a:gd name="connsiteX3" fmla="*/ 6437671 w 6437671"/>
              <a:gd name="connsiteY3" fmla="*/ 648929 h 648929"/>
              <a:gd name="connsiteX0" fmla="*/ 0 w 6437671"/>
              <a:gd name="connsiteY0" fmla="*/ 1468361 h 1483110"/>
              <a:gd name="connsiteX1" fmla="*/ 654091 w 6437671"/>
              <a:gd name="connsiteY1" fmla="*/ 0 h 1483110"/>
              <a:gd name="connsiteX2" fmla="*/ 5766619 w 6437671"/>
              <a:gd name="connsiteY2" fmla="*/ 834181 h 1483110"/>
              <a:gd name="connsiteX3" fmla="*/ 6437671 w 6437671"/>
              <a:gd name="connsiteY3" fmla="*/ 1483110 h 1483110"/>
              <a:gd name="connsiteX0" fmla="*/ 0 w 6437671"/>
              <a:gd name="connsiteY0" fmla="*/ 634180 h 648929"/>
              <a:gd name="connsiteX1" fmla="*/ 5766619 w 6437671"/>
              <a:gd name="connsiteY1" fmla="*/ 0 h 648929"/>
              <a:gd name="connsiteX2" fmla="*/ 6437671 w 6437671"/>
              <a:gd name="connsiteY2" fmla="*/ 648929 h 648929"/>
              <a:gd name="connsiteX0" fmla="*/ 0 w 6437671"/>
              <a:gd name="connsiteY0" fmla="*/ 640269 h 655018"/>
              <a:gd name="connsiteX1" fmla="*/ 798107 w 6437671"/>
              <a:gd name="connsiteY1" fmla="*/ 0 h 655018"/>
              <a:gd name="connsiteX2" fmla="*/ 5766619 w 6437671"/>
              <a:gd name="connsiteY2" fmla="*/ 6089 h 655018"/>
              <a:gd name="connsiteX3" fmla="*/ 6437671 w 6437671"/>
              <a:gd name="connsiteY3" fmla="*/ 655018 h 655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37671" h="655018">
                <a:moveTo>
                  <a:pt x="0" y="640269"/>
                </a:moveTo>
                <a:lnTo>
                  <a:pt x="798107" y="0"/>
                </a:lnTo>
                <a:lnTo>
                  <a:pt x="5766619" y="6089"/>
                </a:lnTo>
                <a:lnTo>
                  <a:pt x="6437671" y="655018"/>
                </a:lnTo>
              </a:path>
            </a:pathLst>
          </a:custGeom>
          <a:ln w="19050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Tahoma" pitchFamily="34" charset="0"/>
              <a:cs typeface="Tahoma" pitchFamily="34" charset="0"/>
            </a:endParaRPr>
          </a:p>
        </p:txBody>
      </p:sp>
      <p:sp>
        <p:nvSpPr>
          <p:cNvPr id="25" name="Freeform 24"/>
          <p:cNvSpPr/>
          <p:nvPr/>
        </p:nvSpPr>
        <p:spPr>
          <a:xfrm flipV="1">
            <a:off x="1253613" y="3744756"/>
            <a:ext cx="6437671" cy="655018"/>
          </a:xfrm>
          <a:custGeom>
            <a:avLst/>
            <a:gdLst>
              <a:gd name="connsiteX0" fmla="*/ 0 w 6437671"/>
              <a:gd name="connsiteY0" fmla="*/ 634180 h 648929"/>
              <a:gd name="connsiteX1" fmla="*/ 811161 w 6437671"/>
              <a:gd name="connsiteY1" fmla="*/ 14748 h 648929"/>
              <a:gd name="connsiteX2" fmla="*/ 2241755 w 6437671"/>
              <a:gd name="connsiteY2" fmla="*/ 7374 h 648929"/>
              <a:gd name="connsiteX3" fmla="*/ 5766619 w 6437671"/>
              <a:gd name="connsiteY3" fmla="*/ 0 h 648929"/>
              <a:gd name="connsiteX4" fmla="*/ 6437671 w 6437671"/>
              <a:gd name="connsiteY4" fmla="*/ 648929 h 648929"/>
              <a:gd name="connsiteX0" fmla="*/ 0 w 6437671"/>
              <a:gd name="connsiteY0" fmla="*/ 634180 h 648929"/>
              <a:gd name="connsiteX1" fmla="*/ 811161 w 6437671"/>
              <a:gd name="connsiteY1" fmla="*/ 14748 h 648929"/>
              <a:gd name="connsiteX2" fmla="*/ 5766619 w 6437671"/>
              <a:gd name="connsiteY2" fmla="*/ 0 h 648929"/>
              <a:gd name="connsiteX3" fmla="*/ 6437671 w 6437671"/>
              <a:gd name="connsiteY3" fmla="*/ 648929 h 648929"/>
              <a:gd name="connsiteX0" fmla="*/ 0 w 6437671"/>
              <a:gd name="connsiteY0" fmla="*/ 634180 h 648929"/>
              <a:gd name="connsiteX1" fmla="*/ 798107 w 6437671"/>
              <a:gd name="connsiteY1" fmla="*/ 0 h 648929"/>
              <a:gd name="connsiteX2" fmla="*/ 5766619 w 6437671"/>
              <a:gd name="connsiteY2" fmla="*/ 0 h 648929"/>
              <a:gd name="connsiteX3" fmla="*/ 6437671 w 6437671"/>
              <a:gd name="connsiteY3" fmla="*/ 648929 h 648929"/>
              <a:gd name="connsiteX0" fmla="*/ 0 w 6437671"/>
              <a:gd name="connsiteY0" fmla="*/ 1468361 h 1483110"/>
              <a:gd name="connsiteX1" fmla="*/ 654091 w 6437671"/>
              <a:gd name="connsiteY1" fmla="*/ 0 h 1483110"/>
              <a:gd name="connsiteX2" fmla="*/ 5766619 w 6437671"/>
              <a:gd name="connsiteY2" fmla="*/ 834181 h 1483110"/>
              <a:gd name="connsiteX3" fmla="*/ 6437671 w 6437671"/>
              <a:gd name="connsiteY3" fmla="*/ 1483110 h 1483110"/>
              <a:gd name="connsiteX0" fmla="*/ 0 w 6437671"/>
              <a:gd name="connsiteY0" fmla="*/ 634180 h 648929"/>
              <a:gd name="connsiteX1" fmla="*/ 5766619 w 6437671"/>
              <a:gd name="connsiteY1" fmla="*/ 0 h 648929"/>
              <a:gd name="connsiteX2" fmla="*/ 6437671 w 6437671"/>
              <a:gd name="connsiteY2" fmla="*/ 648929 h 648929"/>
              <a:gd name="connsiteX0" fmla="*/ 0 w 6437671"/>
              <a:gd name="connsiteY0" fmla="*/ 640269 h 655018"/>
              <a:gd name="connsiteX1" fmla="*/ 798107 w 6437671"/>
              <a:gd name="connsiteY1" fmla="*/ 0 h 655018"/>
              <a:gd name="connsiteX2" fmla="*/ 5766619 w 6437671"/>
              <a:gd name="connsiteY2" fmla="*/ 6089 h 655018"/>
              <a:gd name="connsiteX3" fmla="*/ 6437671 w 6437671"/>
              <a:gd name="connsiteY3" fmla="*/ 655018 h 655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37671" h="655018">
                <a:moveTo>
                  <a:pt x="0" y="640269"/>
                </a:moveTo>
                <a:lnTo>
                  <a:pt x="798107" y="0"/>
                </a:lnTo>
                <a:lnTo>
                  <a:pt x="5766619" y="6089"/>
                </a:lnTo>
                <a:lnTo>
                  <a:pt x="6437671" y="655018"/>
                </a:lnTo>
              </a:path>
            </a:pathLst>
          </a:custGeom>
          <a:ln w="19050"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Tahoma" pitchFamily="34" charset="0"/>
              <a:cs typeface="Tahoma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11560" y="3429000"/>
            <a:ext cx="648072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ahoma" pitchFamily="34" charset="0"/>
                <a:cs typeface="Tahoma" pitchFamily="34" charset="0"/>
              </a:rPr>
              <a:t>CE</a:t>
            </a:r>
            <a:endParaRPr lang="en-US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7668344" y="3429000"/>
            <a:ext cx="648072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ahoma" pitchFamily="34" charset="0"/>
                <a:cs typeface="Tahoma" pitchFamily="34" charset="0"/>
              </a:rPr>
              <a:t>CE</a:t>
            </a:r>
            <a:endParaRPr lang="en-US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28" name="Line Callout 1 27"/>
          <p:cNvSpPr/>
          <p:nvPr/>
        </p:nvSpPr>
        <p:spPr>
          <a:xfrm>
            <a:off x="4572000" y="2204864"/>
            <a:ext cx="648072" cy="432048"/>
          </a:xfrm>
          <a:prstGeom prst="borderCallout1">
            <a:avLst>
              <a:gd name="adj1" fmla="val 110917"/>
              <a:gd name="adj2" fmla="val 16700"/>
              <a:gd name="adj3" fmla="val 197840"/>
              <a:gd name="adj4" fmla="val -1921"/>
            </a:avLst>
          </a:prstGeom>
          <a:solidFill>
            <a:srgbClr val="FFFF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LSP</a:t>
            </a:r>
            <a:r>
              <a:rPr lang="en-US" baseline="-25000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1</a:t>
            </a:r>
            <a:endParaRPr lang="en-US" baseline="-25000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9" name="Line Callout 1 28"/>
          <p:cNvSpPr/>
          <p:nvPr/>
        </p:nvSpPr>
        <p:spPr>
          <a:xfrm>
            <a:off x="4572000" y="3501008"/>
            <a:ext cx="648072" cy="432048"/>
          </a:xfrm>
          <a:prstGeom prst="borderCallout1">
            <a:avLst>
              <a:gd name="adj1" fmla="val 110917"/>
              <a:gd name="adj2" fmla="val 16700"/>
              <a:gd name="adj3" fmla="val 197840"/>
              <a:gd name="adj4" fmla="val -1921"/>
            </a:avLst>
          </a:prstGeom>
          <a:solidFill>
            <a:srgbClr val="FFFF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LSP</a:t>
            </a:r>
            <a:r>
              <a:rPr lang="en-US" baseline="-25000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2</a:t>
            </a:r>
            <a:endParaRPr lang="en-US" baseline="-25000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83568" y="5949280"/>
            <a:ext cx="77768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u="sng" dirty="0" smtClean="0"/>
              <a:t>Problem Statement</a:t>
            </a:r>
            <a:r>
              <a:rPr lang="en-US" sz="2000" dirty="0" smtClean="0"/>
              <a:t>: ensure that LSP1 and LSP2 are mutually disjoint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Option 1: Exchange of SRLG List</a:t>
            </a:r>
            <a:endParaRPr lang="en-US" dirty="0"/>
          </a:p>
        </p:txBody>
      </p:sp>
      <p:sp>
        <p:nvSpPr>
          <p:cNvPr id="3" name="Cloud 2"/>
          <p:cNvSpPr/>
          <p:nvPr/>
        </p:nvSpPr>
        <p:spPr>
          <a:xfrm>
            <a:off x="2051720" y="1628800"/>
            <a:ext cx="4896544" cy="4248472"/>
          </a:xfrm>
          <a:prstGeom prst="cloud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atin typeface="Tahoma" pitchFamily="34" charset="0"/>
              <a:cs typeface="Tahoma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051720" y="2780928"/>
            <a:ext cx="648072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ahoma" pitchFamily="34" charset="0"/>
                <a:cs typeface="Tahoma" pitchFamily="34" charset="0"/>
              </a:rPr>
              <a:t>PE</a:t>
            </a:r>
            <a:r>
              <a:rPr lang="en-US" baseline="-25000" dirty="0" smtClean="0">
                <a:latin typeface="Tahoma" pitchFamily="34" charset="0"/>
                <a:cs typeface="Tahoma" pitchFamily="34" charset="0"/>
              </a:rPr>
              <a:t>1</a:t>
            </a:r>
            <a:endParaRPr lang="en-US" baseline="-2500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491880" y="2780928"/>
            <a:ext cx="648072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ahoma" pitchFamily="34" charset="0"/>
                <a:cs typeface="Tahoma" pitchFamily="34" charset="0"/>
              </a:rPr>
              <a:t>P</a:t>
            </a:r>
            <a:endParaRPr lang="en-US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932040" y="2780928"/>
            <a:ext cx="648072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ahoma" pitchFamily="34" charset="0"/>
                <a:cs typeface="Tahoma" pitchFamily="34" charset="0"/>
              </a:rPr>
              <a:t>P</a:t>
            </a:r>
            <a:endParaRPr lang="en-US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372200" y="2780928"/>
            <a:ext cx="648072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Tahoma" pitchFamily="34" charset="0"/>
                <a:cs typeface="Tahoma" pitchFamily="34" charset="0"/>
              </a:rPr>
              <a:t>P</a:t>
            </a:r>
            <a:r>
              <a:rPr lang="en-US" dirty="0" smtClean="0">
                <a:latin typeface="Tahoma" pitchFamily="34" charset="0"/>
                <a:cs typeface="Tahoma" pitchFamily="34" charset="0"/>
              </a:rPr>
              <a:t>E</a:t>
            </a:r>
            <a:endParaRPr lang="en-US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051720" y="4077072"/>
            <a:ext cx="648072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ahoma" pitchFamily="34" charset="0"/>
                <a:cs typeface="Tahoma" pitchFamily="34" charset="0"/>
              </a:rPr>
              <a:t>PE</a:t>
            </a:r>
            <a:r>
              <a:rPr lang="en-US" baseline="-25000" dirty="0" smtClean="0">
                <a:latin typeface="Tahoma" pitchFamily="34" charset="0"/>
                <a:cs typeface="Tahoma" pitchFamily="34" charset="0"/>
              </a:rPr>
              <a:t>2</a:t>
            </a:r>
            <a:endParaRPr lang="en-US" baseline="-2500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491880" y="4077072"/>
            <a:ext cx="648072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ahoma" pitchFamily="34" charset="0"/>
                <a:cs typeface="Tahoma" pitchFamily="34" charset="0"/>
              </a:rPr>
              <a:t>P</a:t>
            </a:r>
            <a:endParaRPr lang="en-US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932040" y="4077072"/>
            <a:ext cx="648072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ahoma" pitchFamily="34" charset="0"/>
                <a:cs typeface="Tahoma" pitchFamily="34" charset="0"/>
              </a:rPr>
              <a:t>P</a:t>
            </a:r>
            <a:endParaRPr lang="en-US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372200" y="4077072"/>
            <a:ext cx="648072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Tahoma" pitchFamily="34" charset="0"/>
                <a:cs typeface="Tahoma" pitchFamily="34" charset="0"/>
              </a:rPr>
              <a:t>P</a:t>
            </a:r>
            <a:r>
              <a:rPr lang="en-US" dirty="0" smtClean="0">
                <a:latin typeface="Tahoma" pitchFamily="34" charset="0"/>
                <a:cs typeface="Tahoma" pitchFamily="34" charset="0"/>
              </a:rPr>
              <a:t>E</a:t>
            </a:r>
            <a:endParaRPr lang="en-US" dirty="0">
              <a:latin typeface="Tahoma" pitchFamily="34" charset="0"/>
              <a:cs typeface="Tahoma" pitchFamily="34" charset="0"/>
            </a:endParaRPr>
          </a:p>
        </p:txBody>
      </p:sp>
      <p:cxnSp>
        <p:nvCxnSpPr>
          <p:cNvPr id="12" name="Straight Connector 11"/>
          <p:cNvCxnSpPr>
            <a:stCxn id="24" idx="3"/>
            <a:endCxn id="8" idx="1"/>
          </p:cNvCxnSpPr>
          <p:nvPr/>
        </p:nvCxnSpPr>
        <p:spPr>
          <a:xfrm>
            <a:off x="1259632" y="3753036"/>
            <a:ext cx="792088" cy="64807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stCxn id="24" idx="3"/>
            <a:endCxn id="4" idx="1"/>
          </p:cNvCxnSpPr>
          <p:nvPr/>
        </p:nvCxnSpPr>
        <p:spPr>
          <a:xfrm flipV="1">
            <a:off x="1259632" y="3104964"/>
            <a:ext cx="792088" cy="64807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4" idx="3"/>
            <a:endCxn id="5" idx="1"/>
          </p:cNvCxnSpPr>
          <p:nvPr/>
        </p:nvCxnSpPr>
        <p:spPr>
          <a:xfrm>
            <a:off x="2699792" y="3104964"/>
            <a:ext cx="792088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5" idx="3"/>
            <a:endCxn id="6" idx="1"/>
          </p:cNvCxnSpPr>
          <p:nvPr/>
        </p:nvCxnSpPr>
        <p:spPr>
          <a:xfrm>
            <a:off x="4139952" y="3104964"/>
            <a:ext cx="792088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stCxn id="6" idx="3"/>
            <a:endCxn id="7" idx="1"/>
          </p:cNvCxnSpPr>
          <p:nvPr/>
        </p:nvCxnSpPr>
        <p:spPr>
          <a:xfrm>
            <a:off x="5580112" y="3104964"/>
            <a:ext cx="792088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/>
          <p:cNvCxnSpPr>
            <a:stCxn id="7" idx="3"/>
            <a:endCxn id="25" idx="1"/>
          </p:cNvCxnSpPr>
          <p:nvPr/>
        </p:nvCxnSpPr>
        <p:spPr>
          <a:xfrm>
            <a:off x="7020272" y="3104964"/>
            <a:ext cx="648072" cy="64807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stCxn id="8" idx="3"/>
            <a:endCxn id="9" idx="1"/>
          </p:cNvCxnSpPr>
          <p:nvPr/>
        </p:nvCxnSpPr>
        <p:spPr>
          <a:xfrm>
            <a:off x="2699792" y="4401108"/>
            <a:ext cx="792088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stCxn id="9" idx="3"/>
            <a:endCxn id="10" idx="1"/>
          </p:cNvCxnSpPr>
          <p:nvPr/>
        </p:nvCxnSpPr>
        <p:spPr>
          <a:xfrm>
            <a:off x="4139952" y="4401108"/>
            <a:ext cx="792088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stCxn id="10" idx="3"/>
            <a:endCxn id="11" idx="1"/>
          </p:cNvCxnSpPr>
          <p:nvPr/>
        </p:nvCxnSpPr>
        <p:spPr>
          <a:xfrm>
            <a:off x="5580112" y="4401108"/>
            <a:ext cx="792088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11" idx="3"/>
            <a:endCxn id="25" idx="1"/>
          </p:cNvCxnSpPr>
          <p:nvPr/>
        </p:nvCxnSpPr>
        <p:spPr>
          <a:xfrm flipV="1">
            <a:off x="7020272" y="3753036"/>
            <a:ext cx="648072" cy="64807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2" name="Freeform 21"/>
          <p:cNvSpPr/>
          <p:nvPr/>
        </p:nvSpPr>
        <p:spPr>
          <a:xfrm>
            <a:off x="1259632" y="3104964"/>
            <a:ext cx="6437671" cy="655018"/>
          </a:xfrm>
          <a:custGeom>
            <a:avLst/>
            <a:gdLst>
              <a:gd name="connsiteX0" fmla="*/ 0 w 6437671"/>
              <a:gd name="connsiteY0" fmla="*/ 634180 h 648929"/>
              <a:gd name="connsiteX1" fmla="*/ 811161 w 6437671"/>
              <a:gd name="connsiteY1" fmla="*/ 14748 h 648929"/>
              <a:gd name="connsiteX2" fmla="*/ 2241755 w 6437671"/>
              <a:gd name="connsiteY2" fmla="*/ 7374 h 648929"/>
              <a:gd name="connsiteX3" fmla="*/ 5766619 w 6437671"/>
              <a:gd name="connsiteY3" fmla="*/ 0 h 648929"/>
              <a:gd name="connsiteX4" fmla="*/ 6437671 w 6437671"/>
              <a:gd name="connsiteY4" fmla="*/ 648929 h 648929"/>
              <a:gd name="connsiteX0" fmla="*/ 0 w 6437671"/>
              <a:gd name="connsiteY0" fmla="*/ 634180 h 648929"/>
              <a:gd name="connsiteX1" fmla="*/ 811161 w 6437671"/>
              <a:gd name="connsiteY1" fmla="*/ 14748 h 648929"/>
              <a:gd name="connsiteX2" fmla="*/ 5766619 w 6437671"/>
              <a:gd name="connsiteY2" fmla="*/ 0 h 648929"/>
              <a:gd name="connsiteX3" fmla="*/ 6437671 w 6437671"/>
              <a:gd name="connsiteY3" fmla="*/ 648929 h 648929"/>
              <a:gd name="connsiteX0" fmla="*/ 0 w 6437671"/>
              <a:gd name="connsiteY0" fmla="*/ 634180 h 648929"/>
              <a:gd name="connsiteX1" fmla="*/ 798107 w 6437671"/>
              <a:gd name="connsiteY1" fmla="*/ 0 h 648929"/>
              <a:gd name="connsiteX2" fmla="*/ 5766619 w 6437671"/>
              <a:gd name="connsiteY2" fmla="*/ 0 h 648929"/>
              <a:gd name="connsiteX3" fmla="*/ 6437671 w 6437671"/>
              <a:gd name="connsiteY3" fmla="*/ 648929 h 648929"/>
              <a:gd name="connsiteX0" fmla="*/ 0 w 6437671"/>
              <a:gd name="connsiteY0" fmla="*/ 1468361 h 1483110"/>
              <a:gd name="connsiteX1" fmla="*/ 654091 w 6437671"/>
              <a:gd name="connsiteY1" fmla="*/ 0 h 1483110"/>
              <a:gd name="connsiteX2" fmla="*/ 5766619 w 6437671"/>
              <a:gd name="connsiteY2" fmla="*/ 834181 h 1483110"/>
              <a:gd name="connsiteX3" fmla="*/ 6437671 w 6437671"/>
              <a:gd name="connsiteY3" fmla="*/ 1483110 h 1483110"/>
              <a:gd name="connsiteX0" fmla="*/ 0 w 6437671"/>
              <a:gd name="connsiteY0" fmla="*/ 634180 h 648929"/>
              <a:gd name="connsiteX1" fmla="*/ 5766619 w 6437671"/>
              <a:gd name="connsiteY1" fmla="*/ 0 h 648929"/>
              <a:gd name="connsiteX2" fmla="*/ 6437671 w 6437671"/>
              <a:gd name="connsiteY2" fmla="*/ 648929 h 648929"/>
              <a:gd name="connsiteX0" fmla="*/ 0 w 6437671"/>
              <a:gd name="connsiteY0" fmla="*/ 640269 h 655018"/>
              <a:gd name="connsiteX1" fmla="*/ 798107 w 6437671"/>
              <a:gd name="connsiteY1" fmla="*/ 0 h 655018"/>
              <a:gd name="connsiteX2" fmla="*/ 5766619 w 6437671"/>
              <a:gd name="connsiteY2" fmla="*/ 6089 h 655018"/>
              <a:gd name="connsiteX3" fmla="*/ 6437671 w 6437671"/>
              <a:gd name="connsiteY3" fmla="*/ 655018 h 655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37671" h="655018">
                <a:moveTo>
                  <a:pt x="0" y="640269"/>
                </a:moveTo>
                <a:lnTo>
                  <a:pt x="798107" y="0"/>
                </a:lnTo>
                <a:lnTo>
                  <a:pt x="5766619" y="6089"/>
                </a:lnTo>
                <a:lnTo>
                  <a:pt x="6437671" y="655018"/>
                </a:lnTo>
              </a:path>
            </a:pathLst>
          </a:custGeom>
          <a:ln w="19050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Tahoma" pitchFamily="34" charset="0"/>
              <a:cs typeface="Tahoma" pitchFamily="34" charset="0"/>
            </a:endParaRPr>
          </a:p>
        </p:txBody>
      </p:sp>
      <p:sp>
        <p:nvSpPr>
          <p:cNvPr id="23" name="Freeform 22"/>
          <p:cNvSpPr/>
          <p:nvPr/>
        </p:nvSpPr>
        <p:spPr>
          <a:xfrm flipV="1">
            <a:off x="1253613" y="3744756"/>
            <a:ext cx="6437671" cy="655018"/>
          </a:xfrm>
          <a:custGeom>
            <a:avLst/>
            <a:gdLst>
              <a:gd name="connsiteX0" fmla="*/ 0 w 6437671"/>
              <a:gd name="connsiteY0" fmla="*/ 634180 h 648929"/>
              <a:gd name="connsiteX1" fmla="*/ 811161 w 6437671"/>
              <a:gd name="connsiteY1" fmla="*/ 14748 h 648929"/>
              <a:gd name="connsiteX2" fmla="*/ 2241755 w 6437671"/>
              <a:gd name="connsiteY2" fmla="*/ 7374 h 648929"/>
              <a:gd name="connsiteX3" fmla="*/ 5766619 w 6437671"/>
              <a:gd name="connsiteY3" fmla="*/ 0 h 648929"/>
              <a:gd name="connsiteX4" fmla="*/ 6437671 w 6437671"/>
              <a:gd name="connsiteY4" fmla="*/ 648929 h 648929"/>
              <a:gd name="connsiteX0" fmla="*/ 0 w 6437671"/>
              <a:gd name="connsiteY0" fmla="*/ 634180 h 648929"/>
              <a:gd name="connsiteX1" fmla="*/ 811161 w 6437671"/>
              <a:gd name="connsiteY1" fmla="*/ 14748 h 648929"/>
              <a:gd name="connsiteX2" fmla="*/ 5766619 w 6437671"/>
              <a:gd name="connsiteY2" fmla="*/ 0 h 648929"/>
              <a:gd name="connsiteX3" fmla="*/ 6437671 w 6437671"/>
              <a:gd name="connsiteY3" fmla="*/ 648929 h 648929"/>
              <a:gd name="connsiteX0" fmla="*/ 0 w 6437671"/>
              <a:gd name="connsiteY0" fmla="*/ 634180 h 648929"/>
              <a:gd name="connsiteX1" fmla="*/ 798107 w 6437671"/>
              <a:gd name="connsiteY1" fmla="*/ 0 h 648929"/>
              <a:gd name="connsiteX2" fmla="*/ 5766619 w 6437671"/>
              <a:gd name="connsiteY2" fmla="*/ 0 h 648929"/>
              <a:gd name="connsiteX3" fmla="*/ 6437671 w 6437671"/>
              <a:gd name="connsiteY3" fmla="*/ 648929 h 648929"/>
              <a:gd name="connsiteX0" fmla="*/ 0 w 6437671"/>
              <a:gd name="connsiteY0" fmla="*/ 1468361 h 1483110"/>
              <a:gd name="connsiteX1" fmla="*/ 654091 w 6437671"/>
              <a:gd name="connsiteY1" fmla="*/ 0 h 1483110"/>
              <a:gd name="connsiteX2" fmla="*/ 5766619 w 6437671"/>
              <a:gd name="connsiteY2" fmla="*/ 834181 h 1483110"/>
              <a:gd name="connsiteX3" fmla="*/ 6437671 w 6437671"/>
              <a:gd name="connsiteY3" fmla="*/ 1483110 h 1483110"/>
              <a:gd name="connsiteX0" fmla="*/ 0 w 6437671"/>
              <a:gd name="connsiteY0" fmla="*/ 634180 h 648929"/>
              <a:gd name="connsiteX1" fmla="*/ 5766619 w 6437671"/>
              <a:gd name="connsiteY1" fmla="*/ 0 h 648929"/>
              <a:gd name="connsiteX2" fmla="*/ 6437671 w 6437671"/>
              <a:gd name="connsiteY2" fmla="*/ 648929 h 648929"/>
              <a:gd name="connsiteX0" fmla="*/ 0 w 6437671"/>
              <a:gd name="connsiteY0" fmla="*/ 640269 h 655018"/>
              <a:gd name="connsiteX1" fmla="*/ 798107 w 6437671"/>
              <a:gd name="connsiteY1" fmla="*/ 0 h 655018"/>
              <a:gd name="connsiteX2" fmla="*/ 5766619 w 6437671"/>
              <a:gd name="connsiteY2" fmla="*/ 6089 h 655018"/>
              <a:gd name="connsiteX3" fmla="*/ 6437671 w 6437671"/>
              <a:gd name="connsiteY3" fmla="*/ 655018 h 655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37671" h="655018">
                <a:moveTo>
                  <a:pt x="0" y="640269"/>
                </a:moveTo>
                <a:lnTo>
                  <a:pt x="798107" y="0"/>
                </a:lnTo>
                <a:lnTo>
                  <a:pt x="5766619" y="6089"/>
                </a:lnTo>
                <a:lnTo>
                  <a:pt x="6437671" y="655018"/>
                </a:lnTo>
              </a:path>
            </a:pathLst>
          </a:custGeom>
          <a:ln w="19050"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Tahoma" pitchFamily="34" charset="0"/>
              <a:cs typeface="Tahoma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611560" y="3429000"/>
            <a:ext cx="648072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ahoma" pitchFamily="34" charset="0"/>
                <a:cs typeface="Tahoma" pitchFamily="34" charset="0"/>
              </a:rPr>
              <a:t>CE</a:t>
            </a:r>
            <a:endParaRPr lang="en-US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7668344" y="3429000"/>
            <a:ext cx="648072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ahoma" pitchFamily="34" charset="0"/>
                <a:cs typeface="Tahoma" pitchFamily="34" charset="0"/>
              </a:rPr>
              <a:t>CE</a:t>
            </a:r>
            <a:endParaRPr lang="en-US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26" name="Line Callout 1 25"/>
          <p:cNvSpPr/>
          <p:nvPr/>
        </p:nvSpPr>
        <p:spPr>
          <a:xfrm>
            <a:off x="4572000" y="2204864"/>
            <a:ext cx="648072" cy="432048"/>
          </a:xfrm>
          <a:prstGeom prst="borderCallout1">
            <a:avLst>
              <a:gd name="adj1" fmla="val 110917"/>
              <a:gd name="adj2" fmla="val 16700"/>
              <a:gd name="adj3" fmla="val 197840"/>
              <a:gd name="adj4" fmla="val -1921"/>
            </a:avLst>
          </a:prstGeom>
          <a:solidFill>
            <a:srgbClr val="FFFF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LSP</a:t>
            </a:r>
            <a:r>
              <a:rPr lang="en-US" baseline="-25000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1</a:t>
            </a:r>
            <a:endParaRPr lang="en-US" baseline="-25000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7" name="Line Callout 1 26"/>
          <p:cNvSpPr/>
          <p:nvPr/>
        </p:nvSpPr>
        <p:spPr>
          <a:xfrm>
            <a:off x="4572000" y="3501008"/>
            <a:ext cx="648072" cy="432048"/>
          </a:xfrm>
          <a:prstGeom prst="borderCallout1">
            <a:avLst>
              <a:gd name="adj1" fmla="val 110917"/>
              <a:gd name="adj2" fmla="val 16700"/>
              <a:gd name="adj3" fmla="val 197840"/>
              <a:gd name="adj4" fmla="val -1921"/>
            </a:avLst>
          </a:prstGeom>
          <a:solidFill>
            <a:srgbClr val="FFFF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LSP</a:t>
            </a:r>
            <a:r>
              <a:rPr lang="en-US" baseline="-25000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2</a:t>
            </a:r>
            <a:endParaRPr lang="en-US" baseline="-25000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8" name="Arc 27"/>
          <p:cNvSpPr/>
          <p:nvPr/>
        </p:nvSpPr>
        <p:spPr>
          <a:xfrm>
            <a:off x="971600" y="2852936"/>
            <a:ext cx="2376264" cy="2232248"/>
          </a:xfrm>
          <a:prstGeom prst="arc">
            <a:avLst>
              <a:gd name="adj1" fmla="val 12709534"/>
              <a:gd name="adj2" fmla="val 15601181"/>
            </a:avLst>
          </a:prstGeom>
          <a:ln w="28575">
            <a:head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755576" y="2492896"/>
            <a:ext cx="12961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>
                <a:solidFill>
                  <a:schemeClr val="accent2">
                    <a:lumMod val="75000"/>
                  </a:schemeClr>
                </a:solidFill>
              </a:rPr>
              <a:t>SRLG_IDs(LSP</a:t>
            </a:r>
            <a:r>
              <a:rPr lang="de-DE" sz="1400" baseline="-25000" dirty="0" smtClean="0">
                <a:solidFill>
                  <a:schemeClr val="accent2">
                    <a:lumMod val="75000"/>
                  </a:schemeClr>
                </a:solidFill>
              </a:rPr>
              <a:t>1</a:t>
            </a:r>
            <a:r>
              <a:rPr lang="de-DE" sz="1400" dirty="0" smtClean="0">
                <a:solidFill>
                  <a:schemeClr val="accent2">
                    <a:lumMod val="75000"/>
                  </a:schemeClr>
                </a:solidFill>
              </a:rPr>
              <a:t>)</a:t>
            </a:r>
            <a:endParaRPr lang="en-US" sz="1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0" name="Arc 29"/>
          <p:cNvSpPr/>
          <p:nvPr/>
        </p:nvSpPr>
        <p:spPr>
          <a:xfrm flipV="1">
            <a:off x="971600" y="2420888"/>
            <a:ext cx="2376264" cy="2232248"/>
          </a:xfrm>
          <a:prstGeom prst="arc">
            <a:avLst>
              <a:gd name="adj1" fmla="val 12709534"/>
              <a:gd name="adj2" fmla="val 15601181"/>
            </a:avLst>
          </a:prstGeom>
          <a:ln w="28575">
            <a:headEnd type="none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755576" y="4653136"/>
            <a:ext cx="12961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>
                <a:solidFill>
                  <a:schemeClr val="accent2">
                    <a:lumMod val="75000"/>
                  </a:schemeClr>
                </a:solidFill>
              </a:rPr>
              <a:t>SRLG_IDs(LSP</a:t>
            </a:r>
            <a:r>
              <a:rPr lang="de-DE" sz="1400" baseline="-25000" dirty="0" smtClean="0">
                <a:solidFill>
                  <a:schemeClr val="accent2">
                    <a:lumMod val="75000"/>
                  </a:schemeClr>
                </a:solidFill>
              </a:rPr>
              <a:t>1</a:t>
            </a:r>
            <a:r>
              <a:rPr lang="de-DE" sz="1400" dirty="0" smtClean="0">
                <a:solidFill>
                  <a:schemeClr val="accent2">
                    <a:lumMod val="75000"/>
                  </a:schemeClr>
                </a:solidFill>
              </a:rPr>
              <a:t>)</a:t>
            </a:r>
            <a:endParaRPr lang="en-US" sz="1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2" name="Arc 31"/>
          <p:cNvSpPr/>
          <p:nvPr/>
        </p:nvSpPr>
        <p:spPr>
          <a:xfrm>
            <a:off x="971600" y="2780928"/>
            <a:ext cx="2232248" cy="1944216"/>
          </a:xfrm>
          <a:prstGeom prst="arc">
            <a:avLst>
              <a:gd name="adj1" fmla="val 5697168"/>
              <a:gd name="adj2" fmla="val 9436422"/>
            </a:avLst>
          </a:prstGeom>
          <a:ln w="28575">
            <a:headEnd type="none"/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35496" y="2852936"/>
            <a:ext cx="12961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>
                <a:solidFill>
                  <a:schemeClr val="accent6">
                    <a:lumMod val="75000"/>
                  </a:schemeClr>
                </a:solidFill>
              </a:rPr>
              <a:t>SRLG_IDs(LSP</a:t>
            </a:r>
            <a:r>
              <a:rPr lang="de-DE" sz="1400" baseline="-25000" dirty="0" smtClean="0">
                <a:solidFill>
                  <a:schemeClr val="accent6">
                    <a:lumMod val="75000"/>
                  </a:schemeClr>
                </a:solidFill>
              </a:rPr>
              <a:t>2</a:t>
            </a:r>
            <a:r>
              <a:rPr lang="de-DE" sz="1400" dirty="0" smtClean="0">
                <a:solidFill>
                  <a:schemeClr val="accent6">
                    <a:lumMod val="75000"/>
                  </a:schemeClr>
                </a:solidFill>
              </a:rPr>
              <a:t>)</a:t>
            </a:r>
            <a:endParaRPr lang="en-US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4" name="Arc 33"/>
          <p:cNvSpPr/>
          <p:nvPr/>
        </p:nvSpPr>
        <p:spPr>
          <a:xfrm>
            <a:off x="971600" y="2780928"/>
            <a:ext cx="2232248" cy="1944216"/>
          </a:xfrm>
          <a:prstGeom prst="arc">
            <a:avLst>
              <a:gd name="adj1" fmla="val 12172254"/>
              <a:gd name="adj2" fmla="val 15874985"/>
            </a:avLst>
          </a:prstGeom>
          <a:ln w="28575">
            <a:headEnd type="none"/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683568" y="5949280"/>
            <a:ext cx="77768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Exchange of SRLG ID list for disjoint LSPs via source CE node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6" grpId="0" animBg="1"/>
      <p:bldP spid="27" grpId="0" animBg="1"/>
      <p:bldP spid="28" grpId="0" animBg="1"/>
      <p:bldP spid="29" grpId="0"/>
      <p:bldP spid="30" grpId="0" animBg="1"/>
      <p:bldP spid="31" grpId="0"/>
      <p:bldP spid="32" grpId="0" animBg="1"/>
      <p:bldP spid="3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Option 2: Exchange of Path Affinity Set</a:t>
            </a:r>
            <a:endParaRPr lang="en-US" dirty="0"/>
          </a:p>
        </p:txBody>
      </p:sp>
      <p:sp>
        <p:nvSpPr>
          <p:cNvPr id="35" name="Cloud 34"/>
          <p:cNvSpPr/>
          <p:nvPr/>
        </p:nvSpPr>
        <p:spPr>
          <a:xfrm>
            <a:off x="2051720" y="1628800"/>
            <a:ext cx="4896544" cy="4248472"/>
          </a:xfrm>
          <a:prstGeom prst="cloud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atin typeface="Tahoma" pitchFamily="34" charset="0"/>
              <a:cs typeface="Tahoma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2051720" y="2780928"/>
            <a:ext cx="648072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ahoma" pitchFamily="34" charset="0"/>
                <a:cs typeface="Tahoma" pitchFamily="34" charset="0"/>
              </a:rPr>
              <a:t>PE</a:t>
            </a:r>
            <a:r>
              <a:rPr lang="en-US" baseline="-25000" dirty="0" smtClean="0">
                <a:latin typeface="Tahoma" pitchFamily="34" charset="0"/>
                <a:cs typeface="Tahoma" pitchFamily="34" charset="0"/>
              </a:rPr>
              <a:t>1</a:t>
            </a:r>
            <a:endParaRPr lang="en-US" baseline="-2500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3491880" y="2780928"/>
            <a:ext cx="648072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ahoma" pitchFamily="34" charset="0"/>
                <a:cs typeface="Tahoma" pitchFamily="34" charset="0"/>
              </a:rPr>
              <a:t>P</a:t>
            </a:r>
            <a:endParaRPr lang="en-US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4932040" y="2780928"/>
            <a:ext cx="648072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ahoma" pitchFamily="34" charset="0"/>
                <a:cs typeface="Tahoma" pitchFamily="34" charset="0"/>
              </a:rPr>
              <a:t>P</a:t>
            </a:r>
            <a:endParaRPr lang="en-US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6372200" y="2780928"/>
            <a:ext cx="648072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Tahoma" pitchFamily="34" charset="0"/>
                <a:cs typeface="Tahoma" pitchFamily="34" charset="0"/>
              </a:rPr>
              <a:t>P</a:t>
            </a:r>
            <a:r>
              <a:rPr lang="en-US" dirty="0" smtClean="0">
                <a:latin typeface="Tahoma" pitchFamily="34" charset="0"/>
                <a:cs typeface="Tahoma" pitchFamily="34" charset="0"/>
              </a:rPr>
              <a:t>E</a:t>
            </a:r>
            <a:endParaRPr lang="en-US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2051720" y="4077072"/>
            <a:ext cx="648072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ahoma" pitchFamily="34" charset="0"/>
                <a:cs typeface="Tahoma" pitchFamily="34" charset="0"/>
              </a:rPr>
              <a:t>PE</a:t>
            </a:r>
            <a:r>
              <a:rPr lang="en-US" baseline="-25000" dirty="0" smtClean="0">
                <a:latin typeface="Tahoma" pitchFamily="34" charset="0"/>
                <a:cs typeface="Tahoma" pitchFamily="34" charset="0"/>
              </a:rPr>
              <a:t>2</a:t>
            </a:r>
            <a:endParaRPr lang="en-US" baseline="-2500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3491880" y="4077072"/>
            <a:ext cx="648072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ahoma" pitchFamily="34" charset="0"/>
                <a:cs typeface="Tahoma" pitchFamily="34" charset="0"/>
              </a:rPr>
              <a:t>P</a:t>
            </a:r>
            <a:endParaRPr lang="en-US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4932040" y="4077072"/>
            <a:ext cx="648072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ahoma" pitchFamily="34" charset="0"/>
                <a:cs typeface="Tahoma" pitchFamily="34" charset="0"/>
              </a:rPr>
              <a:t>P</a:t>
            </a:r>
            <a:endParaRPr lang="en-US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6372200" y="4077072"/>
            <a:ext cx="648072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Tahoma" pitchFamily="34" charset="0"/>
                <a:cs typeface="Tahoma" pitchFamily="34" charset="0"/>
              </a:rPr>
              <a:t>P</a:t>
            </a:r>
            <a:r>
              <a:rPr lang="en-US" dirty="0" smtClean="0">
                <a:latin typeface="Tahoma" pitchFamily="34" charset="0"/>
                <a:cs typeface="Tahoma" pitchFamily="34" charset="0"/>
              </a:rPr>
              <a:t>E</a:t>
            </a:r>
            <a:endParaRPr lang="en-US" dirty="0">
              <a:latin typeface="Tahoma" pitchFamily="34" charset="0"/>
              <a:cs typeface="Tahoma" pitchFamily="34" charset="0"/>
            </a:endParaRPr>
          </a:p>
        </p:txBody>
      </p:sp>
      <p:cxnSp>
        <p:nvCxnSpPr>
          <p:cNvPr id="44" name="Straight Connector 43"/>
          <p:cNvCxnSpPr>
            <a:stCxn id="56" idx="3"/>
            <a:endCxn id="40" idx="1"/>
          </p:cNvCxnSpPr>
          <p:nvPr/>
        </p:nvCxnSpPr>
        <p:spPr>
          <a:xfrm>
            <a:off x="1259632" y="3753036"/>
            <a:ext cx="792088" cy="64807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5" name="Straight Connector 44"/>
          <p:cNvCxnSpPr>
            <a:stCxn id="56" idx="3"/>
            <a:endCxn id="36" idx="1"/>
          </p:cNvCxnSpPr>
          <p:nvPr/>
        </p:nvCxnSpPr>
        <p:spPr>
          <a:xfrm flipV="1">
            <a:off x="1259632" y="3104964"/>
            <a:ext cx="792088" cy="64807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6" name="Straight Connector 45"/>
          <p:cNvCxnSpPr>
            <a:stCxn id="36" idx="3"/>
            <a:endCxn id="37" idx="1"/>
          </p:cNvCxnSpPr>
          <p:nvPr/>
        </p:nvCxnSpPr>
        <p:spPr>
          <a:xfrm>
            <a:off x="2699792" y="3104964"/>
            <a:ext cx="792088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Straight Connector 46"/>
          <p:cNvCxnSpPr>
            <a:stCxn id="37" idx="3"/>
            <a:endCxn id="38" idx="1"/>
          </p:cNvCxnSpPr>
          <p:nvPr/>
        </p:nvCxnSpPr>
        <p:spPr>
          <a:xfrm>
            <a:off x="4139952" y="3104964"/>
            <a:ext cx="792088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8" name="Straight Connector 47"/>
          <p:cNvCxnSpPr>
            <a:stCxn id="38" idx="3"/>
            <a:endCxn id="39" idx="1"/>
          </p:cNvCxnSpPr>
          <p:nvPr/>
        </p:nvCxnSpPr>
        <p:spPr>
          <a:xfrm>
            <a:off x="5580112" y="3104964"/>
            <a:ext cx="792088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9" name="Straight Connector 48"/>
          <p:cNvCxnSpPr>
            <a:stCxn id="39" idx="3"/>
            <a:endCxn id="57" idx="1"/>
          </p:cNvCxnSpPr>
          <p:nvPr/>
        </p:nvCxnSpPr>
        <p:spPr>
          <a:xfrm>
            <a:off x="7020272" y="3104964"/>
            <a:ext cx="648072" cy="64807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0" name="Straight Connector 49"/>
          <p:cNvCxnSpPr>
            <a:stCxn id="40" idx="3"/>
            <a:endCxn id="41" idx="1"/>
          </p:cNvCxnSpPr>
          <p:nvPr/>
        </p:nvCxnSpPr>
        <p:spPr>
          <a:xfrm>
            <a:off x="2699792" y="4401108"/>
            <a:ext cx="792088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1" name="Straight Connector 50"/>
          <p:cNvCxnSpPr>
            <a:stCxn id="41" idx="3"/>
            <a:endCxn id="42" idx="1"/>
          </p:cNvCxnSpPr>
          <p:nvPr/>
        </p:nvCxnSpPr>
        <p:spPr>
          <a:xfrm>
            <a:off x="4139952" y="4401108"/>
            <a:ext cx="792088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2" name="Straight Connector 51"/>
          <p:cNvCxnSpPr>
            <a:stCxn id="42" idx="3"/>
            <a:endCxn id="43" idx="1"/>
          </p:cNvCxnSpPr>
          <p:nvPr/>
        </p:nvCxnSpPr>
        <p:spPr>
          <a:xfrm>
            <a:off x="5580112" y="4401108"/>
            <a:ext cx="792088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3" name="Straight Connector 52"/>
          <p:cNvCxnSpPr>
            <a:stCxn id="43" idx="3"/>
            <a:endCxn id="57" idx="1"/>
          </p:cNvCxnSpPr>
          <p:nvPr/>
        </p:nvCxnSpPr>
        <p:spPr>
          <a:xfrm flipV="1">
            <a:off x="7020272" y="3753036"/>
            <a:ext cx="648072" cy="64807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4" name="Freeform 53"/>
          <p:cNvSpPr/>
          <p:nvPr/>
        </p:nvSpPr>
        <p:spPr>
          <a:xfrm>
            <a:off x="1253613" y="3104964"/>
            <a:ext cx="6437671" cy="655018"/>
          </a:xfrm>
          <a:custGeom>
            <a:avLst/>
            <a:gdLst>
              <a:gd name="connsiteX0" fmla="*/ 0 w 6437671"/>
              <a:gd name="connsiteY0" fmla="*/ 634180 h 648929"/>
              <a:gd name="connsiteX1" fmla="*/ 811161 w 6437671"/>
              <a:gd name="connsiteY1" fmla="*/ 14748 h 648929"/>
              <a:gd name="connsiteX2" fmla="*/ 2241755 w 6437671"/>
              <a:gd name="connsiteY2" fmla="*/ 7374 h 648929"/>
              <a:gd name="connsiteX3" fmla="*/ 5766619 w 6437671"/>
              <a:gd name="connsiteY3" fmla="*/ 0 h 648929"/>
              <a:gd name="connsiteX4" fmla="*/ 6437671 w 6437671"/>
              <a:gd name="connsiteY4" fmla="*/ 648929 h 648929"/>
              <a:gd name="connsiteX0" fmla="*/ 0 w 6437671"/>
              <a:gd name="connsiteY0" fmla="*/ 634180 h 648929"/>
              <a:gd name="connsiteX1" fmla="*/ 811161 w 6437671"/>
              <a:gd name="connsiteY1" fmla="*/ 14748 h 648929"/>
              <a:gd name="connsiteX2" fmla="*/ 5766619 w 6437671"/>
              <a:gd name="connsiteY2" fmla="*/ 0 h 648929"/>
              <a:gd name="connsiteX3" fmla="*/ 6437671 w 6437671"/>
              <a:gd name="connsiteY3" fmla="*/ 648929 h 648929"/>
              <a:gd name="connsiteX0" fmla="*/ 0 w 6437671"/>
              <a:gd name="connsiteY0" fmla="*/ 634180 h 648929"/>
              <a:gd name="connsiteX1" fmla="*/ 798107 w 6437671"/>
              <a:gd name="connsiteY1" fmla="*/ 0 h 648929"/>
              <a:gd name="connsiteX2" fmla="*/ 5766619 w 6437671"/>
              <a:gd name="connsiteY2" fmla="*/ 0 h 648929"/>
              <a:gd name="connsiteX3" fmla="*/ 6437671 w 6437671"/>
              <a:gd name="connsiteY3" fmla="*/ 648929 h 648929"/>
              <a:gd name="connsiteX0" fmla="*/ 0 w 6437671"/>
              <a:gd name="connsiteY0" fmla="*/ 1468361 h 1483110"/>
              <a:gd name="connsiteX1" fmla="*/ 654091 w 6437671"/>
              <a:gd name="connsiteY1" fmla="*/ 0 h 1483110"/>
              <a:gd name="connsiteX2" fmla="*/ 5766619 w 6437671"/>
              <a:gd name="connsiteY2" fmla="*/ 834181 h 1483110"/>
              <a:gd name="connsiteX3" fmla="*/ 6437671 w 6437671"/>
              <a:gd name="connsiteY3" fmla="*/ 1483110 h 1483110"/>
              <a:gd name="connsiteX0" fmla="*/ 0 w 6437671"/>
              <a:gd name="connsiteY0" fmla="*/ 634180 h 648929"/>
              <a:gd name="connsiteX1" fmla="*/ 5766619 w 6437671"/>
              <a:gd name="connsiteY1" fmla="*/ 0 h 648929"/>
              <a:gd name="connsiteX2" fmla="*/ 6437671 w 6437671"/>
              <a:gd name="connsiteY2" fmla="*/ 648929 h 648929"/>
              <a:gd name="connsiteX0" fmla="*/ 0 w 6437671"/>
              <a:gd name="connsiteY0" fmla="*/ 640269 h 655018"/>
              <a:gd name="connsiteX1" fmla="*/ 798107 w 6437671"/>
              <a:gd name="connsiteY1" fmla="*/ 0 h 655018"/>
              <a:gd name="connsiteX2" fmla="*/ 5766619 w 6437671"/>
              <a:gd name="connsiteY2" fmla="*/ 6089 h 655018"/>
              <a:gd name="connsiteX3" fmla="*/ 6437671 w 6437671"/>
              <a:gd name="connsiteY3" fmla="*/ 655018 h 655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37671" h="655018">
                <a:moveTo>
                  <a:pt x="0" y="640269"/>
                </a:moveTo>
                <a:lnTo>
                  <a:pt x="798107" y="0"/>
                </a:lnTo>
                <a:lnTo>
                  <a:pt x="5766619" y="6089"/>
                </a:lnTo>
                <a:lnTo>
                  <a:pt x="6437671" y="655018"/>
                </a:lnTo>
              </a:path>
            </a:pathLst>
          </a:custGeom>
          <a:ln w="19050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Tahoma" pitchFamily="34" charset="0"/>
              <a:cs typeface="Tahoma" pitchFamily="34" charset="0"/>
            </a:endParaRPr>
          </a:p>
        </p:txBody>
      </p:sp>
      <p:sp>
        <p:nvSpPr>
          <p:cNvPr id="55" name="Freeform 54"/>
          <p:cNvSpPr/>
          <p:nvPr/>
        </p:nvSpPr>
        <p:spPr>
          <a:xfrm flipV="1">
            <a:off x="1253613" y="3744756"/>
            <a:ext cx="6437671" cy="655018"/>
          </a:xfrm>
          <a:custGeom>
            <a:avLst/>
            <a:gdLst>
              <a:gd name="connsiteX0" fmla="*/ 0 w 6437671"/>
              <a:gd name="connsiteY0" fmla="*/ 634180 h 648929"/>
              <a:gd name="connsiteX1" fmla="*/ 811161 w 6437671"/>
              <a:gd name="connsiteY1" fmla="*/ 14748 h 648929"/>
              <a:gd name="connsiteX2" fmla="*/ 2241755 w 6437671"/>
              <a:gd name="connsiteY2" fmla="*/ 7374 h 648929"/>
              <a:gd name="connsiteX3" fmla="*/ 5766619 w 6437671"/>
              <a:gd name="connsiteY3" fmla="*/ 0 h 648929"/>
              <a:gd name="connsiteX4" fmla="*/ 6437671 w 6437671"/>
              <a:gd name="connsiteY4" fmla="*/ 648929 h 648929"/>
              <a:gd name="connsiteX0" fmla="*/ 0 w 6437671"/>
              <a:gd name="connsiteY0" fmla="*/ 634180 h 648929"/>
              <a:gd name="connsiteX1" fmla="*/ 811161 w 6437671"/>
              <a:gd name="connsiteY1" fmla="*/ 14748 h 648929"/>
              <a:gd name="connsiteX2" fmla="*/ 5766619 w 6437671"/>
              <a:gd name="connsiteY2" fmla="*/ 0 h 648929"/>
              <a:gd name="connsiteX3" fmla="*/ 6437671 w 6437671"/>
              <a:gd name="connsiteY3" fmla="*/ 648929 h 648929"/>
              <a:gd name="connsiteX0" fmla="*/ 0 w 6437671"/>
              <a:gd name="connsiteY0" fmla="*/ 634180 h 648929"/>
              <a:gd name="connsiteX1" fmla="*/ 798107 w 6437671"/>
              <a:gd name="connsiteY1" fmla="*/ 0 h 648929"/>
              <a:gd name="connsiteX2" fmla="*/ 5766619 w 6437671"/>
              <a:gd name="connsiteY2" fmla="*/ 0 h 648929"/>
              <a:gd name="connsiteX3" fmla="*/ 6437671 w 6437671"/>
              <a:gd name="connsiteY3" fmla="*/ 648929 h 648929"/>
              <a:gd name="connsiteX0" fmla="*/ 0 w 6437671"/>
              <a:gd name="connsiteY0" fmla="*/ 1468361 h 1483110"/>
              <a:gd name="connsiteX1" fmla="*/ 654091 w 6437671"/>
              <a:gd name="connsiteY1" fmla="*/ 0 h 1483110"/>
              <a:gd name="connsiteX2" fmla="*/ 5766619 w 6437671"/>
              <a:gd name="connsiteY2" fmla="*/ 834181 h 1483110"/>
              <a:gd name="connsiteX3" fmla="*/ 6437671 w 6437671"/>
              <a:gd name="connsiteY3" fmla="*/ 1483110 h 1483110"/>
              <a:gd name="connsiteX0" fmla="*/ 0 w 6437671"/>
              <a:gd name="connsiteY0" fmla="*/ 634180 h 648929"/>
              <a:gd name="connsiteX1" fmla="*/ 5766619 w 6437671"/>
              <a:gd name="connsiteY1" fmla="*/ 0 h 648929"/>
              <a:gd name="connsiteX2" fmla="*/ 6437671 w 6437671"/>
              <a:gd name="connsiteY2" fmla="*/ 648929 h 648929"/>
              <a:gd name="connsiteX0" fmla="*/ 0 w 6437671"/>
              <a:gd name="connsiteY0" fmla="*/ 640269 h 655018"/>
              <a:gd name="connsiteX1" fmla="*/ 798107 w 6437671"/>
              <a:gd name="connsiteY1" fmla="*/ 0 h 655018"/>
              <a:gd name="connsiteX2" fmla="*/ 5766619 w 6437671"/>
              <a:gd name="connsiteY2" fmla="*/ 6089 h 655018"/>
              <a:gd name="connsiteX3" fmla="*/ 6437671 w 6437671"/>
              <a:gd name="connsiteY3" fmla="*/ 655018 h 655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37671" h="655018">
                <a:moveTo>
                  <a:pt x="0" y="640269"/>
                </a:moveTo>
                <a:lnTo>
                  <a:pt x="798107" y="0"/>
                </a:lnTo>
                <a:lnTo>
                  <a:pt x="5766619" y="6089"/>
                </a:lnTo>
                <a:lnTo>
                  <a:pt x="6437671" y="655018"/>
                </a:lnTo>
              </a:path>
            </a:pathLst>
          </a:custGeom>
          <a:ln w="19050"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Tahoma" pitchFamily="34" charset="0"/>
              <a:cs typeface="Tahoma" pitchFamily="34" charset="0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611560" y="3429000"/>
            <a:ext cx="648072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ahoma" pitchFamily="34" charset="0"/>
                <a:cs typeface="Tahoma" pitchFamily="34" charset="0"/>
              </a:rPr>
              <a:t>CE</a:t>
            </a:r>
            <a:endParaRPr lang="en-US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7668344" y="3429000"/>
            <a:ext cx="648072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ahoma" pitchFamily="34" charset="0"/>
                <a:cs typeface="Tahoma" pitchFamily="34" charset="0"/>
              </a:rPr>
              <a:t>CE</a:t>
            </a:r>
            <a:endParaRPr lang="en-US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58" name="Line Callout 1 57"/>
          <p:cNvSpPr/>
          <p:nvPr/>
        </p:nvSpPr>
        <p:spPr>
          <a:xfrm>
            <a:off x="4572000" y="2204864"/>
            <a:ext cx="648072" cy="432048"/>
          </a:xfrm>
          <a:prstGeom prst="borderCallout1">
            <a:avLst>
              <a:gd name="adj1" fmla="val 110917"/>
              <a:gd name="adj2" fmla="val 16700"/>
              <a:gd name="adj3" fmla="val 197840"/>
              <a:gd name="adj4" fmla="val -1921"/>
            </a:avLst>
          </a:prstGeom>
          <a:solidFill>
            <a:srgbClr val="FFFF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LSP</a:t>
            </a:r>
            <a:r>
              <a:rPr lang="en-US" baseline="-25000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1</a:t>
            </a:r>
            <a:endParaRPr lang="en-US" baseline="-25000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59" name="Line Callout 1 58"/>
          <p:cNvSpPr/>
          <p:nvPr/>
        </p:nvSpPr>
        <p:spPr>
          <a:xfrm>
            <a:off x="4572000" y="3501008"/>
            <a:ext cx="648072" cy="432048"/>
          </a:xfrm>
          <a:prstGeom prst="borderCallout1">
            <a:avLst>
              <a:gd name="adj1" fmla="val 110917"/>
              <a:gd name="adj2" fmla="val 16700"/>
              <a:gd name="adj3" fmla="val 197840"/>
              <a:gd name="adj4" fmla="val -1921"/>
            </a:avLst>
          </a:prstGeom>
          <a:solidFill>
            <a:srgbClr val="FFFF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LSP</a:t>
            </a:r>
            <a:r>
              <a:rPr lang="en-US" baseline="-25000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2</a:t>
            </a:r>
            <a:endParaRPr lang="en-US" baseline="-25000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60" name="Arc 59"/>
          <p:cNvSpPr/>
          <p:nvPr/>
        </p:nvSpPr>
        <p:spPr>
          <a:xfrm>
            <a:off x="971600" y="2852936"/>
            <a:ext cx="2376264" cy="2232248"/>
          </a:xfrm>
          <a:prstGeom prst="arc">
            <a:avLst>
              <a:gd name="adj1" fmla="val 12709534"/>
              <a:gd name="adj2" fmla="val 15601181"/>
            </a:avLst>
          </a:prstGeom>
          <a:ln w="28575">
            <a:head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/>
          <p:cNvSpPr txBox="1"/>
          <p:nvPr/>
        </p:nvSpPr>
        <p:spPr>
          <a:xfrm>
            <a:off x="755576" y="2492896"/>
            <a:ext cx="12961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>
                <a:solidFill>
                  <a:schemeClr val="accent2">
                    <a:lumMod val="75000"/>
                  </a:schemeClr>
                </a:solidFill>
              </a:rPr>
              <a:t>PAS(LSP</a:t>
            </a:r>
            <a:r>
              <a:rPr lang="de-DE" sz="1400" baseline="-25000" dirty="0" smtClean="0">
                <a:solidFill>
                  <a:schemeClr val="accent2">
                    <a:lumMod val="75000"/>
                  </a:schemeClr>
                </a:solidFill>
              </a:rPr>
              <a:t>1</a:t>
            </a:r>
            <a:r>
              <a:rPr lang="de-DE" sz="1400" dirty="0" smtClean="0">
                <a:solidFill>
                  <a:schemeClr val="accent2">
                    <a:lumMod val="75000"/>
                  </a:schemeClr>
                </a:solidFill>
              </a:rPr>
              <a:t>)</a:t>
            </a:r>
            <a:endParaRPr lang="en-US" sz="1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2" name="Arc 61"/>
          <p:cNvSpPr/>
          <p:nvPr/>
        </p:nvSpPr>
        <p:spPr>
          <a:xfrm flipV="1">
            <a:off x="971600" y="2420888"/>
            <a:ext cx="2376264" cy="2232248"/>
          </a:xfrm>
          <a:prstGeom prst="arc">
            <a:avLst>
              <a:gd name="adj1" fmla="val 12709534"/>
              <a:gd name="adj2" fmla="val 15601181"/>
            </a:avLst>
          </a:prstGeom>
          <a:ln w="28575">
            <a:headEnd type="none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TextBox 62"/>
          <p:cNvSpPr txBox="1"/>
          <p:nvPr/>
        </p:nvSpPr>
        <p:spPr>
          <a:xfrm>
            <a:off x="755576" y="4653136"/>
            <a:ext cx="12961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>
                <a:solidFill>
                  <a:schemeClr val="accent2">
                    <a:lumMod val="75000"/>
                  </a:schemeClr>
                </a:solidFill>
              </a:rPr>
              <a:t>PAS(LSP</a:t>
            </a:r>
            <a:r>
              <a:rPr lang="de-DE" sz="1400" baseline="-25000" dirty="0" smtClean="0">
                <a:solidFill>
                  <a:schemeClr val="accent2">
                    <a:lumMod val="75000"/>
                  </a:schemeClr>
                </a:solidFill>
              </a:rPr>
              <a:t>1</a:t>
            </a:r>
            <a:r>
              <a:rPr lang="de-DE" sz="1400" dirty="0" smtClean="0">
                <a:solidFill>
                  <a:schemeClr val="accent2">
                    <a:lumMod val="75000"/>
                  </a:schemeClr>
                </a:solidFill>
              </a:rPr>
              <a:t>)</a:t>
            </a:r>
            <a:endParaRPr lang="en-US" sz="1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83568" y="5949280"/>
            <a:ext cx="77768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0850" indent="-182563">
              <a:buFont typeface="Arial" pitchFamily="34" charset="0"/>
              <a:buChar char="•"/>
            </a:pPr>
            <a:r>
              <a:rPr lang="en-US" sz="2000" dirty="0" smtClean="0"/>
              <a:t>Exchange of PAS + LSP ID via source CE node</a:t>
            </a:r>
          </a:p>
          <a:p>
            <a:pPr marL="450850" indent="-182563">
              <a:buFont typeface="Arial" pitchFamily="34" charset="0"/>
              <a:buChar char="•"/>
            </a:pPr>
            <a:r>
              <a:rPr lang="en-US" sz="2000" dirty="0" smtClean="0"/>
              <a:t>Dissemination of (PAS, LSP ID, SRLG IDs) among PEs for each L1VPN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55" grpId="0" animBg="1"/>
      <p:bldP spid="58" grpId="0" animBg="1"/>
      <p:bldP spid="59" grpId="0" animBg="1"/>
      <p:bldP spid="60" grpId="0" animBg="1"/>
      <p:bldP spid="61" grpId="0"/>
      <p:bldP spid="62" grpId="0" animBg="1"/>
      <p:bldP spid="6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Signaling LSP Latency Constraints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Latency requirements for the UNI:</a:t>
            </a:r>
          </a:p>
          <a:p>
            <a:pPr lvl="1"/>
            <a:r>
              <a:rPr lang="en-US" dirty="0" smtClean="0"/>
              <a:t>Support of LSP requests with minimal latency</a:t>
            </a:r>
          </a:p>
          <a:p>
            <a:pPr lvl="1"/>
            <a:r>
              <a:rPr lang="en-US" dirty="0" smtClean="0"/>
              <a:t>Support of LSP requests with max. acceptable latency (upper bound)</a:t>
            </a:r>
          </a:p>
          <a:p>
            <a:r>
              <a:rPr lang="en-US" dirty="0" smtClean="0"/>
              <a:t>Related to the following CCAMP I-D:</a:t>
            </a:r>
            <a:br>
              <a:rPr lang="en-US" dirty="0" smtClean="0"/>
            </a:br>
            <a:r>
              <a:rPr lang="en-US" dirty="0" smtClean="0"/>
              <a:t>draft-ali-ccamp-te-metric-recording-02.txt</a:t>
            </a:r>
          </a:p>
          <a:p>
            <a:r>
              <a:rPr lang="en-US" dirty="0" smtClean="0"/>
              <a:t>UNI signaling extensions still to be defined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Solicit feedback/comments from the group</a:t>
            </a:r>
          </a:p>
          <a:p>
            <a:r>
              <a:rPr lang="en-US" dirty="0" smtClean="0"/>
              <a:t>Refinement of dual-homing solution including more detailed signaling extensions</a:t>
            </a:r>
          </a:p>
          <a:p>
            <a:r>
              <a:rPr lang="en-US" dirty="0" smtClean="0"/>
              <a:t>Elaboration of latency chapter including required signaling extensions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281</Words>
  <Application>Microsoft Office PowerPoint</Application>
  <PresentationFormat>On-screen Show (4:3)</PresentationFormat>
  <Paragraphs>105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L1VPN Extended Overlay Model</vt:lpstr>
      <vt:lpstr>Agenda</vt:lpstr>
      <vt:lpstr>Introduction L1VPN Extended Model </vt:lpstr>
      <vt:lpstr>L1VPN Overlay Network Model</vt:lpstr>
      <vt:lpstr>Dual-homing Problem Statement</vt:lpstr>
      <vt:lpstr>Option 1: Exchange of SRLG List</vt:lpstr>
      <vt:lpstr>Option 2: Exchange of Path Affinity Set</vt:lpstr>
      <vt:lpstr>Signaling LSP Latency Constraints</vt:lpstr>
      <vt:lpstr>Next Steps</vt:lpstr>
      <vt:lpstr>Slide 10</vt:lpstr>
    </vt:vector>
  </TitlesOfParts>
  <Company>Alcatel-Lucent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Dieter Beller</dc:creator>
  <cp:lastModifiedBy>Dieter Beller</cp:lastModifiedBy>
  <cp:revision>11</cp:revision>
  <dcterms:created xsi:type="dcterms:W3CDTF">2012-07-23T21:44:20Z</dcterms:created>
  <dcterms:modified xsi:type="dcterms:W3CDTF">2012-07-25T11:30:29Z</dcterms:modified>
</cp:coreProperties>
</file>