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sldIdLst>
    <p:sldId id="256" r:id="rId2"/>
    <p:sldId id="257" r:id="rId3"/>
    <p:sldId id="258" r:id="rId4"/>
    <p:sldId id="260" r:id="rId5"/>
    <p:sldId id="261" r:id="rId6"/>
    <p:sldId id="262" r:id="rId7"/>
    <p:sldId id="264"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6142" autoAdjust="0"/>
  </p:normalViewPr>
  <p:slideViewPr>
    <p:cSldViewPr snapToGrid="0" snapToObjects="1">
      <p:cViewPr>
        <p:scale>
          <a:sx n="76" d="100"/>
          <a:sy n="76" d="100"/>
        </p:scale>
        <p:origin x="-384" y="5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8713B60-8742-8A4F-BBF9-DE9EE4D24E37}" type="datetimeFigureOut">
              <a:rPr lang="en-US" smtClean="0"/>
              <a:t>8/1/12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7A3304C-D105-3D44-8A14-2B87AC770929}" type="slidenum">
              <a:rPr lang="en-US" smtClean="0"/>
              <a:t>‹#›</a:t>
            </a:fld>
            <a:endParaRPr lang="en-US"/>
          </a:p>
        </p:txBody>
      </p:sp>
    </p:spTree>
    <p:extLst>
      <p:ext uri="{BB962C8B-B14F-4D97-AF65-F5344CB8AC3E}">
        <p14:creationId xmlns:p14="http://schemas.microsoft.com/office/powerpoint/2010/main" val="413732952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7A3304C-D105-3D44-8A14-2B87AC770929}" type="slidenum">
              <a:rPr lang="en-US" smtClean="0"/>
              <a:t>3</a:t>
            </a:fld>
            <a:endParaRPr lang="en-US"/>
          </a:p>
        </p:txBody>
      </p:sp>
    </p:spTree>
    <p:extLst>
      <p:ext uri="{BB962C8B-B14F-4D97-AF65-F5344CB8AC3E}">
        <p14:creationId xmlns:p14="http://schemas.microsoft.com/office/powerpoint/2010/main" val="12974925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7A3304C-D105-3D44-8A14-2B87AC770929}" type="slidenum">
              <a:rPr lang="en-US" smtClean="0"/>
              <a:t>4</a:t>
            </a:fld>
            <a:endParaRPr lang="en-US"/>
          </a:p>
        </p:txBody>
      </p:sp>
    </p:spTree>
    <p:extLst>
      <p:ext uri="{BB962C8B-B14F-4D97-AF65-F5344CB8AC3E}">
        <p14:creationId xmlns:p14="http://schemas.microsoft.com/office/powerpoint/2010/main" val="12974925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B361EF5-AB33-CC4F-8539-E72ECF753EDF}" type="datetimeFigureOut">
              <a:rPr lang="en-US" smtClean="0"/>
              <a:t>8/1/12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3DCD91-4886-BD4A-9459-FCFE034F8674}" type="slidenum">
              <a:rPr lang="en-US" smtClean="0"/>
              <a:t>‹#›</a:t>
            </a:fld>
            <a:endParaRPr lang="en-US"/>
          </a:p>
        </p:txBody>
      </p:sp>
    </p:spTree>
    <p:extLst>
      <p:ext uri="{BB962C8B-B14F-4D97-AF65-F5344CB8AC3E}">
        <p14:creationId xmlns:p14="http://schemas.microsoft.com/office/powerpoint/2010/main" val="1813262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361EF5-AB33-CC4F-8539-E72ECF753EDF}" type="datetimeFigureOut">
              <a:rPr lang="en-US" smtClean="0"/>
              <a:t>8/1/12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3DCD91-4886-BD4A-9459-FCFE034F8674}" type="slidenum">
              <a:rPr lang="en-US" smtClean="0"/>
              <a:t>‹#›</a:t>
            </a:fld>
            <a:endParaRPr lang="en-US"/>
          </a:p>
        </p:txBody>
      </p:sp>
    </p:spTree>
    <p:extLst>
      <p:ext uri="{BB962C8B-B14F-4D97-AF65-F5344CB8AC3E}">
        <p14:creationId xmlns:p14="http://schemas.microsoft.com/office/powerpoint/2010/main" val="32963234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361EF5-AB33-CC4F-8539-E72ECF753EDF}" type="datetimeFigureOut">
              <a:rPr lang="en-US" smtClean="0"/>
              <a:t>8/1/12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3DCD91-4886-BD4A-9459-FCFE034F8674}" type="slidenum">
              <a:rPr lang="en-US" smtClean="0"/>
              <a:t>‹#›</a:t>
            </a:fld>
            <a:endParaRPr lang="en-US"/>
          </a:p>
        </p:txBody>
      </p:sp>
    </p:spTree>
    <p:extLst>
      <p:ext uri="{BB962C8B-B14F-4D97-AF65-F5344CB8AC3E}">
        <p14:creationId xmlns:p14="http://schemas.microsoft.com/office/powerpoint/2010/main" val="21306862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3297730" y="6356350"/>
            <a:ext cx="2133600" cy="365125"/>
          </a:xfrm>
        </p:spPr>
        <p:txBody>
          <a:bodyPr/>
          <a:lstStyle/>
          <a:p>
            <a:fld id="{3B361EF5-AB33-CC4F-8539-E72ECF753EDF}" type="datetimeFigureOut">
              <a:rPr lang="en-US" smtClean="0"/>
              <a:t>8/1/12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3DCD91-4886-BD4A-9459-FCFE034F8674}" type="slidenum">
              <a:rPr lang="en-US" smtClean="0"/>
              <a:t>‹#›</a:t>
            </a:fld>
            <a:endParaRPr lang="en-US" dirty="0"/>
          </a:p>
        </p:txBody>
      </p:sp>
      <p:pic>
        <p:nvPicPr>
          <p:cNvPr id="7" name="Picture 6"/>
          <p:cNvPicPr>
            <a:picLocks noChangeAspect="1"/>
          </p:cNvPicPr>
          <p:nvPr userDrawn="1"/>
        </p:nvPicPr>
        <p:blipFill>
          <a:blip r:embed="rId2"/>
          <a:stretch>
            <a:fillRect/>
          </a:stretch>
        </p:blipFill>
        <p:spPr>
          <a:xfrm>
            <a:off x="323850" y="6123506"/>
            <a:ext cx="1263505" cy="678152"/>
          </a:xfrm>
          <a:prstGeom prst="rect">
            <a:avLst/>
          </a:prstGeom>
        </p:spPr>
      </p:pic>
    </p:spTree>
    <p:extLst>
      <p:ext uri="{BB962C8B-B14F-4D97-AF65-F5344CB8AC3E}">
        <p14:creationId xmlns:p14="http://schemas.microsoft.com/office/powerpoint/2010/main" val="13091296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B361EF5-AB33-CC4F-8539-E72ECF753EDF}" type="datetimeFigureOut">
              <a:rPr lang="en-US" smtClean="0"/>
              <a:t>8/1/12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3DCD91-4886-BD4A-9459-FCFE034F8674}" type="slidenum">
              <a:rPr lang="en-US" smtClean="0"/>
              <a:t>‹#›</a:t>
            </a:fld>
            <a:endParaRPr lang="en-US"/>
          </a:p>
        </p:txBody>
      </p:sp>
    </p:spTree>
    <p:extLst>
      <p:ext uri="{BB962C8B-B14F-4D97-AF65-F5344CB8AC3E}">
        <p14:creationId xmlns:p14="http://schemas.microsoft.com/office/powerpoint/2010/main" val="8987421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B361EF5-AB33-CC4F-8539-E72ECF753EDF}" type="datetimeFigureOut">
              <a:rPr lang="en-US" smtClean="0"/>
              <a:t>8/1/12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3DCD91-4886-BD4A-9459-FCFE034F8674}" type="slidenum">
              <a:rPr lang="en-US" smtClean="0"/>
              <a:t>‹#›</a:t>
            </a:fld>
            <a:endParaRPr lang="en-US"/>
          </a:p>
        </p:txBody>
      </p:sp>
    </p:spTree>
    <p:extLst>
      <p:ext uri="{BB962C8B-B14F-4D97-AF65-F5344CB8AC3E}">
        <p14:creationId xmlns:p14="http://schemas.microsoft.com/office/powerpoint/2010/main" val="15951746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B361EF5-AB33-CC4F-8539-E72ECF753EDF}" type="datetimeFigureOut">
              <a:rPr lang="en-US" smtClean="0"/>
              <a:t>8/1/12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73DCD91-4886-BD4A-9459-FCFE034F8674}" type="slidenum">
              <a:rPr lang="en-US" smtClean="0"/>
              <a:t>‹#›</a:t>
            </a:fld>
            <a:endParaRPr lang="en-US"/>
          </a:p>
        </p:txBody>
      </p:sp>
    </p:spTree>
    <p:extLst>
      <p:ext uri="{BB962C8B-B14F-4D97-AF65-F5344CB8AC3E}">
        <p14:creationId xmlns:p14="http://schemas.microsoft.com/office/powerpoint/2010/main" val="41953244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B361EF5-AB33-CC4F-8539-E72ECF753EDF}" type="datetimeFigureOut">
              <a:rPr lang="en-US" smtClean="0"/>
              <a:t>8/1/12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73DCD91-4886-BD4A-9459-FCFE034F8674}" type="slidenum">
              <a:rPr lang="en-US" smtClean="0"/>
              <a:t>‹#›</a:t>
            </a:fld>
            <a:endParaRPr lang="en-US"/>
          </a:p>
        </p:txBody>
      </p:sp>
    </p:spTree>
    <p:extLst>
      <p:ext uri="{BB962C8B-B14F-4D97-AF65-F5344CB8AC3E}">
        <p14:creationId xmlns:p14="http://schemas.microsoft.com/office/powerpoint/2010/main" val="41809553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361EF5-AB33-CC4F-8539-E72ECF753EDF}" type="datetimeFigureOut">
              <a:rPr lang="en-US" smtClean="0"/>
              <a:t>8/1/12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73DCD91-4886-BD4A-9459-FCFE034F8674}" type="slidenum">
              <a:rPr lang="en-US" smtClean="0"/>
              <a:t>‹#›</a:t>
            </a:fld>
            <a:endParaRPr lang="en-US"/>
          </a:p>
        </p:txBody>
      </p:sp>
    </p:spTree>
    <p:extLst>
      <p:ext uri="{BB962C8B-B14F-4D97-AF65-F5344CB8AC3E}">
        <p14:creationId xmlns:p14="http://schemas.microsoft.com/office/powerpoint/2010/main" val="3126134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361EF5-AB33-CC4F-8539-E72ECF753EDF}" type="datetimeFigureOut">
              <a:rPr lang="en-US" smtClean="0"/>
              <a:t>8/1/12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3DCD91-4886-BD4A-9459-FCFE034F8674}" type="slidenum">
              <a:rPr lang="en-US" smtClean="0"/>
              <a:t>‹#›</a:t>
            </a:fld>
            <a:endParaRPr lang="en-US"/>
          </a:p>
        </p:txBody>
      </p:sp>
    </p:spTree>
    <p:extLst>
      <p:ext uri="{BB962C8B-B14F-4D97-AF65-F5344CB8AC3E}">
        <p14:creationId xmlns:p14="http://schemas.microsoft.com/office/powerpoint/2010/main" val="24352133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361EF5-AB33-CC4F-8539-E72ECF753EDF}" type="datetimeFigureOut">
              <a:rPr lang="en-US" smtClean="0"/>
              <a:t>8/1/12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3DCD91-4886-BD4A-9459-FCFE034F8674}" type="slidenum">
              <a:rPr lang="en-US" smtClean="0"/>
              <a:t>‹#›</a:t>
            </a:fld>
            <a:endParaRPr lang="en-US"/>
          </a:p>
        </p:txBody>
      </p:sp>
    </p:spTree>
    <p:extLst>
      <p:ext uri="{BB962C8B-B14F-4D97-AF65-F5344CB8AC3E}">
        <p14:creationId xmlns:p14="http://schemas.microsoft.com/office/powerpoint/2010/main" val="242234798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361EF5-AB33-CC4F-8539-E72ECF753EDF}" type="datetimeFigureOut">
              <a:rPr lang="en-US" smtClean="0"/>
              <a:t>8/1/12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3DCD91-4886-BD4A-9459-FCFE034F8674}" type="slidenum">
              <a:rPr lang="en-US" smtClean="0"/>
              <a:t>‹#›</a:t>
            </a:fld>
            <a:endParaRPr lang="en-US" dirty="0"/>
          </a:p>
        </p:txBody>
      </p:sp>
    </p:spTree>
    <p:extLst>
      <p:ext uri="{BB962C8B-B14F-4D97-AF65-F5344CB8AC3E}">
        <p14:creationId xmlns:p14="http://schemas.microsoft.com/office/powerpoint/2010/main" val="25172137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hyperlink" Target="http://datatracker.ietf.org/doc/draft-ietf-clue-framework/"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datatracker.ietf.org/doc/draft-ietf-clue-framework/"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doodle.com/uzb9nf2h92dqfp5i"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0037"/>
            <a:ext cx="7772400" cy="2020775"/>
          </a:xfrm>
        </p:spPr>
        <p:txBody>
          <a:bodyPr>
            <a:normAutofit fontScale="90000"/>
          </a:bodyPr>
          <a:lstStyle/>
          <a:p>
            <a:r>
              <a:rPr lang="en-US" b="1" dirty="0"/>
              <a:t>CLUE WG</a:t>
            </a:r>
            <a:br>
              <a:rPr lang="en-US" b="1" dirty="0"/>
            </a:br>
            <a:r>
              <a:rPr lang="en-US" b="1" dirty="0"/>
              <a:t/>
            </a:r>
            <a:br>
              <a:rPr lang="en-US" b="1" dirty="0"/>
            </a:br>
            <a:r>
              <a:rPr lang="en-US" b="1" dirty="0"/>
              <a:t>IETF</a:t>
            </a:r>
            <a:r>
              <a:rPr lang="en-US" b="1" dirty="0" smtClean="0"/>
              <a:t>-84</a:t>
            </a:r>
            <a:endParaRPr lang="en-US" dirty="0"/>
          </a:p>
        </p:txBody>
      </p:sp>
      <p:sp>
        <p:nvSpPr>
          <p:cNvPr id="3" name="Subtitle 2"/>
          <p:cNvSpPr>
            <a:spLocks noGrp="1"/>
          </p:cNvSpPr>
          <p:nvPr>
            <p:ph type="subTitle" idx="1"/>
          </p:nvPr>
        </p:nvSpPr>
        <p:spPr>
          <a:xfrm>
            <a:off x="1774215" y="3832441"/>
            <a:ext cx="6400800" cy="1074807"/>
          </a:xfrm>
        </p:spPr>
        <p:txBody>
          <a:bodyPr>
            <a:normAutofit fontScale="92500" lnSpcReduction="10000"/>
          </a:bodyPr>
          <a:lstStyle/>
          <a:p>
            <a:r>
              <a:rPr lang="da-DK" b="1" dirty="0">
                <a:solidFill>
                  <a:schemeClr val="tx1"/>
                </a:solidFill>
              </a:rPr>
              <a:t>Mary Barnes (WG </a:t>
            </a:r>
            <a:r>
              <a:rPr lang="da-DK" b="1" dirty="0" err="1">
                <a:solidFill>
                  <a:schemeClr val="tx1"/>
                </a:solidFill>
              </a:rPr>
              <a:t>co-chair</a:t>
            </a:r>
            <a:r>
              <a:rPr lang="da-DK" b="1" dirty="0">
                <a:solidFill>
                  <a:schemeClr val="tx1"/>
                </a:solidFill>
              </a:rPr>
              <a:t>)</a:t>
            </a:r>
          </a:p>
          <a:p>
            <a:r>
              <a:rPr lang="fi-FI" b="1" dirty="0" smtClean="0">
                <a:solidFill>
                  <a:schemeClr val="tx1"/>
                </a:solidFill>
              </a:rPr>
              <a:t>Paul </a:t>
            </a:r>
            <a:r>
              <a:rPr lang="fi-FI" b="1" dirty="0" err="1">
                <a:solidFill>
                  <a:schemeClr val="tx1"/>
                </a:solidFill>
              </a:rPr>
              <a:t>Kyzivat</a:t>
            </a:r>
            <a:r>
              <a:rPr lang="fi-FI" b="1" dirty="0">
                <a:solidFill>
                  <a:schemeClr val="tx1"/>
                </a:solidFill>
              </a:rPr>
              <a:t> (WG </a:t>
            </a:r>
            <a:r>
              <a:rPr lang="fi-FI" b="1" dirty="0" err="1">
                <a:solidFill>
                  <a:schemeClr val="tx1"/>
                </a:solidFill>
              </a:rPr>
              <a:t>co-chair</a:t>
            </a:r>
            <a:r>
              <a:rPr lang="fi-FI" b="1" dirty="0">
                <a:solidFill>
                  <a:schemeClr val="tx1"/>
                </a:solidFill>
              </a:rPr>
              <a:t>)</a:t>
            </a:r>
            <a:endParaRPr lang="en-US" dirty="0">
              <a:solidFill>
                <a:schemeClr val="tx1"/>
              </a:solidFill>
            </a:endParaRPr>
          </a:p>
        </p:txBody>
      </p:sp>
      <p:pic>
        <p:nvPicPr>
          <p:cNvPr id="4" name="Picture 3" descr="ietf-logo.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760" y="5452322"/>
            <a:ext cx="2013074" cy="1070219"/>
          </a:xfrm>
          <a:prstGeom prst="rect">
            <a:avLst/>
          </a:prstGeom>
        </p:spPr>
      </p:pic>
    </p:spTree>
    <p:extLst>
      <p:ext uri="{BB962C8B-B14F-4D97-AF65-F5344CB8AC3E}">
        <p14:creationId xmlns:p14="http://schemas.microsoft.com/office/powerpoint/2010/main" val="9659038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 Well</a:t>
            </a:r>
            <a:endParaRPr lang="en-US" dirty="0"/>
          </a:p>
        </p:txBody>
      </p:sp>
      <p:sp>
        <p:nvSpPr>
          <p:cNvPr id="3" name="Content Placeholder 2"/>
          <p:cNvSpPr>
            <a:spLocks noGrp="1"/>
          </p:cNvSpPr>
          <p:nvPr>
            <p:ph idx="1"/>
          </p:nvPr>
        </p:nvSpPr>
        <p:spPr>
          <a:xfrm>
            <a:off x="619777" y="1220389"/>
            <a:ext cx="8229600" cy="4929219"/>
          </a:xfrm>
        </p:spPr>
        <p:txBody>
          <a:bodyPr>
            <a:noAutofit/>
          </a:bodyPr>
          <a:lstStyle/>
          <a:p>
            <a:r>
              <a:rPr lang="en-US" sz="1600" b="1" dirty="0"/>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a:t>
            </a:r>
            <a:r>
              <a:rPr lang="en-US" sz="1600" b="1" dirty="0" smtClean="0"/>
              <a:t>to:</a:t>
            </a:r>
          </a:p>
          <a:p>
            <a:pPr lvl="1"/>
            <a:r>
              <a:rPr lang="en-US" sz="1400" b="1" dirty="0" smtClean="0"/>
              <a:t>the </a:t>
            </a:r>
            <a:r>
              <a:rPr lang="en-US" sz="1400" b="1" dirty="0"/>
              <a:t>IETF plenary session, </a:t>
            </a:r>
            <a:endParaRPr lang="en-US" sz="1400" b="1" dirty="0" smtClean="0"/>
          </a:p>
          <a:p>
            <a:pPr lvl="1"/>
            <a:r>
              <a:rPr lang="en-US" sz="1400" b="1" dirty="0" smtClean="0"/>
              <a:t>any </a:t>
            </a:r>
            <a:r>
              <a:rPr lang="en-US" sz="1400" b="1" dirty="0"/>
              <a:t>IETF working group or portion thereof, </a:t>
            </a:r>
            <a:endParaRPr lang="en-US" sz="1400" b="1" dirty="0" smtClean="0"/>
          </a:p>
          <a:p>
            <a:pPr lvl="1"/>
            <a:r>
              <a:rPr lang="en-US" sz="1400" b="1" dirty="0" smtClean="0"/>
              <a:t>the </a:t>
            </a:r>
            <a:r>
              <a:rPr lang="en-US" sz="1400" b="1" dirty="0"/>
              <a:t>IESG or any member thereof on behalf of the IESG</a:t>
            </a:r>
            <a:r>
              <a:rPr lang="en-US" sz="1400" b="1" dirty="0" smtClean="0"/>
              <a:t>,</a:t>
            </a:r>
          </a:p>
          <a:p>
            <a:pPr lvl="1"/>
            <a:r>
              <a:rPr lang="en-US" sz="1400" b="1" dirty="0" smtClean="0"/>
              <a:t>the </a:t>
            </a:r>
            <a:r>
              <a:rPr lang="en-US" sz="1400" b="1" dirty="0"/>
              <a:t>IAB or any member thereof on behalf of the </a:t>
            </a:r>
            <a:r>
              <a:rPr lang="en-US" sz="1400" b="1" dirty="0" smtClean="0"/>
              <a:t>IAB,</a:t>
            </a:r>
          </a:p>
          <a:p>
            <a:pPr lvl="1"/>
            <a:r>
              <a:rPr lang="en-US" sz="1400" b="1" dirty="0" smtClean="0"/>
              <a:t>any </a:t>
            </a:r>
            <a:r>
              <a:rPr lang="en-US" sz="1400" b="1" dirty="0"/>
              <a:t>IETF mailing list, including the IETF list </a:t>
            </a:r>
            <a:r>
              <a:rPr lang="en-US" sz="1400" b="1" dirty="0" smtClean="0"/>
              <a:t>itself,</a:t>
            </a:r>
          </a:p>
          <a:p>
            <a:pPr lvl="1"/>
            <a:r>
              <a:rPr lang="en-US" sz="1400" b="1" dirty="0" smtClean="0"/>
              <a:t> </a:t>
            </a:r>
            <a:r>
              <a:rPr lang="en-US" sz="1400" b="1" dirty="0"/>
              <a:t>any working group or design team list, </a:t>
            </a:r>
            <a:endParaRPr lang="en-US" sz="1400" b="1" dirty="0" smtClean="0"/>
          </a:p>
          <a:p>
            <a:pPr lvl="1"/>
            <a:r>
              <a:rPr lang="en-US" sz="1400" b="1" dirty="0" smtClean="0"/>
              <a:t>or </a:t>
            </a:r>
            <a:r>
              <a:rPr lang="en-US" sz="1400" b="1" dirty="0"/>
              <a:t>any other list functioning under IETF auspices, </a:t>
            </a:r>
            <a:endParaRPr lang="en-US" sz="1400" b="1" dirty="0" smtClean="0"/>
          </a:p>
          <a:p>
            <a:pPr lvl="1"/>
            <a:r>
              <a:rPr lang="en-US" sz="1400" b="1" dirty="0" smtClean="0"/>
              <a:t>the </a:t>
            </a:r>
            <a:r>
              <a:rPr lang="en-US" sz="1400" b="1" dirty="0"/>
              <a:t>RFC Editor or the Internet-Drafts function</a:t>
            </a:r>
          </a:p>
          <a:p>
            <a:r>
              <a:rPr lang="en-US" sz="1400" b="1" dirty="0"/>
              <a:t>All IETF Contributions are subject to the rules of RFC 5378 and RFC 3979 (updated by RFC 4879). Statements made outside of an IETF session, mailing list or other function, that are clearly not intended to be input to an IETF activity, group or function, are not IETF Contributions in the context of this notice. Please consult RFC 5378 and RFC 3979 for details.</a:t>
            </a:r>
          </a:p>
          <a:p>
            <a:r>
              <a:rPr lang="en-US" sz="1400" b="1" dirty="0"/>
              <a:t>A participant in any IETF activity is deemed to accept all IETF rules of process, as documented in Best Current Practices RFCs and IESG Statements.</a:t>
            </a:r>
          </a:p>
          <a:p>
            <a:r>
              <a:rPr lang="en-US" sz="1400" b="1" dirty="0"/>
              <a:t>A participant in any IETF activity acknowledges that written, audio and video records of meetings may be made and may be available to the public.</a:t>
            </a:r>
            <a:endParaRPr lang="en-US" sz="1400" dirty="0"/>
          </a:p>
        </p:txBody>
      </p:sp>
      <p:sp>
        <p:nvSpPr>
          <p:cNvPr id="4" name="Slide Number Placeholder 5"/>
          <p:cNvSpPr>
            <a:spLocks noGrp="1"/>
          </p:cNvSpPr>
          <p:nvPr>
            <p:ph type="sldNum" sz="quarter" idx="12"/>
          </p:nvPr>
        </p:nvSpPr>
        <p:spPr>
          <a:xfrm>
            <a:off x="6553200" y="6356350"/>
            <a:ext cx="2133600" cy="365125"/>
          </a:xfrm>
        </p:spPr>
        <p:txBody>
          <a:bodyPr/>
          <a:lstStyle/>
          <a:p>
            <a:fld id="{473DCD91-4886-BD4A-9459-FCFE034F8674}" type="slidenum">
              <a:rPr lang="en-US" smtClean="0"/>
              <a:t>2</a:t>
            </a:fld>
            <a:endParaRPr lang="en-US" dirty="0"/>
          </a:p>
        </p:txBody>
      </p:sp>
    </p:spTree>
    <p:extLst>
      <p:ext uri="{BB962C8B-B14F-4D97-AF65-F5344CB8AC3E}">
        <p14:creationId xmlns:p14="http://schemas.microsoft.com/office/powerpoint/2010/main" val="198643502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Agenda – Monday, July 30th, 09:00-11:30</a:t>
            </a:r>
            <a:endParaRPr lang="en-US" sz="3600" dirty="0"/>
          </a:p>
        </p:txBody>
      </p:sp>
      <p:sp>
        <p:nvSpPr>
          <p:cNvPr id="3" name="Content Placeholder 2"/>
          <p:cNvSpPr>
            <a:spLocks noGrp="1"/>
          </p:cNvSpPr>
          <p:nvPr>
            <p:ph idx="1"/>
          </p:nvPr>
        </p:nvSpPr>
        <p:spPr/>
        <p:txBody>
          <a:bodyPr>
            <a:normAutofit/>
          </a:bodyPr>
          <a:lstStyle/>
          <a:p>
            <a:r>
              <a:rPr lang="en-US" sz="2800" dirty="0"/>
              <a:t>09:00-09:10	</a:t>
            </a:r>
            <a:r>
              <a:rPr lang="en-US" sz="2800" dirty="0" smtClean="0"/>
              <a:t>  Agenda </a:t>
            </a:r>
            <a:r>
              <a:rPr lang="en-US" sz="2800" dirty="0"/>
              <a:t>and Status	</a:t>
            </a:r>
            <a:r>
              <a:rPr lang="en-US" sz="2800" dirty="0" smtClean="0"/>
              <a:t> (Chairs)</a:t>
            </a:r>
            <a:endParaRPr lang="en-US" sz="2800" dirty="0"/>
          </a:p>
          <a:p>
            <a:r>
              <a:rPr lang="en-US" sz="2800" dirty="0" smtClean="0"/>
              <a:t>09:10-9:50      Framework</a:t>
            </a:r>
            <a:r>
              <a:rPr lang="en-US" sz="2800" dirty="0"/>
              <a:t>	</a:t>
            </a:r>
            <a:r>
              <a:rPr lang="en-US" sz="2800" dirty="0" smtClean="0"/>
              <a:t>(Mark Duckworth)</a:t>
            </a:r>
            <a:endParaRPr lang="en-US" sz="2800" u="sng" dirty="0">
              <a:hlinkClick r:id="rId3"/>
            </a:endParaRPr>
          </a:p>
          <a:p>
            <a:r>
              <a:rPr lang="de-DE" sz="2800" dirty="0" smtClean="0"/>
              <a:t>9:50-10:10</a:t>
            </a:r>
            <a:r>
              <a:rPr lang="de-DE" sz="2800" dirty="0"/>
              <a:t>	 </a:t>
            </a:r>
            <a:r>
              <a:rPr lang="en-US" sz="2800" dirty="0" smtClean="0"/>
              <a:t>RTP Usage (Andy Pepperell)</a:t>
            </a:r>
          </a:p>
          <a:p>
            <a:r>
              <a:rPr lang="en-US" sz="2800" dirty="0" smtClean="0"/>
              <a:t>10:10-10:30    RTP Mapping (</a:t>
            </a:r>
            <a:r>
              <a:rPr lang="en-US" sz="2800" dirty="0" err="1" smtClean="0"/>
              <a:t>Roni</a:t>
            </a:r>
            <a:r>
              <a:rPr lang="en-US" sz="2800" dirty="0" smtClean="0"/>
              <a:t> Even)</a:t>
            </a:r>
          </a:p>
          <a:p>
            <a:r>
              <a:rPr lang="en-US" sz="2800" dirty="0" smtClean="0"/>
              <a:t>10:30-10:50    RTP – Discussion (Chairs)</a:t>
            </a:r>
          </a:p>
          <a:p>
            <a:r>
              <a:rPr lang="en-US" sz="2800" dirty="0" smtClean="0"/>
              <a:t>11:10-11:30    Call Flows (Rob Hansen)</a:t>
            </a:r>
            <a:endParaRPr lang="en-US" sz="2800" dirty="0"/>
          </a:p>
        </p:txBody>
      </p:sp>
      <p:sp>
        <p:nvSpPr>
          <p:cNvPr id="4" name="Slide Number Placeholder 5"/>
          <p:cNvSpPr>
            <a:spLocks noGrp="1"/>
          </p:cNvSpPr>
          <p:nvPr>
            <p:ph type="sldNum" sz="quarter" idx="12"/>
          </p:nvPr>
        </p:nvSpPr>
        <p:spPr>
          <a:xfrm>
            <a:off x="6553200" y="6356350"/>
            <a:ext cx="2133600" cy="365125"/>
          </a:xfrm>
        </p:spPr>
        <p:txBody>
          <a:bodyPr/>
          <a:lstStyle/>
          <a:p>
            <a:fld id="{473DCD91-4886-BD4A-9459-FCFE034F8674}" type="slidenum">
              <a:rPr lang="en-US" smtClean="0"/>
              <a:t>3</a:t>
            </a:fld>
            <a:endParaRPr lang="en-US" dirty="0"/>
          </a:p>
        </p:txBody>
      </p:sp>
    </p:spTree>
    <p:extLst>
      <p:ext uri="{BB962C8B-B14F-4D97-AF65-F5344CB8AC3E}">
        <p14:creationId xmlns:p14="http://schemas.microsoft.com/office/powerpoint/2010/main" val="283113224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Agenda  - Wednesday 15:10-17:10</a:t>
            </a:r>
            <a:endParaRPr lang="en-US" sz="3600" dirty="0"/>
          </a:p>
        </p:txBody>
      </p:sp>
      <p:sp>
        <p:nvSpPr>
          <p:cNvPr id="3" name="Content Placeholder 2"/>
          <p:cNvSpPr>
            <a:spLocks noGrp="1"/>
          </p:cNvSpPr>
          <p:nvPr>
            <p:ph idx="1"/>
          </p:nvPr>
        </p:nvSpPr>
        <p:spPr>
          <a:xfrm>
            <a:off x="457199" y="1600200"/>
            <a:ext cx="8433943" cy="4525963"/>
          </a:xfrm>
        </p:spPr>
        <p:txBody>
          <a:bodyPr>
            <a:normAutofit/>
          </a:bodyPr>
          <a:lstStyle/>
          <a:p>
            <a:r>
              <a:rPr lang="en-US" sz="2800" dirty="0" smtClean="0"/>
              <a:t>15:10-15:20</a:t>
            </a:r>
            <a:r>
              <a:rPr lang="en-US" sz="2800" dirty="0"/>
              <a:t>	</a:t>
            </a:r>
            <a:r>
              <a:rPr lang="en-US" sz="2800" dirty="0" smtClean="0"/>
              <a:t> Agenda bash(Chairs)</a:t>
            </a:r>
            <a:endParaRPr lang="en-US" sz="2800" dirty="0"/>
          </a:p>
          <a:p>
            <a:r>
              <a:rPr lang="en-US" sz="2800" dirty="0" smtClean="0"/>
              <a:t>15:20-15:40   Data Model (</a:t>
            </a:r>
            <a:r>
              <a:rPr lang="en-US" sz="2800" dirty="0" err="1" smtClean="0"/>
              <a:t>Allyn</a:t>
            </a:r>
            <a:r>
              <a:rPr lang="en-US" sz="2800" dirty="0" smtClean="0"/>
              <a:t> </a:t>
            </a:r>
            <a:r>
              <a:rPr lang="en-US" sz="2800" dirty="0" err="1" smtClean="0"/>
              <a:t>Romanow</a:t>
            </a:r>
            <a:r>
              <a:rPr lang="en-US" sz="2800" dirty="0" smtClean="0"/>
              <a:t>)</a:t>
            </a:r>
            <a:endParaRPr lang="en-US" sz="2800" u="sng" dirty="0">
              <a:hlinkClick r:id="rId3"/>
            </a:endParaRPr>
          </a:p>
          <a:p>
            <a:r>
              <a:rPr lang="de-DE" sz="2800" dirty="0" smtClean="0"/>
              <a:t>15:40-16:00</a:t>
            </a:r>
            <a:r>
              <a:rPr lang="de-DE" sz="2800" dirty="0"/>
              <a:t>	 </a:t>
            </a:r>
            <a:r>
              <a:rPr lang="en-US" sz="2800" dirty="0" err="1" smtClean="0"/>
              <a:t>Telemedical</a:t>
            </a:r>
            <a:r>
              <a:rPr lang="en-US" sz="2800" dirty="0" smtClean="0"/>
              <a:t> Use Case (</a:t>
            </a:r>
            <a:r>
              <a:rPr lang="en-US" sz="2800" dirty="0" err="1" smtClean="0"/>
              <a:t>Lennard</a:t>
            </a:r>
            <a:r>
              <a:rPr lang="en-US" sz="2800" dirty="0" smtClean="0"/>
              <a:t> Xiao)</a:t>
            </a:r>
          </a:p>
          <a:p>
            <a:r>
              <a:rPr lang="en-US" sz="2800" dirty="0" smtClean="0"/>
              <a:t>16:00-17:00    Issue Discussion (Chairs)</a:t>
            </a:r>
          </a:p>
          <a:p>
            <a:r>
              <a:rPr lang="en-US" sz="2800" dirty="0" smtClean="0"/>
              <a:t>17:00-17:10    Way forward (chairs)</a:t>
            </a:r>
            <a:endParaRPr lang="en-US" sz="2800" dirty="0"/>
          </a:p>
        </p:txBody>
      </p:sp>
      <p:sp>
        <p:nvSpPr>
          <p:cNvPr id="4" name="Slide Number Placeholder 5"/>
          <p:cNvSpPr>
            <a:spLocks noGrp="1"/>
          </p:cNvSpPr>
          <p:nvPr>
            <p:ph type="sldNum" sz="quarter" idx="12"/>
          </p:nvPr>
        </p:nvSpPr>
        <p:spPr>
          <a:xfrm>
            <a:off x="6553200" y="6356350"/>
            <a:ext cx="2133600" cy="365125"/>
          </a:xfrm>
        </p:spPr>
        <p:txBody>
          <a:bodyPr/>
          <a:lstStyle/>
          <a:p>
            <a:fld id="{473DCD91-4886-BD4A-9459-FCFE034F8674}" type="slidenum">
              <a:rPr lang="en-US" smtClean="0"/>
              <a:t>4</a:t>
            </a:fld>
            <a:endParaRPr lang="en-US" dirty="0"/>
          </a:p>
        </p:txBody>
      </p:sp>
    </p:spTree>
    <p:extLst>
      <p:ext uri="{BB962C8B-B14F-4D97-AF65-F5344CB8AC3E}">
        <p14:creationId xmlns:p14="http://schemas.microsoft.com/office/powerpoint/2010/main" val="28953701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Issues (Agreed way forward)</a:t>
            </a:r>
            <a:endParaRPr lang="en-US" dirty="0"/>
          </a:p>
        </p:txBody>
      </p:sp>
      <p:sp>
        <p:nvSpPr>
          <p:cNvPr id="3" name="Content Placeholder 2"/>
          <p:cNvSpPr>
            <a:spLocks noGrp="1"/>
          </p:cNvSpPr>
          <p:nvPr>
            <p:ph idx="1"/>
          </p:nvPr>
        </p:nvSpPr>
        <p:spPr>
          <a:xfrm>
            <a:off x="457200" y="1269814"/>
            <a:ext cx="8229600" cy="4856350"/>
          </a:xfrm>
        </p:spPr>
        <p:txBody>
          <a:bodyPr>
            <a:normAutofit/>
          </a:bodyPr>
          <a:lstStyle/>
          <a:p>
            <a:r>
              <a:rPr lang="en-US" dirty="0" smtClean="0"/>
              <a:t>RTP:</a:t>
            </a:r>
          </a:p>
          <a:p>
            <a:pPr lvl="1"/>
            <a:r>
              <a:rPr lang="en-US" dirty="0" smtClean="0"/>
              <a:t>Consistency of terminology</a:t>
            </a:r>
          </a:p>
          <a:p>
            <a:pPr lvl="2"/>
            <a:r>
              <a:rPr lang="en-US" dirty="0" smtClean="0"/>
              <a:t> e.g., Ensure that “RTP session” versus m-line in relevant cases</a:t>
            </a:r>
          </a:p>
          <a:p>
            <a:pPr lvl="1"/>
            <a:r>
              <a:rPr lang="en-US" dirty="0" smtClean="0"/>
              <a:t>Should we have/do we need the header</a:t>
            </a:r>
          </a:p>
          <a:p>
            <a:pPr lvl="1"/>
            <a:r>
              <a:rPr lang="en-US" dirty="0" smtClean="0"/>
              <a:t>May have a dependency on topology document</a:t>
            </a:r>
          </a:p>
        </p:txBody>
      </p:sp>
    </p:spTree>
    <p:extLst>
      <p:ext uri="{BB962C8B-B14F-4D97-AF65-F5344CB8AC3E}">
        <p14:creationId xmlns:p14="http://schemas.microsoft.com/office/powerpoint/2010/main" val="42446466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Issues (what do we want to do)</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CLUE message schema: </a:t>
            </a:r>
            <a:endParaRPr lang="en-US" dirty="0" smtClean="0"/>
          </a:p>
          <a:p>
            <a:pPr lvl="1"/>
            <a:r>
              <a:rPr lang="en-US" dirty="0" smtClean="0"/>
              <a:t>Needs to be revised with more detail </a:t>
            </a:r>
            <a:r>
              <a:rPr lang="en-US" dirty="0" smtClean="0"/>
              <a:t>added – model will be a message schema</a:t>
            </a:r>
            <a:endParaRPr lang="en-US" dirty="0" smtClean="0"/>
          </a:p>
          <a:p>
            <a:pPr lvl="1"/>
            <a:r>
              <a:rPr lang="en-US" dirty="0" smtClean="0"/>
              <a:t>Need to sift through and see what might be carried in SDP (versus what needs to be in CLUE signaling</a:t>
            </a:r>
            <a:r>
              <a:rPr lang="en-US" dirty="0" smtClean="0"/>
              <a:t>.</a:t>
            </a:r>
          </a:p>
          <a:p>
            <a:pPr lvl="1"/>
            <a:r>
              <a:rPr lang="en-US" dirty="0" smtClean="0"/>
              <a:t>Will refine message schema to match signaling solution. </a:t>
            </a:r>
            <a:r>
              <a:rPr lang="en-US" dirty="0" smtClean="0"/>
              <a:t> </a:t>
            </a:r>
            <a:endParaRPr lang="en-US" dirty="0"/>
          </a:p>
          <a:p>
            <a:r>
              <a:rPr lang="en-US" dirty="0" smtClean="0"/>
              <a:t>Call Flows:</a:t>
            </a:r>
          </a:p>
          <a:p>
            <a:pPr lvl="1"/>
            <a:r>
              <a:rPr lang="en-US" dirty="0" smtClean="0"/>
              <a:t>Draft-</a:t>
            </a:r>
            <a:r>
              <a:rPr lang="en-US" dirty="0" err="1" smtClean="0"/>
              <a:t>romanow</a:t>
            </a:r>
            <a:r>
              <a:rPr lang="en-US" dirty="0" smtClean="0"/>
              <a:t>-clue-call-flow: Scratchpad for signaling solution?  </a:t>
            </a:r>
          </a:p>
          <a:p>
            <a:pPr lvl="1"/>
            <a:r>
              <a:rPr lang="en-US" dirty="0" smtClean="0"/>
              <a:t>Do </a:t>
            </a:r>
            <a:r>
              <a:rPr lang="en-US" dirty="0" smtClean="0"/>
              <a:t>we need call flows such as the one presented in </a:t>
            </a:r>
            <a:r>
              <a:rPr lang="en-US" dirty="0" smtClean="0"/>
              <a:t>CLUE tutorial?  </a:t>
            </a:r>
            <a:endParaRPr lang="en-US" dirty="0" smtClean="0"/>
          </a:p>
          <a:p>
            <a:pPr lvl="2"/>
            <a:endParaRPr lang="en-US" dirty="0"/>
          </a:p>
          <a:p>
            <a:pPr marL="914400" lvl="2" indent="0">
              <a:buNone/>
            </a:pPr>
            <a:endParaRPr lang="en-US" dirty="0" smtClean="0"/>
          </a:p>
        </p:txBody>
      </p:sp>
    </p:spTree>
    <p:extLst>
      <p:ext uri="{BB962C8B-B14F-4D97-AF65-F5344CB8AC3E}">
        <p14:creationId xmlns:p14="http://schemas.microsoft.com/office/powerpoint/2010/main" val="386858368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Issues (To be further explored)</a:t>
            </a:r>
            <a:endParaRPr lang="en-US" dirty="0"/>
          </a:p>
        </p:txBody>
      </p:sp>
      <p:sp>
        <p:nvSpPr>
          <p:cNvPr id="3" name="Content Placeholder 2"/>
          <p:cNvSpPr>
            <a:spLocks noGrp="1"/>
          </p:cNvSpPr>
          <p:nvPr>
            <p:ph idx="1"/>
          </p:nvPr>
        </p:nvSpPr>
        <p:spPr/>
        <p:txBody>
          <a:bodyPr>
            <a:normAutofit/>
          </a:bodyPr>
          <a:lstStyle/>
          <a:p>
            <a:r>
              <a:rPr lang="en-US" dirty="0" smtClean="0"/>
              <a:t>Signaling:</a:t>
            </a:r>
          </a:p>
          <a:p>
            <a:pPr lvl="1"/>
            <a:r>
              <a:rPr lang="en-US" dirty="0" smtClean="0"/>
              <a:t>What data can be carried in SDP?</a:t>
            </a:r>
          </a:p>
          <a:p>
            <a:pPr lvl="1"/>
            <a:r>
              <a:rPr lang="en-US" dirty="0" smtClean="0"/>
              <a:t>What data needs to be in CLUE specific signaling?</a:t>
            </a:r>
          </a:p>
          <a:p>
            <a:pPr lvl="1"/>
            <a:r>
              <a:rPr lang="en-US" dirty="0" smtClean="0"/>
              <a:t>How do we transport the CLUE information?</a:t>
            </a:r>
          </a:p>
          <a:p>
            <a:pPr lvl="2"/>
            <a:r>
              <a:rPr lang="en-US" dirty="0" smtClean="0"/>
              <a:t>HTTPS? </a:t>
            </a:r>
          </a:p>
          <a:p>
            <a:pPr lvl="2"/>
            <a:r>
              <a:rPr lang="en-US" dirty="0" smtClean="0"/>
              <a:t>SCTP/UDP/DTLS?</a:t>
            </a:r>
            <a:endParaRPr lang="en-US" dirty="0"/>
          </a:p>
          <a:p>
            <a:pPr lvl="2"/>
            <a:r>
              <a:rPr lang="en-US" dirty="0" smtClean="0"/>
              <a:t>MEDIACTRL (SIP control channel over )?</a:t>
            </a:r>
          </a:p>
          <a:p>
            <a:pPr lvl="2"/>
            <a:endParaRPr lang="en-US" dirty="0"/>
          </a:p>
          <a:p>
            <a:pPr marL="914400" lvl="2" indent="0">
              <a:buNone/>
            </a:pPr>
            <a:endParaRPr lang="en-US" dirty="0" smtClean="0"/>
          </a:p>
        </p:txBody>
      </p:sp>
    </p:spTree>
    <p:extLst>
      <p:ext uri="{BB962C8B-B14F-4D97-AF65-F5344CB8AC3E}">
        <p14:creationId xmlns:p14="http://schemas.microsoft.com/office/powerpoint/2010/main" val="31816075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Way Forward</a:t>
            </a:r>
            <a:endParaRPr lang="en-US" dirty="0"/>
          </a:p>
        </p:txBody>
      </p:sp>
      <p:sp>
        <p:nvSpPr>
          <p:cNvPr id="3" name="Content Placeholder 2"/>
          <p:cNvSpPr>
            <a:spLocks noGrp="1"/>
          </p:cNvSpPr>
          <p:nvPr>
            <p:ph idx="1"/>
          </p:nvPr>
        </p:nvSpPr>
        <p:spPr>
          <a:xfrm>
            <a:off x="457200" y="1417638"/>
            <a:ext cx="8229600" cy="4708525"/>
          </a:xfrm>
        </p:spPr>
        <p:txBody>
          <a:bodyPr>
            <a:normAutofit/>
          </a:bodyPr>
          <a:lstStyle/>
          <a:p>
            <a:r>
              <a:rPr lang="en-US" dirty="0" smtClean="0"/>
              <a:t>Pick back up with open Design team meetings on August 13</a:t>
            </a:r>
            <a:r>
              <a:rPr lang="en-US" baseline="30000" dirty="0" smtClean="0"/>
              <a:t>th</a:t>
            </a:r>
            <a:r>
              <a:rPr lang="en-US" dirty="0" smtClean="0"/>
              <a:t> (9:00 a.m. Central)</a:t>
            </a:r>
          </a:p>
          <a:p>
            <a:r>
              <a:rPr lang="en-US" dirty="0" smtClean="0"/>
              <a:t>Interim meeting before IETF-85:</a:t>
            </a:r>
          </a:p>
          <a:p>
            <a:pPr lvl="1"/>
            <a:r>
              <a:rPr lang="en-US" dirty="0" smtClean="0"/>
              <a:t>Focus on solution details</a:t>
            </a:r>
          </a:p>
          <a:p>
            <a:pPr lvl="1"/>
            <a:r>
              <a:rPr lang="en-US" dirty="0" smtClean="0"/>
              <a:t> Week of Sept. 18</a:t>
            </a:r>
            <a:r>
              <a:rPr lang="en-US" baseline="30000" dirty="0" smtClean="0"/>
              <a:t>th</a:t>
            </a:r>
            <a:endParaRPr lang="en-US" dirty="0" smtClean="0"/>
          </a:p>
          <a:p>
            <a:pPr lvl="1"/>
            <a:r>
              <a:rPr lang="en-US" dirty="0" smtClean="0"/>
              <a:t>Doodle:  </a:t>
            </a:r>
            <a:r>
              <a:rPr lang="nl-NL" dirty="0">
                <a:hlinkClick r:id="rId2"/>
              </a:rPr>
              <a:t>http://www.doodle.com/</a:t>
            </a:r>
            <a:r>
              <a:rPr lang="nl-NL" dirty="0" smtClean="0">
                <a:hlinkClick r:id="rId2"/>
              </a:rPr>
              <a:t>uzb9nf2h92dqfp5i</a:t>
            </a:r>
            <a:endParaRPr lang="en-US" dirty="0" smtClean="0"/>
          </a:p>
          <a:p>
            <a:pPr lvl="1"/>
            <a:r>
              <a:rPr lang="en-US" dirty="0" smtClean="0"/>
              <a:t>Location – San Jose (Boston is backup)</a:t>
            </a:r>
          </a:p>
        </p:txBody>
      </p:sp>
      <p:sp>
        <p:nvSpPr>
          <p:cNvPr id="4" name="Slide Number Placeholder 5"/>
          <p:cNvSpPr>
            <a:spLocks noGrp="1"/>
          </p:cNvSpPr>
          <p:nvPr>
            <p:ph type="sldNum" sz="quarter" idx="12"/>
          </p:nvPr>
        </p:nvSpPr>
        <p:spPr>
          <a:xfrm>
            <a:off x="6553200" y="6356350"/>
            <a:ext cx="2133600" cy="365125"/>
          </a:xfrm>
        </p:spPr>
        <p:txBody>
          <a:bodyPr/>
          <a:lstStyle/>
          <a:p>
            <a:fld id="{473DCD91-4886-BD4A-9459-FCFE034F8674}" type="slidenum">
              <a:rPr lang="en-US" smtClean="0"/>
              <a:t>8</a:t>
            </a:fld>
            <a:endParaRPr lang="en-US" dirty="0"/>
          </a:p>
        </p:txBody>
      </p:sp>
    </p:spTree>
    <p:extLst>
      <p:ext uri="{BB962C8B-B14F-4D97-AF65-F5344CB8AC3E}">
        <p14:creationId xmlns:p14="http://schemas.microsoft.com/office/powerpoint/2010/main" val="27115554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771</TotalTime>
  <Words>578</Words>
  <Application>Microsoft Macintosh PowerPoint</Application>
  <PresentationFormat>On-screen Show (4:3)</PresentationFormat>
  <Paragraphs>64</Paragraphs>
  <Slides>8</Slides>
  <Notes>2</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CLUE WG  IETF-84</vt:lpstr>
      <vt:lpstr>Note Well</vt:lpstr>
      <vt:lpstr>Agenda – Monday, July 30th, 09:00-11:30</vt:lpstr>
      <vt:lpstr>Agenda  - Wednesday 15:10-17:10</vt:lpstr>
      <vt:lpstr>Issues (Agreed way forward)</vt:lpstr>
      <vt:lpstr>Issues (what do we want to do)</vt:lpstr>
      <vt:lpstr>Issues (To be further explored)</vt:lpstr>
      <vt:lpstr>Way Forward</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CLUE WG  IETF-82</dc:title>
  <dc:creator>Mary Barnes</dc:creator>
  <cp:lastModifiedBy>Mary Barnes</cp:lastModifiedBy>
  <cp:revision>15</cp:revision>
  <dcterms:created xsi:type="dcterms:W3CDTF">2011-11-13T01:16:11Z</dcterms:created>
  <dcterms:modified xsi:type="dcterms:W3CDTF">2012-08-01T23:50:22Z</dcterms:modified>
</cp:coreProperties>
</file>