
<file path=[Content_Types].xml><?xml version="1.0" encoding="utf-8"?>
<Types xmlns="http://schemas.openxmlformats.org/package/2006/content-types">
  <Override PartName="/ppt/slides/slide3.xml" ContentType="application/vnd.openxmlformats-officedocument.presentationml.slide+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s/slide4.xml" ContentType="application/vnd.openxmlformats-officedocument.presentationml.slide+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2.xml" ContentType="application/vnd.openxmlformats-officedocument.presentationml.slideLayout+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55" r:id="rId1"/>
  </p:sldMasterIdLst>
  <p:notesMasterIdLst>
    <p:notesMasterId r:id="rId7"/>
  </p:notesMasterIdLst>
  <p:sldIdLst>
    <p:sldId id="304" r:id="rId2"/>
    <p:sldId id="330" r:id="rId3"/>
    <p:sldId id="318" r:id="rId4"/>
    <p:sldId id="316" r:id="rId5"/>
    <p:sldId id="332"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FDC929"/>
    <a:srgbClr val="A2D468"/>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18" d="100"/>
          <a:sy n="118" d="100"/>
        </p:scale>
        <p:origin x="-124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F4C1E66-4C9D-E749-9322-70FF9AC0FEF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en-US"/>
          </a:p>
        </p:txBody>
      </p:sp>
      <p:sp>
        <p:nvSpPr>
          <p:cNvPr id="8" name="Rectangle 6"/>
          <p:cNvSpPr>
            <a:spLocks noGrp="1" noChangeArrowheads="1"/>
          </p:cNvSpPr>
          <p:nvPr>
            <p:ph type="ftr" sz="quarter" idx="11"/>
          </p:nvPr>
        </p:nvSpPr>
        <p:spPr/>
        <p:txBody>
          <a:bodyPr/>
          <a:lstStyle>
            <a:lvl1pPr>
              <a:defRPr/>
            </a:lvl1pPr>
          </a:lstStyle>
          <a:p>
            <a:pPr>
              <a:defRPr/>
            </a:pPr>
            <a:endParaRPr lang="en-US"/>
          </a:p>
        </p:txBody>
      </p:sp>
      <p:sp>
        <p:nvSpPr>
          <p:cNvPr id="9" name="Rectangle 7"/>
          <p:cNvSpPr>
            <a:spLocks noGrp="1" noChangeArrowheads="1"/>
          </p:cNvSpPr>
          <p:nvPr>
            <p:ph type="sldNum" sz="quarter" idx="12"/>
          </p:nvPr>
        </p:nvSpPr>
        <p:spPr/>
        <p:txBody>
          <a:bodyPr/>
          <a:lstStyle>
            <a:lvl1pPr>
              <a:defRPr/>
            </a:lvl1pPr>
          </a:lstStyle>
          <a:p>
            <a:pPr>
              <a:defRPr/>
            </a:pPr>
            <a:fld id="{011A7142-77F7-8C47-86E1-86D258C9C54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1DF57FEC-51D3-1744-BC1B-B2F7C26A5C8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9E309E4-537C-8540-A716-E783834BD97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E4AF905F-AD6E-184D-B725-741883218D0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BB8CE0A-8F81-2245-8625-13B13B0047F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2D2FF31-85BB-5E46-BB18-50418ADFC18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C0F68F3C-3906-BB42-9104-4C74B7F425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C4675EAE-EF2B-654A-BA37-E0AA1E09240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5D937592-5B49-B74F-B01A-E8105061A38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7DA8D378-C723-4E48-966A-13BA88D8BAB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4CF4A93-3567-7A4E-81F3-AE22EE755AB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916135F0-D5AD-124A-B317-0005B1E4470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endParaRPr 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1360A5A3-6F0B-624D-ADA5-32B0EC141D2F}" type="slidenum">
              <a:rPr lang="en-US"/>
              <a:pPr>
                <a:defRPr/>
              </a:pPr>
              <a:t>‹#›</a:t>
            </a:fld>
            <a:endParaRPr lang="en-US"/>
          </a:p>
        </p:txBody>
      </p:sp>
      <p:pic>
        <p:nvPicPr>
          <p:cNvPr id="1032" name="Picture 40" descr="ietflogo"/>
          <p:cNvPicPr>
            <a:picLocks noChangeAspect="1" noChangeArrowheads="1"/>
          </p:cNvPicPr>
          <p:nvPr/>
        </p:nvPicPr>
        <p:blipFill>
          <a:blip r:embed="rId14"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62"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charset="2"/>
        <a:buChar char="l"/>
        <a:defRPr sz="3000">
          <a:solidFill>
            <a:schemeClr val="tx1"/>
          </a:solidFill>
          <a:latin typeface="+mn-lt"/>
          <a:ea typeface="ＭＳ Ｐゴシック" charset="-128"/>
          <a:cs typeface="ＭＳ Ｐゴシック" charset="-128"/>
        </a:defRPr>
      </a:lvl1pPr>
      <a:lvl2pPr marL="692150" indent="-347663" algn="l" rtl="0" eaLnBrk="0" fontAlgn="base" hangingPunct="0">
        <a:spcBef>
          <a:spcPct val="20000"/>
        </a:spcBef>
        <a:spcAft>
          <a:spcPct val="0"/>
        </a:spcAft>
        <a:buClr>
          <a:schemeClr val="accent2"/>
        </a:buClr>
        <a:buSzPct val="70000"/>
        <a:buFont typeface="Wingdings" charset="2"/>
        <a:buChar char="l"/>
        <a:defRPr sz="2600">
          <a:solidFill>
            <a:schemeClr val="tx1"/>
          </a:solidFill>
          <a:latin typeface="+mn-lt"/>
          <a:ea typeface="ＭＳ Ｐゴシック" charset="-128"/>
        </a:defRPr>
      </a:lvl2pPr>
      <a:lvl3pPr marL="987425" indent="-293688" algn="l" rtl="0" eaLnBrk="0" fontAlgn="base" hangingPunct="0">
        <a:spcBef>
          <a:spcPct val="20000"/>
        </a:spcBef>
        <a:spcAft>
          <a:spcPct val="0"/>
        </a:spcAft>
        <a:buClr>
          <a:schemeClr val="accent1"/>
        </a:buClr>
        <a:buSzPct val="70000"/>
        <a:buFont typeface="Wingdings" charset="2"/>
        <a:buChar char="l"/>
        <a:defRPr sz="2300">
          <a:solidFill>
            <a:schemeClr val="tx1"/>
          </a:solidFill>
          <a:latin typeface="+mn-lt"/>
          <a:ea typeface="ＭＳ Ｐゴシック" charset="-128"/>
        </a:defRPr>
      </a:lvl3pPr>
      <a:lvl4pPr marL="1281113" indent="-292100" algn="l" rtl="0" eaLnBrk="0" fontAlgn="base" hangingPunct="0">
        <a:spcBef>
          <a:spcPct val="20000"/>
        </a:spcBef>
        <a:spcAft>
          <a:spcPct val="0"/>
        </a:spcAft>
        <a:buClr>
          <a:schemeClr val="tx2"/>
        </a:buClr>
        <a:buSzPct val="75000"/>
        <a:buFont typeface="Wingdings" charset="2"/>
        <a:buChar char="§"/>
        <a:defRPr sz="2000">
          <a:solidFill>
            <a:schemeClr val="tx1"/>
          </a:solidFill>
          <a:latin typeface="+mn-lt"/>
          <a:ea typeface="ＭＳ Ｐゴシック" charset="-128"/>
        </a:defRPr>
      </a:lvl4pPr>
      <a:lvl5pPr marL="1598613" indent="-315913" algn="l" rtl="0" eaLnBrk="0" fontAlgn="base" hangingPunct="0">
        <a:spcBef>
          <a:spcPct val="20000"/>
        </a:spcBef>
        <a:spcAft>
          <a:spcPct val="0"/>
        </a:spcAft>
        <a:buClr>
          <a:schemeClr val="folHlink"/>
        </a:buClr>
        <a:buSzPct val="80000"/>
        <a:buFont typeface="Wingdings" charset="2"/>
        <a:buChar char="§"/>
        <a:defRPr sz="2000">
          <a:solidFill>
            <a:schemeClr val="tx1"/>
          </a:solidFill>
          <a:latin typeface="+mn-lt"/>
          <a:ea typeface="ＭＳ Ｐゴシック"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304800" y="457200"/>
            <a:ext cx="6781800" cy="2133600"/>
          </a:xfrm>
        </p:spPr>
        <p:txBody>
          <a:bodyPr/>
          <a:lstStyle/>
          <a:p>
            <a:pPr eaLnBrk="1" hangingPunct="1"/>
            <a:r>
              <a:rPr lang="en-US" dirty="0" smtClean="0"/>
              <a:t>DMM WG</a:t>
            </a:r>
            <a:r>
              <a:rPr lang="en-US" dirty="0" smtClean="0"/>
              <a:t/>
            </a:r>
            <a:br>
              <a:rPr lang="en-US" dirty="0" smtClean="0"/>
            </a:br>
            <a:r>
              <a:rPr lang="en-US" dirty="0" smtClean="0"/>
              <a:t>IETF </a:t>
            </a:r>
            <a:r>
              <a:rPr lang="en-US" dirty="0" smtClean="0"/>
              <a:t>84</a:t>
            </a:r>
            <a:endParaRPr lang="en-US" dirty="0" smtClean="0"/>
          </a:p>
        </p:txBody>
      </p:sp>
      <p:sp>
        <p:nvSpPr>
          <p:cNvPr id="15363" name="Rectangle 3"/>
          <p:cNvSpPr>
            <a:spLocks noGrp="1" noChangeArrowheads="1"/>
          </p:cNvSpPr>
          <p:nvPr>
            <p:ph type="subTitle" idx="1"/>
          </p:nvPr>
        </p:nvSpPr>
        <p:spPr>
          <a:xfrm>
            <a:off x="228600" y="3048000"/>
            <a:ext cx="6858000" cy="2362200"/>
          </a:xfrm>
        </p:spPr>
        <p:txBody>
          <a:bodyPr>
            <a:normAutofit lnSpcReduction="10000"/>
          </a:bodyPr>
          <a:lstStyle/>
          <a:p>
            <a:pPr eaLnBrk="1" hangingPunct="1"/>
            <a:r>
              <a:rPr lang="en-US" sz="3600" b="1" dirty="0" smtClean="0"/>
              <a:t>DMM WG </a:t>
            </a:r>
            <a:r>
              <a:rPr lang="en-US" sz="3600" b="1" dirty="0" smtClean="0"/>
              <a:t>Agenda &amp; Status</a:t>
            </a:r>
          </a:p>
          <a:p>
            <a:pPr eaLnBrk="1" hangingPunct="1"/>
            <a:endParaRPr lang="en-US" sz="3600" dirty="0" smtClean="0"/>
          </a:p>
          <a:p>
            <a:pPr eaLnBrk="1" hangingPunct="1"/>
            <a:r>
              <a:rPr lang="en-US" sz="3600" dirty="0" smtClean="0"/>
              <a:t>Tuesday, July 31</a:t>
            </a:r>
            <a:r>
              <a:rPr lang="en-US" sz="3600" baseline="30000" dirty="0" smtClean="0"/>
              <a:t>st</a:t>
            </a:r>
            <a:r>
              <a:rPr lang="en-US" sz="3600" dirty="0" smtClean="0"/>
              <a:t>, </a:t>
            </a:r>
            <a:r>
              <a:rPr lang="en-US" sz="3600" dirty="0" smtClean="0"/>
              <a:t>2012</a:t>
            </a:r>
          </a:p>
          <a:p>
            <a:pPr eaLnBrk="1" hangingPunct="1">
              <a:buFont typeface="Wingdings" charset="2"/>
              <a:buNone/>
            </a:pPr>
            <a:r>
              <a:rPr lang="en-US" sz="2400" dirty="0" err="1" smtClean="0"/>
              <a:t>Jouni</a:t>
            </a:r>
            <a:r>
              <a:rPr lang="en-US" sz="2400" dirty="0" smtClean="0"/>
              <a:t> </a:t>
            </a:r>
            <a:r>
              <a:rPr lang="en-US" sz="2400" dirty="0" err="1" smtClean="0"/>
              <a:t>Korhonen</a:t>
            </a:r>
            <a:r>
              <a:rPr lang="en-US" sz="2400" dirty="0" smtClean="0"/>
              <a:t>,</a:t>
            </a:r>
            <a:r>
              <a:rPr lang="en-US" sz="2400" dirty="0" smtClean="0"/>
              <a:t> </a:t>
            </a:r>
            <a:r>
              <a:rPr lang="en-US" sz="2400" dirty="0" err="1" smtClean="0"/>
              <a:t>Julien</a:t>
            </a:r>
            <a:r>
              <a:rPr lang="en-US" sz="2400" dirty="0" smtClean="0"/>
              <a:t> </a:t>
            </a:r>
            <a:r>
              <a:rPr lang="en-US" sz="2400" dirty="0" err="1" smtClean="0"/>
              <a:t>Laganier</a:t>
            </a:r>
            <a:endParaRPr lang="en-US"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Note Well</a:t>
            </a:r>
            <a:endParaRPr lang="en-US" dirty="0"/>
          </a:p>
        </p:txBody>
      </p:sp>
      <p:sp>
        <p:nvSpPr>
          <p:cNvPr id="3" name="Espace réservé du contenu 2"/>
          <p:cNvSpPr>
            <a:spLocks noGrp="1"/>
          </p:cNvSpPr>
          <p:nvPr>
            <p:ph idx="1"/>
          </p:nvPr>
        </p:nvSpPr>
        <p:spPr>
          <a:xfrm>
            <a:off x="457200" y="1371600"/>
            <a:ext cx="8229600" cy="5257800"/>
          </a:xfrm>
        </p:spPr>
        <p:txBody>
          <a:bodyPr/>
          <a:lstStyle/>
          <a:p>
            <a:r>
              <a:rPr lang="en-US" sz="1400" dirty="0" smtClean="0">
                <a:solidFill>
                  <a:srgbClr val="000000"/>
                </a:solidFill>
                <a:latin typeface="ArialMT"/>
              </a:rPr>
              <a:t>Any submission to the IETF intended by the Contributor for publication as all or part of an IETF</a:t>
            </a:r>
          </a:p>
          <a:p>
            <a:r>
              <a:rPr lang="en-US" sz="1400" dirty="0" smtClean="0">
                <a:solidFill>
                  <a:srgbClr val="000000"/>
                </a:solidFill>
                <a:latin typeface="ArialMT"/>
              </a:rPr>
              <a:t>Internet-Draft or RFC and any statement made within the context of an IETF activity is</a:t>
            </a:r>
          </a:p>
          <a:p>
            <a:r>
              <a:rPr lang="en-US" sz="1400" dirty="0" smtClean="0">
                <a:solidFill>
                  <a:srgbClr val="000000"/>
                </a:solidFill>
                <a:latin typeface="ArialMT"/>
              </a:rPr>
              <a:t>considered an "IETF Contribution". Such statements include oral statements in IETF sessions,</a:t>
            </a:r>
          </a:p>
          <a:p>
            <a:r>
              <a:rPr lang="en-US" sz="1400" dirty="0" smtClean="0">
                <a:solidFill>
                  <a:srgbClr val="000000"/>
                </a:solidFill>
                <a:latin typeface="ArialMT"/>
              </a:rPr>
              <a:t>as well as written and electronic communications made at any time or place, which are</a:t>
            </a:r>
          </a:p>
          <a:p>
            <a:r>
              <a:rPr lang="en-US" sz="1400" dirty="0" smtClean="0">
                <a:solidFill>
                  <a:srgbClr val="000000"/>
                </a:solidFill>
                <a:latin typeface="ArialMT"/>
              </a:rPr>
              <a:t>addressed to:</a:t>
            </a:r>
          </a:p>
          <a:p>
            <a:pPr lvl="1"/>
            <a:r>
              <a:rPr lang="en-US" sz="1200" dirty="0" smtClean="0">
                <a:solidFill>
                  <a:srgbClr val="000000"/>
                </a:solidFill>
                <a:latin typeface="ArialMT"/>
              </a:rPr>
              <a:t>the IETF plenary session, </a:t>
            </a:r>
          </a:p>
          <a:p>
            <a:pPr lvl="1"/>
            <a:r>
              <a:rPr lang="en-US" sz="1200" dirty="0" smtClean="0">
                <a:solidFill>
                  <a:srgbClr val="000000"/>
                </a:solidFill>
                <a:latin typeface="ArialMT"/>
              </a:rPr>
              <a:t>any IETF working group, BOF or portion thereof,</a:t>
            </a:r>
          </a:p>
          <a:p>
            <a:pPr lvl="1"/>
            <a:r>
              <a:rPr lang="en-US" sz="1200" dirty="0" smtClean="0">
                <a:solidFill>
                  <a:srgbClr val="000000"/>
                </a:solidFill>
                <a:latin typeface="ArialMT"/>
              </a:rPr>
              <a:t>the IESG or any member thereof on behalf of the IESG,</a:t>
            </a:r>
            <a:endParaRPr lang="en-US" sz="900" dirty="0" smtClean="0">
              <a:solidFill>
                <a:srgbClr val="669A9A"/>
              </a:solidFill>
              <a:latin typeface="Wingdings-Regular"/>
            </a:endParaRPr>
          </a:p>
          <a:p>
            <a:pPr lvl="1"/>
            <a:r>
              <a:rPr lang="en-US" sz="1200" dirty="0" smtClean="0">
                <a:solidFill>
                  <a:srgbClr val="000000"/>
                </a:solidFill>
                <a:latin typeface="ArialMT"/>
              </a:rPr>
              <a:t>the IAB or any member thereof on behalf of the IAB,</a:t>
            </a:r>
          </a:p>
          <a:p>
            <a:pPr lvl="1"/>
            <a:r>
              <a:rPr lang="en-US" sz="1200" dirty="0" smtClean="0">
                <a:solidFill>
                  <a:srgbClr val="000000"/>
                </a:solidFill>
                <a:latin typeface="ArialMT"/>
              </a:rPr>
              <a:t>any IETF mailing list, including the IETF list itself,</a:t>
            </a:r>
          </a:p>
          <a:p>
            <a:pPr lvl="1"/>
            <a:r>
              <a:rPr lang="en-US" sz="1200" dirty="0" smtClean="0">
                <a:solidFill>
                  <a:srgbClr val="000000"/>
                </a:solidFill>
                <a:latin typeface="ArialMT"/>
              </a:rPr>
              <a:t>any working group or design team list, or any other list functioning under IETF auspices,</a:t>
            </a:r>
          </a:p>
          <a:p>
            <a:pPr lvl="1"/>
            <a:r>
              <a:rPr lang="en-US" sz="1200" dirty="0" smtClean="0">
                <a:solidFill>
                  <a:srgbClr val="000000"/>
                </a:solidFill>
                <a:latin typeface="ArialMT"/>
              </a:rPr>
              <a:t>the RFC Editor or the Internet-Drafts function</a:t>
            </a:r>
          </a:p>
          <a:p>
            <a:r>
              <a:rPr lang="en-US" sz="1600" dirty="0" smtClean="0">
                <a:solidFill>
                  <a:srgbClr val="000000"/>
                </a:solidFill>
                <a:latin typeface="ArialMT"/>
              </a:rPr>
              <a:t>All IETF Contributions are subject to the rules of RFC 3978 (updated by RFC 4748) and RFC 3979(updated by RFC 4879).</a:t>
            </a:r>
          </a:p>
          <a:p>
            <a:r>
              <a:rPr lang="en-US" sz="1200" dirty="0" smtClean="0">
                <a:solidFill>
                  <a:srgbClr val="000000"/>
                </a:solidFill>
                <a:latin typeface="ArialMT"/>
              </a:rPr>
              <a:t>Statements made outside of an IETF session, mailing list or other function, that are clearly not intended to be input to an IETF activity, group or function, are not IETF Contributions in the context of this notice.</a:t>
            </a:r>
          </a:p>
          <a:p>
            <a:r>
              <a:rPr lang="en-US" sz="1200" dirty="0" smtClean="0">
                <a:solidFill>
                  <a:srgbClr val="000000"/>
                </a:solidFill>
                <a:latin typeface="ArialMT"/>
              </a:rPr>
              <a:t>Please consult RFC 3978 (and RFC 4748) for details.</a:t>
            </a:r>
          </a:p>
          <a:p>
            <a:r>
              <a:rPr lang="en-US" sz="1200" dirty="0" smtClean="0">
                <a:solidFill>
                  <a:srgbClr val="000000"/>
                </a:solidFill>
                <a:latin typeface="ArialMT"/>
              </a:rPr>
              <a:t>A participant in any IETF activity is deemed to accept all IETF rules of process, as documented in Best Current Practices RFCs and IESG Statements.</a:t>
            </a:r>
          </a:p>
          <a:p>
            <a:r>
              <a:rPr lang="en-US" sz="1200" dirty="0" smtClean="0">
                <a:solidFill>
                  <a:srgbClr val="000000"/>
                </a:solidFill>
                <a:latin typeface="ArialMT"/>
              </a:rPr>
              <a:t>A participant in any IETF activity acknowledges that written, audio and video records of meetings may be made and may be available to the public.</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122238"/>
            <a:ext cx="6858000" cy="868362"/>
          </a:xfrm>
        </p:spPr>
        <p:txBody>
          <a:bodyPr/>
          <a:lstStyle/>
          <a:p>
            <a:r>
              <a:rPr lang="en-US"/>
              <a:t>Intellectual Property</a:t>
            </a:r>
          </a:p>
        </p:txBody>
      </p:sp>
      <p:sp>
        <p:nvSpPr>
          <p:cNvPr id="16387" name="Content Placeholder 2"/>
          <p:cNvSpPr>
            <a:spLocks noGrp="1"/>
          </p:cNvSpPr>
          <p:nvPr>
            <p:ph idx="1"/>
          </p:nvPr>
        </p:nvSpPr>
        <p:spPr>
          <a:xfrm>
            <a:off x="304800" y="1524000"/>
            <a:ext cx="8534400" cy="4800600"/>
          </a:xfrm>
        </p:spPr>
        <p:txBody>
          <a:bodyPr/>
          <a:lstStyle/>
          <a:p>
            <a:r>
              <a:rPr lang="en-US" sz="2800"/>
              <a:t>When starting a presentation you MUST say if:</a:t>
            </a:r>
          </a:p>
          <a:p>
            <a:pPr lvl="1"/>
            <a:r>
              <a:rPr lang="en-US" sz="2400"/>
              <a:t>There is IPR associated with your draft</a:t>
            </a:r>
          </a:p>
          <a:p>
            <a:pPr lvl="1"/>
            <a:r>
              <a:rPr lang="en-US" sz="2400"/>
              <a:t>The restrictions listed in section 5 of RFC 3978/4748 apply to your draft</a:t>
            </a:r>
          </a:p>
          <a:p>
            <a:r>
              <a:rPr lang="en-US" sz="2800"/>
              <a:t>When asking questions or commenting on a draft:</a:t>
            </a:r>
          </a:p>
          <a:p>
            <a:pPr lvl="1"/>
            <a:r>
              <a:rPr lang="en-US" sz="2400"/>
              <a:t>You MUST disclose any IPR you know of relating to the technology under discussion</a:t>
            </a:r>
          </a:p>
          <a:p>
            <a:r>
              <a:rPr lang="en-US" sz="2800"/>
              <a:t>References</a:t>
            </a:r>
          </a:p>
          <a:p>
            <a:pPr lvl="1"/>
            <a:r>
              <a:rPr lang="en-US" sz="2400"/>
              <a:t>RFC 5378 and RFC 3979 (updated by RFC 4879)</a:t>
            </a:r>
          </a:p>
          <a:p>
            <a:pPr lvl="1"/>
            <a:r>
              <a:rPr lang="en-US" sz="2400"/>
              <a:t>“Note well” text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719263"/>
            <a:ext cx="7772400" cy="4411662"/>
          </a:xfrm>
        </p:spPr>
        <p:txBody>
          <a:bodyPr>
            <a:normAutofit fontScale="85000" lnSpcReduction="20000"/>
          </a:bodyPr>
          <a:lstStyle/>
          <a:p>
            <a:r>
              <a:rPr lang="en-US" sz="2811" dirty="0" smtClean="0"/>
              <a:t>Agenda Bashing  (chairs, 5min</a:t>
            </a:r>
            <a:r>
              <a:rPr lang="en-US" sz="2811" dirty="0" smtClean="0"/>
              <a:t>)</a:t>
            </a:r>
            <a:endParaRPr lang="en-US" sz="2800" dirty="0" smtClean="0"/>
          </a:p>
          <a:p>
            <a:r>
              <a:rPr lang="en-US" sz="2800" dirty="0" smtClean="0"/>
              <a:t>WG </a:t>
            </a:r>
            <a:r>
              <a:rPr lang="en-US" sz="2800" dirty="0" smtClean="0"/>
              <a:t>Status Update  (chairs,</a:t>
            </a:r>
            <a:r>
              <a:rPr lang="en-US" sz="2800" dirty="0" smtClean="0"/>
              <a:t> 10min</a:t>
            </a:r>
            <a:r>
              <a:rPr lang="en-US" sz="2800" dirty="0" smtClean="0"/>
              <a:t>)</a:t>
            </a:r>
            <a:endParaRPr lang="en-US" sz="2800" dirty="0" smtClean="0"/>
          </a:p>
          <a:p>
            <a:endParaRPr lang="en-US" sz="2800" dirty="0" smtClean="0"/>
          </a:p>
          <a:p>
            <a:r>
              <a:rPr lang="en-US" sz="2800" dirty="0" smtClean="0"/>
              <a:t>Requirements Discussion</a:t>
            </a:r>
          </a:p>
          <a:p>
            <a:pPr lvl="1"/>
            <a:r>
              <a:rPr lang="en-US" sz="2400" dirty="0" smtClean="0"/>
              <a:t>draft-</a:t>
            </a:r>
            <a:r>
              <a:rPr lang="en-US" sz="2400" dirty="0" err="1" smtClean="0"/>
              <a:t>ietf-dmm-requirements</a:t>
            </a:r>
            <a:r>
              <a:rPr lang="en-US" sz="2400" dirty="0" smtClean="0"/>
              <a:t> </a:t>
            </a:r>
            <a:r>
              <a:rPr lang="en-US" sz="2400" dirty="0" smtClean="0"/>
              <a:t>(Chan, 60min)</a:t>
            </a:r>
            <a:r>
              <a:rPr lang="en-US" sz="2400" dirty="0" smtClean="0"/>
              <a:t> </a:t>
            </a:r>
          </a:p>
          <a:p>
            <a:endParaRPr lang="en-US" sz="2800" dirty="0" smtClean="0"/>
          </a:p>
          <a:p>
            <a:r>
              <a:rPr lang="en-US" sz="2800" dirty="0" smtClean="0"/>
              <a:t>Best </a:t>
            </a:r>
            <a:r>
              <a:rPr lang="en-US" sz="2800" dirty="0" smtClean="0"/>
              <a:t>Practices &amp; Gap </a:t>
            </a:r>
            <a:r>
              <a:rPr lang="en-US" sz="2800" dirty="0" smtClean="0"/>
              <a:t>Analysis</a:t>
            </a:r>
          </a:p>
          <a:p>
            <a:pPr lvl="1"/>
            <a:r>
              <a:rPr lang="en-US" sz="2400" dirty="0" smtClean="0"/>
              <a:t>draft-</a:t>
            </a:r>
            <a:r>
              <a:rPr lang="en-US" sz="2400" dirty="0" err="1" smtClean="0"/>
              <a:t>chan-dmm-framework-gapanalysis</a:t>
            </a:r>
            <a:r>
              <a:rPr lang="en-US" sz="2400" dirty="0" smtClean="0"/>
              <a:t>  </a:t>
            </a:r>
            <a:r>
              <a:rPr lang="en-US" sz="2400" dirty="0" smtClean="0"/>
              <a:t>(Chan, 20 min)</a:t>
            </a:r>
          </a:p>
          <a:p>
            <a:pPr lvl="1"/>
            <a:r>
              <a:rPr lang="en-US" sz="2400" dirty="0" smtClean="0"/>
              <a:t>draft-</a:t>
            </a:r>
            <a:r>
              <a:rPr lang="en-US" sz="2400" dirty="0" err="1" smtClean="0"/>
              <a:t>zuniga-dmm-gap-analysis</a:t>
            </a:r>
            <a:r>
              <a:rPr lang="en-US" sz="2400" dirty="0" smtClean="0"/>
              <a:t>  </a:t>
            </a:r>
            <a:r>
              <a:rPr lang="en-US" sz="2400" dirty="0" smtClean="0"/>
              <a:t>(J.C., 20 min)</a:t>
            </a:r>
          </a:p>
          <a:p>
            <a:pPr lvl="1"/>
            <a:r>
              <a:rPr lang="en-US" sz="2400" dirty="0" smtClean="0"/>
              <a:t>Discussion (WG, +20 min)</a:t>
            </a:r>
          </a:p>
          <a:p>
            <a:endParaRPr lang="en-US" sz="2800" dirty="0" smtClean="0"/>
          </a:p>
          <a:p>
            <a:r>
              <a:rPr lang="en-US" sz="2400" dirty="0" smtClean="0"/>
              <a:t>AOB</a:t>
            </a:r>
            <a:endParaRPr lang="en-US" sz="2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4000" dirty="0" smtClean="0"/>
              <a:t>WG Status Update </a:t>
            </a:r>
            <a:endParaRPr lang="en-US" dirty="0"/>
          </a:p>
        </p:txBody>
      </p:sp>
      <p:sp>
        <p:nvSpPr>
          <p:cNvPr id="3" name="Espace réservé du contenu 2"/>
          <p:cNvSpPr>
            <a:spLocks noGrp="1"/>
          </p:cNvSpPr>
          <p:nvPr>
            <p:ph idx="1"/>
          </p:nvPr>
        </p:nvSpPr>
        <p:spPr/>
        <p:txBody>
          <a:bodyPr>
            <a:normAutofit fontScale="92500"/>
          </a:bodyPr>
          <a:lstStyle/>
          <a:p>
            <a:r>
              <a:rPr lang="en-US" sz="2800" dirty="0" smtClean="0"/>
              <a:t>Documents in WG Process</a:t>
            </a:r>
          </a:p>
          <a:p>
            <a:pPr lvl="1"/>
            <a:r>
              <a:rPr lang="en-US" sz="2400" dirty="0" smtClean="0"/>
              <a:t>draft-</a:t>
            </a:r>
            <a:r>
              <a:rPr lang="en-US" sz="2400" dirty="0" err="1" smtClean="0"/>
              <a:t>ietf-dmm-</a:t>
            </a:r>
            <a:r>
              <a:rPr lang="en-US" sz="2400" dirty="0" err="1" smtClean="0"/>
              <a:t>requirements</a:t>
            </a:r>
            <a:endParaRPr lang="en-US" sz="2400" dirty="0" smtClean="0"/>
          </a:p>
          <a:p>
            <a:pPr lvl="1"/>
            <a:r>
              <a:rPr lang="en-US" sz="2400" dirty="0" smtClean="0"/>
              <a:t>Look into WGLC readiness after the Vancouver meeting!</a:t>
            </a:r>
          </a:p>
          <a:p>
            <a:endParaRPr lang="en-US" sz="2800" dirty="0" smtClean="0"/>
          </a:p>
          <a:p>
            <a:r>
              <a:rPr lang="en-US" sz="2800" dirty="0" smtClean="0"/>
              <a:t>Best Practices &amp; GAP Analysis</a:t>
            </a:r>
          </a:p>
          <a:p>
            <a:pPr lvl="1"/>
            <a:r>
              <a:rPr lang="en-US" sz="2400" dirty="0" smtClean="0"/>
              <a:t>Two I-Ds submitted.</a:t>
            </a:r>
          </a:p>
          <a:p>
            <a:pPr lvl="1"/>
            <a:r>
              <a:rPr lang="en-US" sz="2400" dirty="0" smtClean="0"/>
              <a:t>Look into merging the documents or having a beauty contest for the WG document after the Vancouver meeting.</a:t>
            </a:r>
          </a:p>
          <a:p>
            <a:pPr lvl="1"/>
            <a:r>
              <a:rPr lang="en-US" sz="2400" dirty="0" smtClean="0"/>
              <a:t>Expedite progress on this so that we can (possibly) move into the solution space.</a:t>
            </a:r>
          </a:p>
        </p:txBody>
      </p:sp>
    </p:spTree>
  </p:cSld>
  <p:clrMapOvr>
    <a:masterClrMapping/>
  </p:clrMapOvr>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11740</TotalTime>
  <Words>522</Words>
  <Application>Microsoft Macintosh PowerPoint</Application>
  <PresentationFormat>On-screen Show (4:3)</PresentationFormat>
  <Paragraphs>54</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IETF</vt:lpstr>
      <vt:lpstr>DMM WG IETF 84</vt:lpstr>
      <vt:lpstr>Note Well</vt:lpstr>
      <vt:lpstr>Intellectual Property</vt:lpstr>
      <vt:lpstr>Agenda</vt:lpstr>
      <vt:lpstr>WG Status Update </vt:lpstr>
    </vt:vector>
  </TitlesOfParts>
  <Company>NOKIA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EAP WG</dc:title>
  <dc:creator>EAP Keying</dc:creator>
  <cp:lastModifiedBy>NSN_User</cp:lastModifiedBy>
  <cp:revision>570</cp:revision>
  <cp:lastPrinted>2010-03-25T15:06:48Z</cp:lastPrinted>
  <dcterms:created xsi:type="dcterms:W3CDTF">2012-07-25T12:02:17Z</dcterms:created>
  <dcterms:modified xsi:type="dcterms:W3CDTF">2012-07-27T09:37:44Z</dcterms:modified>
</cp:coreProperties>
</file>