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Default Extension="wmf" ContentType="image/x-wmf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65" r:id="rId2"/>
    <p:sldId id="271" r:id="rId3"/>
    <p:sldId id="269" r:id="rId4"/>
    <p:sldId id="328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301" r:id="rId14"/>
    <p:sldId id="302" r:id="rId15"/>
    <p:sldId id="303" r:id="rId16"/>
    <p:sldId id="304" r:id="rId17"/>
    <p:sldId id="305" r:id="rId18"/>
    <p:sldId id="306" r:id="rId19"/>
    <p:sldId id="307" r:id="rId20"/>
    <p:sldId id="344" r:id="rId21"/>
    <p:sldId id="336" r:id="rId22"/>
    <p:sldId id="345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333FF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 horzBarState="maximized">
    <p:restoredLeft sz="15657" autoAdjust="0"/>
    <p:restoredTop sz="94618" autoAdjust="0"/>
  </p:normalViewPr>
  <p:slideViewPr>
    <p:cSldViewPr>
      <p:cViewPr>
        <p:scale>
          <a:sx n="100" d="100"/>
          <a:sy n="100" d="100"/>
        </p:scale>
        <p:origin x="-3736" y="-12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73DD7-9460-4CF8-B0F1-F8911AF9B2DA}" type="datetimeFigureOut">
              <a:rPr lang="en-US"/>
              <a:pPr>
                <a:defRPr/>
              </a:pPr>
              <a:t>7/24/12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35E91-CFE2-449C-9373-94786BB5D6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663FD-87A3-4A01-B93A-6B1B5521227C}" type="datetimeFigureOut">
              <a:rPr lang="en-US"/>
              <a:pPr>
                <a:defRPr/>
              </a:pPr>
              <a:t>7/24/12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D0164-5429-475C-8BE4-DE910BF251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E34A5-8CEB-4589-9668-63D25A990D8E}" type="datetimeFigureOut">
              <a:rPr lang="en-US"/>
              <a:pPr>
                <a:defRPr/>
              </a:pPr>
              <a:t>7/24/12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8CB1E-CAB6-47BF-BE07-586EE4446A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473A4-6182-44F2-810F-37F83B51DC81}" type="datetimeFigureOut">
              <a:rPr lang="en-US"/>
              <a:pPr>
                <a:defRPr/>
              </a:pPr>
              <a:t>7/24/12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DEDCF-EF64-4635-9BB8-F12ECC095A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7" name="Straight Connector 5"/>
          <p:cNvCxnSpPr/>
          <p:nvPr userDrawn="1"/>
        </p:nvCxnSpPr>
        <p:spPr>
          <a:xfrm>
            <a:off x="533400" y="6400800"/>
            <a:ext cx="80772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6"/>
          <p:cNvSpPr txBox="1"/>
          <p:nvPr userDrawn="1"/>
        </p:nvSpPr>
        <p:spPr>
          <a:xfrm>
            <a:off x="5715000" y="6429375"/>
            <a:ext cx="2952750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Corporation for National Research Initiatives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518B5-8D11-4304-8BB8-EA7A5B949D2D}" type="datetimeFigureOut">
              <a:rPr lang="en-US"/>
              <a:pPr>
                <a:defRPr/>
              </a:pPr>
              <a:t>7/24/12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227E6-6959-409F-8EBB-54A01CD04E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9D42-4BAD-4F40-AE59-69EA20D4FE4F}" type="datetimeFigureOut">
              <a:rPr lang="en-US"/>
              <a:pPr>
                <a:defRPr/>
              </a:pPr>
              <a:t>7/24/12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58A2A-1EB5-45EC-9C06-982CBE8742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F95F2-6032-4099-A6CA-ED5B6CDFDB68}" type="datetimeFigureOut">
              <a:rPr lang="en-US"/>
              <a:pPr>
                <a:defRPr/>
              </a:pPr>
              <a:t>7/24/12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ADD08-C101-49E4-9F9B-EF09BC910C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5DE85-2D04-4635-8DEE-FC106BC89CAF}" type="datetimeFigureOut">
              <a:rPr lang="en-US"/>
              <a:pPr>
                <a:defRPr/>
              </a:pPr>
              <a:t>7/24/12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5D081-9BF4-41FF-B8F5-6835663886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5"/>
          <p:cNvCxnSpPr/>
          <p:nvPr userDrawn="1"/>
        </p:nvCxnSpPr>
        <p:spPr>
          <a:xfrm>
            <a:off x="533400" y="6400800"/>
            <a:ext cx="80772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6"/>
          <p:cNvSpPr txBox="1"/>
          <p:nvPr userDrawn="1"/>
        </p:nvSpPr>
        <p:spPr>
          <a:xfrm>
            <a:off x="5715000" y="6429375"/>
            <a:ext cx="2952750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Corporation for National Research Initiatives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0714A-E687-4F93-BB13-0FDEEE5643E5}" type="datetimeFigureOut">
              <a:rPr lang="en-US"/>
              <a:pPr>
                <a:defRPr/>
              </a:pPr>
              <a:t>7/24/12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3B1C7-E15B-43FE-9320-91923C0B5D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AA59-E034-4633-A01E-F981C755D561}" type="datetimeFigureOut">
              <a:rPr lang="en-US"/>
              <a:pPr>
                <a:defRPr/>
              </a:pPr>
              <a:t>7/24/12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24948-17FA-435B-B389-B08BE232B3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5FF55E-6C13-4FE6-9441-32E34A7A4E8E}" type="datetimeFigureOut">
              <a:rPr lang="en-US"/>
              <a:pPr>
                <a:defRPr/>
              </a:pPr>
              <a:t>7/24/12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DE2574-C82F-4A75-B9F0-C3F9C6ADB5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6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ChangeArrowheads="1"/>
          </p:cNvSpPr>
          <p:nvPr/>
        </p:nvSpPr>
        <p:spPr bwMode="auto">
          <a:xfrm>
            <a:off x="1143000" y="1219200"/>
            <a:ext cx="6934200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+mn-lt"/>
              </a:rPr>
              <a:t>Ten Minute Handle System</a:t>
            </a:r>
          </a:p>
          <a:p>
            <a:pPr algn="ctr"/>
            <a:r>
              <a:rPr lang="en-US" sz="4000" dirty="0" smtClean="0">
                <a:latin typeface="+mn-lt"/>
              </a:rPr>
              <a:t>Overview</a:t>
            </a:r>
            <a:r>
              <a:rPr lang="en-US" sz="4000" dirty="0" smtClean="0">
                <a:latin typeface="Calibri" pitchFamily="34" charset="0"/>
              </a:rPr>
              <a:t/>
            </a:r>
            <a:br>
              <a:rPr lang="en-US" sz="4000" dirty="0" smtClean="0">
                <a:latin typeface="Calibri" pitchFamily="34" charset="0"/>
              </a:rPr>
            </a:br>
            <a:endParaRPr lang="en-US" sz="2400" dirty="0">
              <a:latin typeface="Calibri" pitchFamily="34" charset="0"/>
            </a:endParaRPr>
          </a:p>
          <a:p>
            <a:pPr algn="ctr"/>
            <a:endParaRPr lang="en-US" sz="2400" dirty="0" smtClean="0">
              <a:latin typeface="Calibri" pitchFamily="34" charset="0"/>
            </a:endParaRPr>
          </a:p>
          <a:p>
            <a:pPr algn="ctr"/>
            <a:r>
              <a:rPr lang="en-US" sz="2400" dirty="0" smtClean="0">
                <a:latin typeface="+mn-lt"/>
              </a:rPr>
              <a:t>July 2012</a:t>
            </a:r>
            <a:r>
              <a:rPr lang="en-US" sz="2000" dirty="0" smtClean="0">
                <a:latin typeface="Calibri" pitchFamily="34" charset="0"/>
              </a:rPr>
              <a:t/>
            </a:r>
            <a:br>
              <a:rPr lang="en-US" sz="2000" dirty="0" smtClean="0">
                <a:latin typeface="Calibri" pitchFamily="34" charset="0"/>
              </a:rPr>
            </a:br>
            <a:endParaRPr lang="en-US" sz="2000" dirty="0">
              <a:latin typeface="Calibri" pitchFamily="34" charset="0"/>
            </a:endParaRPr>
          </a:p>
          <a:p>
            <a:pPr algn="ctr"/>
            <a:endParaRPr lang="en-US" sz="2000" dirty="0">
              <a:latin typeface="Calibri" pitchFamily="34" charset="0"/>
            </a:endParaRPr>
          </a:p>
          <a:p>
            <a:pPr algn="ctr"/>
            <a:r>
              <a:rPr lang="en-US" sz="3200" dirty="0">
                <a:latin typeface="Calibri" pitchFamily="34" charset="0"/>
              </a:rPr>
              <a:t/>
            </a:r>
            <a:br>
              <a:rPr lang="en-US" sz="3200" dirty="0">
                <a:latin typeface="Calibri" pitchFamily="34" charset="0"/>
              </a:rPr>
            </a:br>
            <a:r>
              <a:rPr lang="en-US" dirty="0">
                <a:latin typeface="Calibri" pitchFamily="34" charset="0"/>
              </a:rPr>
              <a:t>Larry Lannom</a:t>
            </a:r>
            <a:r>
              <a:rPr lang="en-US" sz="3200" dirty="0">
                <a:latin typeface="Calibri" pitchFamily="34" charset="0"/>
              </a:rPr>
              <a:t/>
            </a:r>
            <a:br>
              <a:rPr lang="en-US" sz="3200" dirty="0">
                <a:latin typeface="Calibri" pitchFamily="34" charset="0"/>
              </a:rPr>
            </a:br>
            <a:r>
              <a:rPr lang="en-US" dirty="0">
                <a:latin typeface="Calibri" pitchFamily="34" charset="0"/>
              </a:rPr>
              <a:t>Corporation for National Research Initiatives</a:t>
            </a:r>
            <a:r>
              <a:rPr lang="en-US" sz="2400" dirty="0">
                <a:latin typeface="Calibri" pitchFamily="34" charset="0"/>
              </a:rPr>
              <a:t/>
            </a:r>
            <a:br>
              <a:rPr lang="en-US" sz="2400" dirty="0">
                <a:latin typeface="Calibri" pitchFamily="34" charset="0"/>
              </a:rPr>
            </a:br>
            <a:r>
              <a:rPr lang="en-US" sz="1600" dirty="0">
                <a:latin typeface="Calibri" pitchFamily="34" charset="0"/>
              </a:rPr>
              <a:t>http://www.cnri.reston.va.us/</a:t>
            </a:r>
            <a:br>
              <a:rPr lang="en-US" sz="1600" dirty="0">
                <a:latin typeface="Calibri" pitchFamily="34" charset="0"/>
              </a:rPr>
            </a:br>
            <a:r>
              <a:rPr lang="en-US" sz="1600" dirty="0">
                <a:latin typeface="Calibri" pitchFamily="34" charset="0"/>
              </a:rPr>
              <a:t>http://www.handle.net/</a:t>
            </a:r>
            <a:endParaRPr lang="en-US" dirty="0">
              <a:latin typeface="Calibri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6400800"/>
            <a:ext cx="80772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>
                <a:latin typeface="+mn-lt"/>
                <a:ea typeface="+mj-ea"/>
                <a:cs typeface="+mj-cs"/>
              </a:rPr>
              <a:t>Handle Clients</a:t>
            </a:r>
            <a:endParaRPr lang="en-US" sz="3200" dirty="0">
              <a:latin typeface="+mn-lt"/>
              <a:ea typeface="+mj-ea"/>
              <a:cs typeface="+mj-cs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685800" y="762000"/>
            <a:ext cx="7772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47800" y="1838325"/>
            <a:ext cx="7391400" cy="4114800"/>
          </a:xfrm>
          <a:prstGeom prst="rect">
            <a:avLst/>
          </a:prstGeom>
          <a:solidFill>
            <a:schemeClr val="bg1"/>
          </a:solidFill>
          <a:ln w="12700">
            <a:solidFill>
              <a:srgbClr val="EAEAEA"/>
            </a:solidFill>
            <a:miter lim="800000"/>
            <a:headEnd/>
            <a:tailEnd/>
          </a:ln>
        </p:spPr>
        <p:txBody>
          <a:bodyPr wrap="none" tIns="0" bIns="0" anchor="ctr"/>
          <a:lstStyle/>
          <a:p>
            <a:endParaRPr lang="en-US" sz="1400" dirty="0">
              <a:latin typeface="+mj-lt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 flipH="1" flipV="1">
            <a:off x="358775" y="1752600"/>
            <a:ext cx="1031875" cy="4267200"/>
          </a:xfrm>
          <a:prstGeom prst="rtTriangle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981200" y="2491681"/>
            <a:ext cx="11338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Primary Site 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733800" y="2769493"/>
            <a:ext cx="10599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123.45.67.8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332413" y="2004318"/>
            <a:ext cx="6306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Port #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981200" y="5041206"/>
            <a:ext cx="142147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Secondary Site B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362200" y="3879156"/>
            <a:ext cx="7937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Server 1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2362200" y="2769493"/>
            <a:ext cx="7937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Server 1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2362200" y="4183956"/>
            <a:ext cx="7937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Server 2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2362200" y="4520506"/>
            <a:ext cx="7937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rgbClr val="3333FF"/>
                </a:solidFill>
                <a:latin typeface="+mj-lt"/>
              </a:rPr>
              <a:t>Server 3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2362200" y="5433318"/>
            <a:ext cx="7937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Server 1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2362200" y="3044131"/>
            <a:ext cx="7937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Server 2</a:t>
            </a: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3733800" y="3044131"/>
            <a:ext cx="10599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123.52.67.9</a:t>
            </a: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3732213" y="3879156"/>
            <a:ext cx="12426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321.54.678.12</a:t>
            </a: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3732213" y="4183956"/>
            <a:ext cx="12426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321.54.678.14</a:t>
            </a: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3733800" y="4518918"/>
            <a:ext cx="96853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rgbClr val="3333FF"/>
                </a:solidFill>
                <a:latin typeface="+mj-lt"/>
              </a:rPr>
              <a:t>762.34.1.1</a:t>
            </a: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3733800" y="5433318"/>
            <a:ext cx="10599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123.45.67.4</a:t>
            </a: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6596063" y="2004318"/>
            <a:ext cx="9459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Public Key</a:t>
            </a:r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8107363" y="1988930"/>
            <a:ext cx="3481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+mj-lt"/>
              </a:rPr>
              <a:t>...</a:t>
            </a:r>
          </a:p>
        </p:txBody>
      </p:sp>
      <p:sp>
        <p:nvSpPr>
          <p:cNvPr id="23" name="Text Box 23"/>
          <p:cNvSpPr txBox="1">
            <a:spLocks noChangeArrowheads="1"/>
          </p:cNvSpPr>
          <p:nvPr/>
        </p:nvSpPr>
        <p:spPr bwMode="auto">
          <a:xfrm>
            <a:off x="5535613" y="5433318"/>
            <a:ext cx="5501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2641</a:t>
            </a:r>
          </a:p>
        </p:txBody>
      </p:sp>
      <p:sp>
        <p:nvSpPr>
          <p:cNvPr id="24" name="Text Box 24"/>
          <p:cNvSpPr txBox="1">
            <a:spLocks noChangeArrowheads="1"/>
          </p:cNvSpPr>
          <p:nvPr/>
        </p:nvSpPr>
        <p:spPr bwMode="auto">
          <a:xfrm>
            <a:off x="6638925" y="2769493"/>
            <a:ext cx="9060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K03RLQ...</a:t>
            </a:r>
          </a:p>
        </p:txBody>
      </p:sp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5535613" y="4183956"/>
            <a:ext cx="5501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2641</a:t>
            </a:r>
          </a:p>
        </p:txBody>
      </p:sp>
      <p:sp>
        <p:nvSpPr>
          <p:cNvPr id="26" name="Text Box 26"/>
          <p:cNvSpPr txBox="1">
            <a:spLocks noChangeArrowheads="1"/>
          </p:cNvSpPr>
          <p:nvPr/>
        </p:nvSpPr>
        <p:spPr bwMode="auto">
          <a:xfrm>
            <a:off x="5535613" y="4518918"/>
            <a:ext cx="5501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rgbClr val="3333FF"/>
                </a:solidFill>
                <a:latin typeface="+mj-lt"/>
              </a:rPr>
              <a:t>2641</a:t>
            </a:r>
          </a:p>
        </p:txBody>
      </p:sp>
      <p:sp>
        <p:nvSpPr>
          <p:cNvPr id="27" name="Text Box 27"/>
          <p:cNvSpPr txBox="1">
            <a:spLocks noChangeArrowheads="1"/>
          </p:cNvSpPr>
          <p:nvPr/>
        </p:nvSpPr>
        <p:spPr bwMode="auto">
          <a:xfrm>
            <a:off x="5535613" y="3879156"/>
            <a:ext cx="5501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2641</a:t>
            </a:r>
          </a:p>
        </p:txBody>
      </p:sp>
      <p:sp>
        <p:nvSpPr>
          <p:cNvPr id="28" name="Text Box 28"/>
          <p:cNvSpPr txBox="1">
            <a:spLocks noChangeArrowheads="1"/>
          </p:cNvSpPr>
          <p:nvPr/>
        </p:nvSpPr>
        <p:spPr bwMode="auto">
          <a:xfrm>
            <a:off x="5535613" y="3044131"/>
            <a:ext cx="5501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2641</a:t>
            </a:r>
          </a:p>
        </p:txBody>
      </p:sp>
      <p:sp>
        <p:nvSpPr>
          <p:cNvPr id="29" name="Text Box 29"/>
          <p:cNvSpPr txBox="1">
            <a:spLocks noChangeArrowheads="1"/>
          </p:cNvSpPr>
          <p:nvPr/>
        </p:nvSpPr>
        <p:spPr bwMode="auto">
          <a:xfrm>
            <a:off x="5535613" y="2769493"/>
            <a:ext cx="5501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2641</a:t>
            </a:r>
          </a:p>
        </p:txBody>
      </p:sp>
      <p:sp>
        <p:nvSpPr>
          <p:cNvPr id="30" name="Text Box 30"/>
          <p:cNvSpPr txBox="1">
            <a:spLocks noChangeArrowheads="1"/>
          </p:cNvSpPr>
          <p:nvPr/>
        </p:nvSpPr>
        <p:spPr bwMode="auto">
          <a:xfrm>
            <a:off x="6638925" y="3044131"/>
            <a:ext cx="98802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5&amp;M#FG...</a:t>
            </a:r>
          </a:p>
        </p:txBody>
      </p:sp>
      <p:sp>
        <p:nvSpPr>
          <p:cNvPr id="31" name="Text Box 31"/>
          <p:cNvSpPr txBox="1">
            <a:spLocks noChangeArrowheads="1"/>
          </p:cNvSpPr>
          <p:nvPr/>
        </p:nvSpPr>
        <p:spPr bwMode="auto">
          <a:xfrm>
            <a:off x="6691313" y="3879156"/>
            <a:ext cx="8098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F^*JLS...</a:t>
            </a:r>
          </a:p>
        </p:txBody>
      </p:sp>
      <p:sp>
        <p:nvSpPr>
          <p:cNvPr id="32" name="Text Box 32"/>
          <p:cNvSpPr txBox="1">
            <a:spLocks noChangeArrowheads="1"/>
          </p:cNvSpPr>
          <p:nvPr/>
        </p:nvSpPr>
        <p:spPr bwMode="auto">
          <a:xfrm>
            <a:off x="6713538" y="4183956"/>
            <a:ext cx="8194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3E$T%...</a:t>
            </a:r>
          </a:p>
        </p:txBody>
      </p:sp>
      <p:sp>
        <p:nvSpPr>
          <p:cNvPr id="33" name="Text Box 33"/>
          <p:cNvSpPr txBox="1">
            <a:spLocks noChangeArrowheads="1"/>
          </p:cNvSpPr>
          <p:nvPr/>
        </p:nvSpPr>
        <p:spPr bwMode="auto">
          <a:xfrm>
            <a:off x="6713538" y="4518918"/>
            <a:ext cx="8154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rgbClr val="3333FF"/>
                </a:solidFill>
                <a:latin typeface="+mj-lt"/>
              </a:rPr>
              <a:t>A2S4D...</a:t>
            </a:r>
          </a:p>
        </p:txBody>
      </p:sp>
      <p:sp>
        <p:nvSpPr>
          <p:cNvPr id="34" name="Text Box 34"/>
          <p:cNvSpPr txBox="1">
            <a:spLocks noChangeArrowheads="1"/>
          </p:cNvSpPr>
          <p:nvPr/>
        </p:nvSpPr>
        <p:spPr bwMode="auto">
          <a:xfrm>
            <a:off x="6691313" y="5433318"/>
            <a:ext cx="91082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N0L8H7...</a:t>
            </a:r>
          </a:p>
        </p:txBody>
      </p:sp>
      <p:sp>
        <p:nvSpPr>
          <p:cNvPr id="35" name="Rectangle 35"/>
          <p:cNvSpPr>
            <a:spLocks noChangeArrowheads="1"/>
          </p:cNvSpPr>
          <p:nvPr/>
        </p:nvSpPr>
        <p:spPr bwMode="auto">
          <a:xfrm>
            <a:off x="1447800" y="1838325"/>
            <a:ext cx="7391400" cy="411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200" dirty="0"/>
          </a:p>
        </p:txBody>
      </p:sp>
      <p:sp>
        <p:nvSpPr>
          <p:cNvPr id="36" name="Line 36"/>
          <p:cNvSpPr>
            <a:spLocks noChangeShapeType="1"/>
          </p:cNvSpPr>
          <p:nvPr/>
        </p:nvSpPr>
        <p:spPr bwMode="auto">
          <a:xfrm>
            <a:off x="3611563" y="1838325"/>
            <a:ext cx="3175" cy="411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200" dirty="0"/>
          </a:p>
        </p:txBody>
      </p:sp>
      <p:sp>
        <p:nvSpPr>
          <p:cNvPr id="37" name="Line 37"/>
          <p:cNvSpPr>
            <a:spLocks noChangeShapeType="1"/>
          </p:cNvSpPr>
          <p:nvPr/>
        </p:nvSpPr>
        <p:spPr bwMode="auto">
          <a:xfrm>
            <a:off x="5164138" y="1838325"/>
            <a:ext cx="0" cy="411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200" dirty="0"/>
          </a:p>
        </p:txBody>
      </p:sp>
      <p:sp>
        <p:nvSpPr>
          <p:cNvPr id="38" name="Line 38"/>
          <p:cNvSpPr>
            <a:spLocks noChangeShapeType="1"/>
          </p:cNvSpPr>
          <p:nvPr/>
        </p:nvSpPr>
        <p:spPr bwMode="auto">
          <a:xfrm>
            <a:off x="6410325" y="1838325"/>
            <a:ext cx="0" cy="411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200" dirty="0"/>
          </a:p>
        </p:txBody>
      </p:sp>
      <p:sp>
        <p:nvSpPr>
          <p:cNvPr id="39" name="Line 39"/>
          <p:cNvSpPr>
            <a:spLocks noChangeShapeType="1"/>
          </p:cNvSpPr>
          <p:nvPr/>
        </p:nvSpPr>
        <p:spPr bwMode="auto">
          <a:xfrm>
            <a:off x="3614738" y="2508250"/>
            <a:ext cx="52244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200" dirty="0"/>
          </a:p>
        </p:txBody>
      </p:sp>
      <p:sp>
        <p:nvSpPr>
          <p:cNvPr id="40" name="Line 40"/>
          <p:cNvSpPr>
            <a:spLocks noChangeShapeType="1"/>
          </p:cNvSpPr>
          <p:nvPr/>
        </p:nvSpPr>
        <p:spPr bwMode="auto">
          <a:xfrm>
            <a:off x="1447800" y="3448050"/>
            <a:ext cx="7391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200" dirty="0"/>
          </a:p>
        </p:txBody>
      </p:sp>
      <p:sp>
        <p:nvSpPr>
          <p:cNvPr id="41" name="Line 41"/>
          <p:cNvSpPr>
            <a:spLocks noChangeShapeType="1"/>
          </p:cNvSpPr>
          <p:nvPr/>
        </p:nvSpPr>
        <p:spPr bwMode="auto">
          <a:xfrm>
            <a:off x="1447800" y="4962525"/>
            <a:ext cx="7391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200" dirty="0"/>
          </a:p>
        </p:txBody>
      </p:sp>
      <p:sp>
        <p:nvSpPr>
          <p:cNvPr id="42" name="Line 42"/>
          <p:cNvSpPr>
            <a:spLocks noChangeShapeType="1"/>
          </p:cNvSpPr>
          <p:nvPr/>
        </p:nvSpPr>
        <p:spPr bwMode="auto">
          <a:xfrm>
            <a:off x="7802563" y="1838325"/>
            <a:ext cx="0" cy="411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 dirty="0">
              <a:latin typeface="+mj-lt"/>
            </a:endParaRPr>
          </a:p>
        </p:txBody>
      </p:sp>
      <p:sp>
        <p:nvSpPr>
          <p:cNvPr id="43" name="Text Box 43"/>
          <p:cNvSpPr txBox="1">
            <a:spLocks noChangeArrowheads="1"/>
          </p:cNvSpPr>
          <p:nvPr/>
        </p:nvSpPr>
        <p:spPr bwMode="auto">
          <a:xfrm>
            <a:off x="8107363" y="2754105"/>
            <a:ext cx="3481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+mj-lt"/>
              </a:rPr>
              <a:t>...</a:t>
            </a:r>
          </a:p>
        </p:txBody>
      </p:sp>
      <p:sp>
        <p:nvSpPr>
          <p:cNvPr id="44" name="Text Box 44"/>
          <p:cNvSpPr txBox="1">
            <a:spLocks noChangeArrowheads="1"/>
          </p:cNvSpPr>
          <p:nvPr/>
        </p:nvSpPr>
        <p:spPr bwMode="auto">
          <a:xfrm>
            <a:off x="8107363" y="3863768"/>
            <a:ext cx="3481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+mj-lt"/>
              </a:rPr>
              <a:t>...</a:t>
            </a:r>
          </a:p>
        </p:txBody>
      </p:sp>
      <p:sp>
        <p:nvSpPr>
          <p:cNvPr id="45" name="Text Box 45"/>
          <p:cNvSpPr txBox="1">
            <a:spLocks noChangeArrowheads="1"/>
          </p:cNvSpPr>
          <p:nvPr/>
        </p:nvSpPr>
        <p:spPr bwMode="auto">
          <a:xfrm>
            <a:off x="8107363" y="2979530"/>
            <a:ext cx="3481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+mj-lt"/>
              </a:rPr>
              <a:t>...</a:t>
            </a:r>
          </a:p>
        </p:txBody>
      </p:sp>
      <p:sp>
        <p:nvSpPr>
          <p:cNvPr id="46" name="Text Box 46"/>
          <p:cNvSpPr txBox="1">
            <a:spLocks noChangeArrowheads="1"/>
          </p:cNvSpPr>
          <p:nvPr/>
        </p:nvSpPr>
        <p:spPr bwMode="auto">
          <a:xfrm>
            <a:off x="8107363" y="4168568"/>
            <a:ext cx="3481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+mj-lt"/>
              </a:rPr>
              <a:t>...</a:t>
            </a:r>
          </a:p>
        </p:txBody>
      </p:sp>
      <p:sp>
        <p:nvSpPr>
          <p:cNvPr id="47" name="Text Box 47"/>
          <p:cNvSpPr txBox="1">
            <a:spLocks noChangeArrowheads="1"/>
          </p:cNvSpPr>
          <p:nvPr/>
        </p:nvSpPr>
        <p:spPr bwMode="auto">
          <a:xfrm>
            <a:off x="8107363" y="4473368"/>
            <a:ext cx="3481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rgbClr val="3333FF"/>
                </a:solidFill>
                <a:latin typeface="+mj-lt"/>
              </a:rPr>
              <a:t>...</a:t>
            </a:r>
          </a:p>
        </p:txBody>
      </p:sp>
      <p:sp>
        <p:nvSpPr>
          <p:cNvPr id="48" name="Text Box 48"/>
          <p:cNvSpPr txBox="1">
            <a:spLocks noChangeArrowheads="1"/>
          </p:cNvSpPr>
          <p:nvPr/>
        </p:nvSpPr>
        <p:spPr bwMode="auto">
          <a:xfrm>
            <a:off x="8107363" y="5387768"/>
            <a:ext cx="3481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+mj-lt"/>
              </a:rPr>
              <a:t>...</a:t>
            </a:r>
          </a:p>
        </p:txBody>
      </p:sp>
      <p:sp>
        <p:nvSpPr>
          <p:cNvPr id="49" name="Text Box 49"/>
          <p:cNvSpPr txBox="1">
            <a:spLocks noChangeArrowheads="1"/>
          </p:cNvSpPr>
          <p:nvPr/>
        </p:nvSpPr>
        <p:spPr bwMode="auto">
          <a:xfrm>
            <a:off x="3749675" y="1969393"/>
            <a:ext cx="96654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IP Address</a:t>
            </a:r>
          </a:p>
        </p:txBody>
      </p:sp>
      <p:sp>
        <p:nvSpPr>
          <p:cNvPr id="50" name="Text Box 50"/>
          <p:cNvSpPr txBox="1">
            <a:spLocks noChangeArrowheads="1"/>
          </p:cNvSpPr>
          <p:nvPr/>
        </p:nvSpPr>
        <p:spPr bwMode="auto">
          <a:xfrm>
            <a:off x="1752600" y="3498156"/>
            <a:ext cx="14294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rgbClr val="3333FF"/>
                </a:solidFill>
                <a:latin typeface="+mj-lt"/>
              </a:rPr>
              <a:t>Secondary Site A</a:t>
            </a:r>
          </a:p>
        </p:txBody>
      </p:sp>
      <p:sp>
        <p:nvSpPr>
          <p:cNvPr id="51" name="AutoShape 51"/>
          <p:cNvSpPr>
            <a:spLocks noChangeArrowheads="1"/>
          </p:cNvSpPr>
          <p:nvPr/>
        </p:nvSpPr>
        <p:spPr bwMode="auto">
          <a:xfrm>
            <a:off x="2047875" y="681038"/>
            <a:ext cx="6664325" cy="1062037"/>
          </a:xfrm>
          <a:prstGeom prst="rtTriangle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52" name="Group 52"/>
          <p:cNvGrpSpPr>
            <a:grpSpLocks/>
          </p:cNvGrpSpPr>
          <p:nvPr/>
        </p:nvGrpSpPr>
        <p:grpSpPr bwMode="auto">
          <a:xfrm>
            <a:off x="330200" y="584200"/>
            <a:ext cx="1727200" cy="1101725"/>
            <a:chOff x="960" y="2256"/>
            <a:chExt cx="1088" cy="694"/>
          </a:xfrm>
        </p:grpSpPr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>
              <a:off x="960" y="2262"/>
              <a:ext cx="1079" cy="66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b="1" dirty="0">
                <a:latin typeface="Verdana" charset="0"/>
              </a:endParaRPr>
            </a:p>
          </p:txBody>
        </p:sp>
        <p:grpSp>
          <p:nvGrpSpPr>
            <p:cNvPr id="54" name="Group 54"/>
            <p:cNvGrpSpPr>
              <a:grpSpLocks/>
            </p:cNvGrpSpPr>
            <p:nvPr/>
          </p:nvGrpSpPr>
          <p:grpSpPr bwMode="auto">
            <a:xfrm>
              <a:off x="960" y="2256"/>
              <a:ext cx="1088" cy="704"/>
              <a:chOff x="214" y="291"/>
              <a:chExt cx="1088" cy="704"/>
            </a:xfrm>
          </p:grpSpPr>
          <p:sp>
            <p:nvSpPr>
              <p:cNvPr id="55" name="Line 55"/>
              <p:cNvSpPr>
                <a:spLocks noChangeShapeType="1"/>
              </p:cNvSpPr>
              <p:nvPr/>
            </p:nvSpPr>
            <p:spPr bwMode="auto">
              <a:xfrm>
                <a:off x="223" y="603"/>
                <a:ext cx="107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56" name="Line 56"/>
              <p:cNvSpPr>
                <a:spLocks noChangeShapeType="1"/>
              </p:cNvSpPr>
              <p:nvPr/>
            </p:nvSpPr>
            <p:spPr bwMode="auto">
              <a:xfrm>
                <a:off x="223" y="799"/>
                <a:ext cx="107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57" name="Line 57"/>
              <p:cNvSpPr>
                <a:spLocks noChangeShapeType="1"/>
              </p:cNvSpPr>
              <p:nvPr/>
            </p:nvSpPr>
            <p:spPr bwMode="auto">
              <a:xfrm>
                <a:off x="551" y="291"/>
                <a:ext cx="0" cy="6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58" name="Line 58"/>
              <p:cNvSpPr>
                <a:spLocks noChangeShapeType="1"/>
              </p:cNvSpPr>
              <p:nvPr/>
            </p:nvSpPr>
            <p:spPr bwMode="auto">
              <a:xfrm>
                <a:off x="739" y="291"/>
                <a:ext cx="0" cy="6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59" name="Line 59"/>
              <p:cNvSpPr>
                <a:spLocks noChangeShapeType="1"/>
              </p:cNvSpPr>
              <p:nvPr/>
            </p:nvSpPr>
            <p:spPr bwMode="auto">
              <a:xfrm>
                <a:off x="927" y="291"/>
                <a:ext cx="0" cy="6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60" name="Line 60"/>
              <p:cNvSpPr>
                <a:spLocks noChangeShapeType="1"/>
              </p:cNvSpPr>
              <p:nvPr/>
            </p:nvSpPr>
            <p:spPr bwMode="auto">
              <a:xfrm>
                <a:off x="1114" y="291"/>
                <a:ext cx="0" cy="6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61" name="Text Box 61"/>
              <p:cNvSpPr txBox="1">
                <a:spLocks noChangeArrowheads="1"/>
              </p:cNvSpPr>
              <p:nvPr/>
            </p:nvSpPr>
            <p:spPr bwMode="auto">
              <a:xfrm>
                <a:off x="231" y="330"/>
                <a:ext cx="29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xcccxv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62" name="Line 62"/>
              <p:cNvSpPr>
                <a:spLocks noChangeShapeType="1"/>
              </p:cNvSpPr>
              <p:nvPr/>
            </p:nvSpPr>
            <p:spPr bwMode="auto">
              <a:xfrm>
                <a:off x="223" y="425"/>
                <a:ext cx="107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63" name="Text Box 63"/>
              <p:cNvSpPr txBox="1">
                <a:spLocks noChangeArrowheads="1"/>
              </p:cNvSpPr>
              <p:nvPr/>
            </p:nvSpPr>
            <p:spPr bwMode="auto">
              <a:xfrm>
                <a:off x="549" y="332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64" name="Text Box 64"/>
              <p:cNvSpPr txBox="1">
                <a:spLocks noChangeArrowheads="1"/>
              </p:cNvSpPr>
              <p:nvPr/>
            </p:nvSpPr>
            <p:spPr bwMode="auto">
              <a:xfrm>
                <a:off x="754" y="332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65" name="Text Box 65"/>
              <p:cNvSpPr txBox="1">
                <a:spLocks noChangeArrowheads="1"/>
              </p:cNvSpPr>
              <p:nvPr/>
            </p:nvSpPr>
            <p:spPr bwMode="auto">
              <a:xfrm>
                <a:off x="940" y="324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66" name="Text Box 66"/>
              <p:cNvSpPr txBox="1">
                <a:spLocks noChangeArrowheads="1"/>
              </p:cNvSpPr>
              <p:nvPr/>
            </p:nvSpPr>
            <p:spPr bwMode="auto">
              <a:xfrm>
                <a:off x="549" y="421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67" name="Text Box 67"/>
              <p:cNvSpPr txBox="1">
                <a:spLocks noChangeArrowheads="1"/>
              </p:cNvSpPr>
              <p:nvPr/>
            </p:nvSpPr>
            <p:spPr bwMode="auto">
              <a:xfrm>
                <a:off x="549" y="466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68" name="Text Box 68"/>
              <p:cNvSpPr txBox="1">
                <a:spLocks noChangeArrowheads="1"/>
              </p:cNvSpPr>
              <p:nvPr/>
            </p:nvSpPr>
            <p:spPr bwMode="auto">
              <a:xfrm>
                <a:off x="549" y="510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69" name="Text Box 69"/>
              <p:cNvSpPr txBox="1">
                <a:spLocks noChangeArrowheads="1"/>
              </p:cNvSpPr>
              <p:nvPr/>
            </p:nvSpPr>
            <p:spPr bwMode="auto">
              <a:xfrm>
                <a:off x="549" y="592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70" name="Text Box 70"/>
              <p:cNvSpPr txBox="1">
                <a:spLocks noChangeArrowheads="1"/>
              </p:cNvSpPr>
              <p:nvPr/>
            </p:nvSpPr>
            <p:spPr bwMode="auto">
              <a:xfrm>
                <a:off x="549" y="636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71" name="Text Box 71"/>
              <p:cNvSpPr txBox="1">
                <a:spLocks noChangeArrowheads="1"/>
              </p:cNvSpPr>
              <p:nvPr/>
            </p:nvSpPr>
            <p:spPr bwMode="auto">
              <a:xfrm>
                <a:off x="549" y="681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grpSp>
            <p:nvGrpSpPr>
              <p:cNvPr id="72" name="Group 72"/>
              <p:cNvGrpSpPr>
                <a:grpSpLocks/>
              </p:cNvGrpSpPr>
              <p:nvPr/>
            </p:nvGrpSpPr>
            <p:grpSpPr bwMode="auto">
              <a:xfrm>
                <a:off x="549" y="764"/>
                <a:ext cx="176" cy="204"/>
                <a:chOff x="670" y="1149"/>
                <a:chExt cx="180" cy="222"/>
              </a:xfrm>
            </p:grpSpPr>
            <p:sp>
              <p:nvSpPr>
                <p:cNvPr id="122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670" y="1149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23" name="Text Box 74"/>
                <p:cNvSpPr txBox="1">
                  <a:spLocks noChangeArrowheads="1"/>
                </p:cNvSpPr>
                <p:nvPr/>
              </p:nvSpPr>
              <p:spPr bwMode="auto">
                <a:xfrm>
                  <a:off x="670" y="1198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24" name="Text Box 75"/>
                <p:cNvSpPr txBox="1">
                  <a:spLocks noChangeArrowheads="1"/>
                </p:cNvSpPr>
                <p:nvPr/>
              </p:nvSpPr>
              <p:spPr bwMode="auto">
                <a:xfrm>
                  <a:off x="670" y="1246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73" name="Group 76"/>
              <p:cNvGrpSpPr>
                <a:grpSpLocks/>
              </p:cNvGrpSpPr>
              <p:nvPr/>
            </p:nvGrpSpPr>
            <p:grpSpPr bwMode="auto">
              <a:xfrm>
                <a:off x="754" y="788"/>
                <a:ext cx="176" cy="207"/>
                <a:chOff x="671" y="1150"/>
                <a:chExt cx="180" cy="221"/>
              </a:xfrm>
            </p:grpSpPr>
            <p:sp>
              <p:nvSpPr>
                <p:cNvPr id="119" name="Text Box 77"/>
                <p:cNvSpPr txBox="1">
                  <a:spLocks noChangeArrowheads="1"/>
                </p:cNvSpPr>
                <p:nvPr/>
              </p:nvSpPr>
              <p:spPr bwMode="auto">
                <a:xfrm>
                  <a:off x="671" y="1150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20" name="Text Box 78"/>
                <p:cNvSpPr txBox="1">
                  <a:spLocks noChangeArrowheads="1"/>
                </p:cNvSpPr>
                <p:nvPr/>
              </p:nvSpPr>
              <p:spPr bwMode="auto">
                <a:xfrm>
                  <a:off x="671" y="1197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21" name="Text Box 79"/>
                <p:cNvSpPr txBox="1">
                  <a:spLocks noChangeArrowheads="1"/>
                </p:cNvSpPr>
                <p:nvPr/>
              </p:nvSpPr>
              <p:spPr bwMode="auto">
                <a:xfrm>
                  <a:off x="671" y="1246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74" name="Group 80"/>
              <p:cNvGrpSpPr>
                <a:grpSpLocks/>
              </p:cNvGrpSpPr>
              <p:nvPr/>
            </p:nvGrpSpPr>
            <p:grpSpPr bwMode="auto">
              <a:xfrm>
                <a:off x="749" y="601"/>
                <a:ext cx="176" cy="205"/>
                <a:chOff x="670" y="1152"/>
                <a:chExt cx="180" cy="219"/>
              </a:xfrm>
            </p:grpSpPr>
            <p:sp>
              <p:nvSpPr>
                <p:cNvPr id="116" name="Text Box 81"/>
                <p:cNvSpPr txBox="1">
                  <a:spLocks noChangeArrowheads="1"/>
                </p:cNvSpPr>
                <p:nvPr/>
              </p:nvSpPr>
              <p:spPr bwMode="auto">
                <a:xfrm>
                  <a:off x="670" y="1152"/>
                  <a:ext cx="180" cy="1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17" name="Text Box 82"/>
                <p:cNvSpPr txBox="1">
                  <a:spLocks noChangeArrowheads="1"/>
                </p:cNvSpPr>
                <p:nvPr/>
              </p:nvSpPr>
              <p:spPr bwMode="auto">
                <a:xfrm>
                  <a:off x="670" y="1198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18" name="Text Box 83"/>
                <p:cNvSpPr txBox="1">
                  <a:spLocks noChangeArrowheads="1"/>
                </p:cNvSpPr>
                <p:nvPr/>
              </p:nvSpPr>
              <p:spPr bwMode="auto">
                <a:xfrm>
                  <a:off x="670" y="1246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75" name="Group 84"/>
              <p:cNvGrpSpPr>
                <a:grpSpLocks/>
              </p:cNvGrpSpPr>
              <p:nvPr/>
            </p:nvGrpSpPr>
            <p:grpSpPr bwMode="auto">
              <a:xfrm>
                <a:off x="749" y="431"/>
                <a:ext cx="176" cy="207"/>
                <a:chOff x="670" y="1150"/>
                <a:chExt cx="180" cy="221"/>
              </a:xfrm>
            </p:grpSpPr>
            <p:sp>
              <p:nvSpPr>
                <p:cNvPr id="113" name="Text Box 85"/>
                <p:cNvSpPr txBox="1">
                  <a:spLocks noChangeArrowheads="1"/>
                </p:cNvSpPr>
                <p:nvPr/>
              </p:nvSpPr>
              <p:spPr bwMode="auto">
                <a:xfrm>
                  <a:off x="670" y="1150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14" name="Text Box 86"/>
                <p:cNvSpPr txBox="1">
                  <a:spLocks noChangeArrowheads="1"/>
                </p:cNvSpPr>
                <p:nvPr/>
              </p:nvSpPr>
              <p:spPr bwMode="auto">
                <a:xfrm>
                  <a:off x="670" y="1197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15" name="Text Box 87"/>
                <p:cNvSpPr txBox="1">
                  <a:spLocks noChangeArrowheads="1"/>
                </p:cNvSpPr>
                <p:nvPr/>
              </p:nvSpPr>
              <p:spPr bwMode="auto">
                <a:xfrm>
                  <a:off x="670" y="1246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76" name="Group 88"/>
              <p:cNvGrpSpPr>
                <a:grpSpLocks/>
              </p:cNvGrpSpPr>
              <p:nvPr/>
            </p:nvGrpSpPr>
            <p:grpSpPr bwMode="auto">
              <a:xfrm>
                <a:off x="940" y="431"/>
                <a:ext cx="176" cy="207"/>
                <a:chOff x="670" y="1150"/>
                <a:chExt cx="180" cy="221"/>
              </a:xfrm>
            </p:grpSpPr>
            <p:sp>
              <p:nvSpPr>
                <p:cNvPr id="110" name="Text Box 89"/>
                <p:cNvSpPr txBox="1">
                  <a:spLocks noChangeArrowheads="1"/>
                </p:cNvSpPr>
                <p:nvPr/>
              </p:nvSpPr>
              <p:spPr bwMode="auto">
                <a:xfrm>
                  <a:off x="670" y="1150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11" name="Text Box 90"/>
                <p:cNvSpPr txBox="1">
                  <a:spLocks noChangeArrowheads="1"/>
                </p:cNvSpPr>
                <p:nvPr/>
              </p:nvSpPr>
              <p:spPr bwMode="auto">
                <a:xfrm>
                  <a:off x="670" y="1197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12" name="Text Box 91"/>
                <p:cNvSpPr txBox="1">
                  <a:spLocks noChangeArrowheads="1"/>
                </p:cNvSpPr>
                <p:nvPr/>
              </p:nvSpPr>
              <p:spPr bwMode="auto">
                <a:xfrm>
                  <a:off x="670" y="1246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77" name="Group 92"/>
              <p:cNvGrpSpPr>
                <a:grpSpLocks/>
              </p:cNvGrpSpPr>
              <p:nvPr/>
            </p:nvGrpSpPr>
            <p:grpSpPr bwMode="auto">
              <a:xfrm>
                <a:off x="1141" y="431"/>
                <a:ext cx="151" cy="207"/>
                <a:chOff x="683" y="1150"/>
                <a:chExt cx="155" cy="221"/>
              </a:xfrm>
            </p:grpSpPr>
            <p:sp>
              <p:nvSpPr>
                <p:cNvPr id="107" name="Text Box 93"/>
                <p:cNvSpPr txBox="1">
                  <a:spLocks noChangeArrowheads="1"/>
                </p:cNvSpPr>
                <p:nvPr/>
              </p:nvSpPr>
              <p:spPr bwMode="auto">
                <a:xfrm>
                  <a:off x="683" y="1150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08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683" y="1197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09" name="Text Box 95"/>
                <p:cNvSpPr txBox="1">
                  <a:spLocks noChangeArrowheads="1"/>
                </p:cNvSpPr>
                <p:nvPr/>
              </p:nvSpPr>
              <p:spPr bwMode="auto">
                <a:xfrm>
                  <a:off x="683" y="1246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78" name="Group 96"/>
              <p:cNvGrpSpPr>
                <a:grpSpLocks/>
              </p:cNvGrpSpPr>
              <p:nvPr/>
            </p:nvGrpSpPr>
            <p:grpSpPr bwMode="auto">
              <a:xfrm>
                <a:off x="940" y="601"/>
                <a:ext cx="176" cy="205"/>
                <a:chOff x="670" y="1152"/>
                <a:chExt cx="180" cy="219"/>
              </a:xfrm>
            </p:grpSpPr>
            <p:sp>
              <p:nvSpPr>
                <p:cNvPr id="104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670" y="1152"/>
                  <a:ext cx="180" cy="1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05" name="Text Box 98"/>
                <p:cNvSpPr txBox="1">
                  <a:spLocks noChangeArrowheads="1"/>
                </p:cNvSpPr>
                <p:nvPr/>
              </p:nvSpPr>
              <p:spPr bwMode="auto">
                <a:xfrm>
                  <a:off x="670" y="1198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06" name="Text Box 99"/>
                <p:cNvSpPr txBox="1">
                  <a:spLocks noChangeArrowheads="1"/>
                </p:cNvSpPr>
                <p:nvPr/>
              </p:nvSpPr>
              <p:spPr bwMode="auto">
                <a:xfrm>
                  <a:off x="670" y="1246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79" name="Group 100"/>
              <p:cNvGrpSpPr>
                <a:grpSpLocks/>
              </p:cNvGrpSpPr>
              <p:nvPr/>
            </p:nvGrpSpPr>
            <p:grpSpPr bwMode="auto">
              <a:xfrm>
                <a:off x="1141" y="601"/>
                <a:ext cx="151" cy="204"/>
                <a:chOff x="683" y="1152"/>
                <a:chExt cx="155" cy="219"/>
              </a:xfrm>
            </p:grpSpPr>
            <p:sp>
              <p:nvSpPr>
                <p:cNvPr id="101" name="Text Box 101"/>
                <p:cNvSpPr txBox="1">
                  <a:spLocks noChangeArrowheads="1"/>
                </p:cNvSpPr>
                <p:nvPr/>
              </p:nvSpPr>
              <p:spPr bwMode="auto">
                <a:xfrm>
                  <a:off x="683" y="1152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02" name="Text Box 102"/>
                <p:cNvSpPr txBox="1">
                  <a:spLocks noChangeArrowheads="1"/>
                </p:cNvSpPr>
                <p:nvPr/>
              </p:nvSpPr>
              <p:spPr bwMode="auto">
                <a:xfrm>
                  <a:off x="683" y="1198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03" name="Text Box 103"/>
                <p:cNvSpPr txBox="1">
                  <a:spLocks noChangeArrowheads="1"/>
                </p:cNvSpPr>
                <p:nvPr/>
              </p:nvSpPr>
              <p:spPr bwMode="auto">
                <a:xfrm>
                  <a:off x="683" y="1246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80" name="Group 104"/>
              <p:cNvGrpSpPr>
                <a:grpSpLocks/>
              </p:cNvGrpSpPr>
              <p:nvPr/>
            </p:nvGrpSpPr>
            <p:grpSpPr bwMode="auto">
              <a:xfrm>
                <a:off x="940" y="788"/>
                <a:ext cx="176" cy="207"/>
                <a:chOff x="670" y="1150"/>
                <a:chExt cx="180" cy="221"/>
              </a:xfrm>
            </p:grpSpPr>
            <p:sp>
              <p:nvSpPr>
                <p:cNvPr id="98" name="Text Box 105"/>
                <p:cNvSpPr txBox="1">
                  <a:spLocks noChangeArrowheads="1"/>
                </p:cNvSpPr>
                <p:nvPr/>
              </p:nvSpPr>
              <p:spPr bwMode="auto">
                <a:xfrm>
                  <a:off x="670" y="1150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99" name="Text Box 106"/>
                <p:cNvSpPr txBox="1">
                  <a:spLocks noChangeArrowheads="1"/>
                </p:cNvSpPr>
                <p:nvPr/>
              </p:nvSpPr>
              <p:spPr bwMode="auto">
                <a:xfrm>
                  <a:off x="670" y="1197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00" name="Text Box 107"/>
                <p:cNvSpPr txBox="1">
                  <a:spLocks noChangeArrowheads="1"/>
                </p:cNvSpPr>
                <p:nvPr/>
              </p:nvSpPr>
              <p:spPr bwMode="auto">
                <a:xfrm>
                  <a:off x="670" y="1246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81" name="Group 108"/>
              <p:cNvGrpSpPr>
                <a:grpSpLocks/>
              </p:cNvGrpSpPr>
              <p:nvPr/>
            </p:nvGrpSpPr>
            <p:grpSpPr bwMode="auto">
              <a:xfrm>
                <a:off x="1141" y="788"/>
                <a:ext cx="151" cy="207"/>
                <a:chOff x="683" y="1150"/>
                <a:chExt cx="155" cy="221"/>
              </a:xfrm>
            </p:grpSpPr>
            <p:sp>
              <p:nvSpPr>
                <p:cNvPr id="95" name="Text Box 109"/>
                <p:cNvSpPr txBox="1">
                  <a:spLocks noChangeArrowheads="1"/>
                </p:cNvSpPr>
                <p:nvPr/>
              </p:nvSpPr>
              <p:spPr bwMode="auto">
                <a:xfrm>
                  <a:off x="683" y="1150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96" name="Text Box 110"/>
                <p:cNvSpPr txBox="1">
                  <a:spLocks noChangeArrowheads="1"/>
                </p:cNvSpPr>
                <p:nvPr/>
              </p:nvSpPr>
              <p:spPr bwMode="auto">
                <a:xfrm>
                  <a:off x="683" y="1197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97" name="Text Box 111"/>
                <p:cNvSpPr txBox="1">
                  <a:spLocks noChangeArrowheads="1"/>
                </p:cNvSpPr>
                <p:nvPr/>
              </p:nvSpPr>
              <p:spPr bwMode="auto">
                <a:xfrm>
                  <a:off x="683" y="1246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sp>
            <p:nvSpPr>
              <p:cNvPr id="82" name="Text Box 112"/>
              <p:cNvSpPr txBox="1">
                <a:spLocks noChangeArrowheads="1"/>
              </p:cNvSpPr>
              <p:nvPr/>
            </p:nvSpPr>
            <p:spPr bwMode="auto">
              <a:xfrm>
                <a:off x="1133" y="332"/>
                <a:ext cx="168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...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grpSp>
            <p:nvGrpSpPr>
              <p:cNvPr id="83" name="Group 113"/>
              <p:cNvGrpSpPr>
                <a:grpSpLocks/>
              </p:cNvGrpSpPr>
              <p:nvPr/>
            </p:nvGrpSpPr>
            <p:grpSpPr bwMode="auto">
              <a:xfrm>
                <a:off x="214" y="442"/>
                <a:ext cx="326" cy="184"/>
                <a:chOff x="327" y="787"/>
                <a:chExt cx="333" cy="198"/>
              </a:xfrm>
            </p:grpSpPr>
            <p:sp>
              <p:nvSpPr>
                <p:cNvPr id="92" name="Text Box 114"/>
                <p:cNvSpPr txBox="1">
                  <a:spLocks noChangeArrowheads="1"/>
                </p:cNvSpPr>
                <p:nvPr/>
              </p:nvSpPr>
              <p:spPr bwMode="auto">
                <a:xfrm>
                  <a:off x="327" y="787"/>
                  <a:ext cx="302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xcccxv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93" name="Text Box 115"/>
                <p:cNvSpPr txBox="1">
                  <a:spLocks noChangeArrowheads="1"/>
                </p:cNvSpPr>
                <p:nvPr/>
              </p:nvSpPr>
              <p:spPr bwMode="auto">
                <a:xfrm>
                  <a:off x="418" y="826"/>
                  <a:ext cx="242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xccx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94" name="Text Box 116"/>
                <p:cNvSpPr txBox="1">
                  <a:spLocks noChangeArrowheads="1"/>
                </p:cNvSpPr>
                <p:nvPr/>
              </p:nvSpPr>
              <p:spPr bwMode="auto">
                <a:xfrm>
                  <a:off x="415" y="860"/>
                  <a:ext cx="242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xccx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84" name="Group 117"/>
              <p:cNvGrpSpPr>
                <a:grpSpLocks/>
              </p:cNvGrpSpPr>
              <p:nvPr/>
            </p:nvGrpSpPr>
            <p:grpSpPr bwMode="auto">
              <a:xfrm>
                <a:off x="220" y="599"/>
                <a:ext cx="326" cy="185"/>
                <a:chOff x="327" y="786"/>
                <a:chExt cx="334" cy="199"/>
              </a:xfrm>
            </p:grpSpPr>
            <p:sp>
              <p:nvSpPr>
                <p:cNvPr id="89" name="Text Box 118"/>
                <p:cNvSpPr txBox="1">
                  <a:spLocks noChangeArrowheads="1"/>
                </p:cNvSpPr>
                <p:nvPr/>
              </p:nvSpPr>
              <p:spPr bwMode="auto">
                <a:xfrm>
                  <a:off x="327" y="786"/>
                  <a:ext cx="303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xcccxv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90" name="Text Box 119"/>
                <p:cNvSpPr txBox="1">
                  <a:spLocks noChangeArrowheads="1"/>
                </p:cNvSpPr>
                <p:nvPr/>
              </p:nvSpPr>
              <p:spPr bwMode="auto">
                <a:xfrm>
                  <a:off x="418" y="826"/>
                  <a:ext cx="243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xccx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91" name="Text Box 120"/>
                <p:cNvSpPr txBox="1">
                  <a:spLocks noChangeArrowheads="1"/>
                </p:cNvSpPr>
                <p:nvPr/>
              </p:nvSpPr>
              <p:spPr bwMode="auto">
                <a:xfrm>
                  <a:off x="415" y="860"/>
                  <a:ext cx="243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xccx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85" name="Group 121"/>
              <p:cNvGrpSpPr>
                <a:grpSpLocks/>
              </p:cNvGrpSpPr>
              <p:nvPr/>
            </p:nvGrpSpPr>
            <p:grpSpPr bwMode="auto">
              <a:xfrm>
                <a:off x="220" y="773"/>
                <a:ext cx="326" cy="186"/>
                <a:chOff x="327" y="785"/>
                <a:chExt cx="334" cy="200"/>
              </a:xfrm>
            </p:grpSpPr>
            <p:sp>
              <p:nvSpPr>
                <p:cNvPr id="86" name="Text Box 122"/>
                <p:cNvSpPr txBox="1">
                  <a:spLocks noChangeArrowheads="1"/>
                </p:cNvSpPr>
                <p:nvPr/>
              </p:nvSpPr>
              <p:spPr bwMode="auto">
                <a:xfrm>
                  <a:off x="327" y="785"/>
                  <a:ext cx="303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xcccxv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87" name="Text Box 123"/>
                <p:cNvSpPr txBox="1">
                  <a:spLocks noChangeArrowheads="1"/>
                </p:cNvSpPr>
                <p:nvPr/>
              </p:nvSpPr>
              <p:spPr bwMode="auto">
                <a:xfrm>
                  <a:off x="418" y="827"/>
                  <a:ext cx="243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xccx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88" name="Text Box 124"/>
                <p:cNvSpPr txBox="1">
                  <a:spLocks noChangeArrowheads="1"/>
                </p:cNvSpPr>
                <p:nvPr/>
              </p:nvSpPr>
              <p:spPr bwMode="auto">
                <a:xfrm>
                  <a:off x="415" y="860"/>
                  <a:ext cx="243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xccx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</p:grpSp>
      </p:grpSp>
      <p:sp>
        <p:nvSpPr>
          <p:cNvPr id="125" name="Text Box 5"/>
          <p:cNvSpPr txBox="1">
            <a:spLocks noChangeArrowheads="1"/>
          </p:cNvSpPr>
          <p:nvPr/>
        </p:nvSpPr>
        <p:spPr bwMode="auto">
          <a:xfrm>
            <a:off x="3351213" y="6019026"/>
            <a:ext cx="363118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 b="1" dirty="0">
                <a:latin typeface="+mn-lt"/>
              </a:rPr>
              <a:t>Service Information - Acme Local Handle Service</a:t>
            </a:r>
            <a:r>
              <a:rPr lang="en-US" sz="1200" dirty="0">
                <a:latin typeface="+mn-l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17"/>
          <p:cNvSpPr>
            <a:spLocks noChangeArrowheads="1"/>
          </p:cNvSpPr>
          <p:nvPr/>
        </p:nvSpPr>
        <p:spPr bwMode="auto">
          <a:xfrm>
            <a:off x="2971800" y="3048000"/>
            <a:ext cx="5029200" cy="2743200"/>
          </a:xfrm>
          <a:prstGeom prst="ellipse">
            <a:avLst/>
          </a:prstGeom>
          <a:solidFill>
            <a:srgbClr val="C0C0C0"/>
          </a:solidFill>
          <a:ln w="12700">
            <a:noFill/>
            <a:round/>
            <a:headEnd/>
            <a:tailEnd/>
          </a:ln>
          <a:effectLst>
            <a:prstShdw prst="shdw17" dist="17961" dir="2700000">
              <a:srgbClr val="737373">
                <a:alpha val="74997"/>
              </a:srgbClr>
            </a:prstShdw>
          </a:effectLst>
        </p:spPr>
        <p:txBody>
          <a:bodyPr wrap="none" tIns="0" bIns="0" anchor="ctr"/>
          <a:lstStyle/>
          <a:p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 txBox="1">
            <a:spLocks/>
          </p:cNvSpPr>
          <p:nvPr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>
                <a:latin typeface="+mn-lt"/>
                <a:ea typeface="+mj-ea"/>
                <a:cs typeface="+mj-cs"/>
              </a:rPr>
              <a:t>Handle Clients</a:t>
            </a:r>
            <a:endParaRPr lang="en-US" sz="3200" dirty="0">
              <a:latin typeface="+mn-lt"/>
              <a:ea typeface="+mj-ea"/>
              <a:cs typeface="+mj-cs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685800" y="762000"/>
            <a:ext cx="7772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050108" y="2819400"/>
            <a:ext cx="1693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n-lt"/>
              </a:rPr>
              <a:t>Client gets request</a:t>
            </a:r>
          </a:p>
          <a:p>
            <a:pPr algn="ctr"/>
            <a:r>
              <a:rPr lang="en-US" sz="1200" dirty="0" smtClean="0">
                <a:latin typeface="+mn-lt"/>
              </a:rPr>
              <a:t>to resolve hdl:123/456</a:t>
            </a:r>
            <a:endParaRPr lang="en-US" sz="1200" dirty="0">
              <a:latin typeface="+mn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78708" y="1143000"/>
            <a:ext cx="1346200" cy="1714500"/>
            <a:chOff x="1278708" y="1143000"/>
            <a:chExt cx="1346200" cy="1714500"/>
          </a:xfrm>
        </p:grpSpPr>
        <p:grpSp>
          <p:nvGrpSpPr>
            <p:cNvPr id="6" name="Group 14"/>
            <p:cNvGrpSpPr/>
            <p:nvPr/>
          </p:nvGrpSpPr>
          <p:grpSpPr>
            <a:xfrm>
              <a:off x="1278708" y="1143000"/>
              <a:ext cx="1346200" cy="1714500"/>
              <a:chOff x="1278708" y="1143000"/>
              <a:chExt cx="1346200" cy="1714500"/>
            </a:xfrm>
          </p:grpSpPr>
          <p:pic>
            <p:nvPicPr>
              <p:cNvPr id="10" name="Picture 2" descr="C:\Users\crey\AppData\Local\Microsoft\Windows\Temporary Internet Files\Content.IE5\7S2I6YC0\MC900436075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78708" y="1143000"/>
                <a:ext cx="1346200" cy="1714500"/>
              </a:xfrm>
              <a:prstGeom prst="rect">
                <a:avLst/>
              </a:prstGeom>
              <a:noFill/>
            </p:spPr>
          </p:pic>
          <p:sp>
            <p:nvSpPr>
              <p:cNvPr id="11" name="Rounded Rectangle 10"/>
              <p:cNvSpPr/>
              <p:nvPr/>
            </p:nvSpPr>
            <p:spPr>
              <a:xfrm>
                <a:off x="1647824" y="1504950"/>
                <a:ext cx="523875" cy="609600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>
                <a:off x="1752600" y="1600200"/>
                <a:ext cx="304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1752600" y="1647825"/>
                <a:ext cx="304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1752600" y="1704975"/>
                <a:ext cx="304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/>
            <p:cNvSpPr txBox="1"/>
            <p:nvPr/>
          </p:nvSpPr>
          <p:spPr>
            <a:xfrm>
              <a:off x="1600200" y="1752600"/>
              <a:ext cx="62709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 smtClean="0">
                  <a:latin typeface="+mj-lt"/>
                </a:rPr>
                <a:t>hdl:123/456</a:t>
              </a:r>
              <a:endParaRPr lang="en-US" sz="700" dirty="0">
                <a:latin typeface="+mj-lt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1752600" y="1946687"/>
              <a:ext cx="304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752600" y="1994312"/>
              <a:ext cx="304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3581400" y="2209800"/>
            <a:ext cx="18295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200" dirty="0">
                <a:latin typeface="+mn-lt"/>
              </a:rPr>
              <a:t>3. Client queries Server 3</a:t>
            </a:r>
          </a:p>
          <a:p>
            <a:pPr algn="l"/>
            <a:r>
              <a:rPr lang="en-US" sz="1200" dirty="0">
                <a:latin typeface="+mn-lt"/>
              </a:rPr>
              <a:t>    in Secondary Site A</a:t>
            </a:r>
          </a:p>
          <a:p>
            <a:pPr algn="l"/>
            <a:r>
              <a:rPr lang="en-US" sz="1200" dirty="0">
                <a:latin typeface="+mn-lt"/>
              </a:rPr>
              <a:t>    for 10.1000/1</a:t>
            </a:r>
          </a:p>
        </p:txBody>
      </p:sp>
      <p:grpSp>
        <p:nvGrpSpPr>
          <p:cNvPr id="19" name="Group 23"/>
          <p:cNvGrpSpPr>
            <a:grpSpLocks/>
          </p:cNvGrpSpPr>
          <p:nvPr/>
        </p:nvGrpSpPr>
        <p:grpSpPr bwMode="auto">
          <a:xfrm>
            <a:off x="5486400" y="3200400"/>
            <a:ext cx="1600200" cy="990600"/>
            <a:chOff x="3072" y="2352"/>
            <a:chExt cx="1008" cy="624"/>
          </a:xfrm>
        </p:grpSpPr>
        <p:sp>
          <p:nvSpPr>
            <p:cNvPr id="20" name="Oval 24"/>
            <p:cNvSpPr>
              <a:spLocks noChangeArrowheads="1"/>
            </p:cNvSpPr>
            <p:nvPr/>
          </p:nvSpPr>
          <p:spPr bwMode="auto">
            <a:xfrm>
              <a:off x="3072" y="2352"/>
              <a:ext cx="1008" cy="624"/>
            </a:xfrm>
            <a:prstGeom prst="ellipse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>
              <a:prstShdw prst="shdw17" dist="17961" dir="2700000">
                <a:srgbClr val="995C3D">
                  <a:alpha val="74997"/>
                </a:srgbClr>
              </a:prstShdw>
            </a:effectLst>
          </p:spPr>
          <p:txBody>
            <a:bodyPr wrap="none" tIns="0" bIns="0" anchor="ctr"/>
            <a:lstStyle/>
            <a:p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Oval 25"/>
            <p:cNvSpPr>
              <a:spLocks noChangeArrowheads="1"/>
            </p:cNvSpPr>
            <p:nvPr/>
          </p:nvSpPr>
          <p:spPr bwMode="auto">
            <a:xfrm>
              <a:off x="3456" y="2478"/>
              <a:ext cx="240" cy="336"/>
            </a:xfrm>
            <a:prstGeom prst="ellipse">
              <a:avLst/>
            </a:prstGeom>
            <a:solidFill>
              <a:schemeClr val="bg2"/>
            </a:solidFill>
            <a:ln w="12700">
              <a:noFill/>
              <a:round/>
              <a:headEnd/>
              <a:tailEnd/>
            </a:ln>
            <a:effectLst>
              <a:prstShdw prst="shdw17" dist="17961" dir="2700000">
                <a:srgbClr val="4D4D4D"/>
              </a:prstShdw>
            </a:effectLst>
          </p:spPr>
          <p:txBody>
            <a:bodyPr wrap="none" tIns="0" bIns="0" anchor="ctr"/>
            <a:lstStyle/>
            <a:p>
              <a:pPr algn="ctr"/>
              <a:r>
                <a:rPr lang="en-US" sz="1400" dirty="0"/>
                <a:t>#1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2" name="Oval 26"/>
          <p:cNvSpPr>
            <a:spLocks noChangeArrowheads="1"/>
          </p:cNvSpPr>
          <p:nvPr/>
        </p:nvSpPr>
        <p:spPr bwMode="auto">
          <a:xfrm>
            <a:off x="4876800" y="4419600"/>
            <a:ext cx="1600200" cy="990600"/>
          </a:xfrm>
          <a:prstGeom prst="ellipse">
            <a:avLst/>
          </a:prstGeom>
          <a:solidFill>
            <a:srgbClr val="FF9966"/>
          </a:solidFill>
          <a:ln w="12700">
            <a:noFill/>
            <a:round/>
            <a:headEnd/>
            <a:tailEnd/>
          </a:ln>
          <a:effectLst>
            <a:prstShdw prst="shdw17" dist="17961" dir="2700000">
              <a:srgbClr val="995C3D">
                <a:alpha val="74997"/>
              </a:srgbClr>
            </a:prstShdw>
          </a:effectLst>
        </p:spPr>
        <p:txBody>
          <a:bodyPr wrap="none" tIns="0" bIns="0" anchor="ctr"/>
          <a:lstStyle/>
          <a:p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3" name="Oval 27"/>
          <p:cNvSpPr>
            <a:spLocks noChangeArrowheads="1"/>
          </p:cNvSpPr>
          <p:nvPr/>
        </p:nvSpPr>
        <p:spPr bwMode="auto">
          <a:xfrm>
            <a:off x="5029200" y="4648200"/>
            <a:ext cx="381000" cy="533400"/>
          </a:xfrm>
          <a:prstGeom prst="ellipse">
            <a:avLst/>
          </a:prstGeom>
          <a:solidFill>
            <a:schemeClr val="bg2"/>
          </a:solidFill>
          <a:ln w="12700">
            <a:noFill/>
            <a:round/>
            <a:headEnd/>
            <a:tailEnd/>
          </a:ln>
          <a:effectLst>
            <a:prstShdw prst="shdw17" dist="17961" dir="2700000">
              <a:srgbClr val="4D4D4D"/>
            </a:prstShdw>
          </a:effectLst>
        </p:spPr>
        <p:txBody>
          <a:bodyPr wrap="none" tIns="0" bIns="0" anchor="ctr"/>
          <a:lstStyle/>
          <a:p>
            <a:pPr algn="ctr"/>
            <a:r>
              <a:rPr lang="en-US" sz="1400" dirty="0"/>
              <a:t>#1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4" name="Oval 28"/>
          <p:cNvSpPr>
            <a:spLocks noChangeArrowheads="1"/>
          </p:cNvSpPr>
          <p:nvPr/>
        </p:nvSpPr>
        <p:spPr bwMode="auto">
          <a:xfrm>
            <a:off x="5486400" y="4495800"/>
            <a:ext cx="381000" cy="533400"/>
          </a:xfrm>
          <a:prstGeom prst="ellipse">
            <a:avLst/>
          </a:prstGeom>
          <a:solidFill>
            <a:schemeClr val="bg2"/>
          </a:solidFill>
          <a:ln w="12700">
            <a:noFill/>
            <a:round/>
            <a:headEnd/>
            <a:tailEnd/>
          </a:ln>
          <a:effectLst>
            <a:prstShdw prst="shdw17" dist="17961" dir="2700000">
              <a:srgbClr val="4D4D4D"/>
            </a:prstShdw>
          </a:effectLst>
        </p:spPr>
        <p:txBody>
          <a:bodyPr wrap="none" tIns="0" bIns="0" anchor="ctr"/>
          <a:lstStyle/>
          <a:p>
            <a:pPr algn="ctr"/>
            <a:r>
              <a:rPr lang="en-US" sz="1400" dirty="0"/>
              <a:t>#2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5" name="Oval 29"/>
          <p:cNvSpPr>
            <a:spLocks noChangeArrowheads="1"/>
          </p:cNvSpPr>
          <p:nvPr/>
        </p:nvSpPr>
        <p:spPr bwMode="auto">
          <a:xfrm>
            <a:off x="5943600" y="4724400"/>
            <a:ext cx="381000" cy="533400"/>
          </a:xfrm>
          <a:prstGeom prst="ellipse">
            <a:avLst/>
          </a:prstGeom>
          <a:solidFill>
            <a:schemeClr val="bg2"/>
          </a:solidFill>
          <a:ln w="12700">
            <a:noFill/>
            <a:round/>
            <a:headEnd/>
            <a:tailEnd/>
          </a:ln>
          <a:effectLst>
            <a:prstShdw prst="shdw17" dist="17961" dir="2700000">
              <a:srgbClr val="4D4D4D"/>
            </a:prstShdw>
          </a:effectLst>
        </p:spPr>
        <p:txBody>
          <a:bodyPr wrap="none" tIns="0" bIns="0" anchor="ctr"/>
          <a:lstStyle/>
          <a:p>
            <a:pPr algn="ctr"/>
            <a:r>
              <a:rPr lang="en-US" sz="1400" dirty="0"/>
              <a:t>#3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7" name="Text Box 31"/>
          <p:cNvSpPr txBox="1">
            <a:spLocks noChangeArrowheads="1"/>
          </p:cNvSpPr>
          <p:nvPr/>
        </p:nvSpPr>
        <p:spPr bwMode="auto">
          <a:xfrm>
            <a:off x="5095875" y="5426611"/>
            <a:ext cx="1354538" cy="1846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r>
              <a:rPr lang="en-US" sz="1200" b="1" dirty="0">
                <a:solidFill>
                  <a:schemeClr val="tx1"/>
                </a:solidFill>
                <a:latin typeface="+mn-lt"/>
              </a:rPr>
              <a:t>Secondary Site A</a:t>
            </a:r>
          </a:p>
        </p:txBody>
      </p:sp>
      <p:sp>
        <p:nvSpPr>
          <p:cNvPr id="28" name="Text Box 32"/>
          <p:cNvSpPr txBox="1">
            <a:spLocks noChangeArrowheads="1"/>
          </p:cNvSpPr>
          <p:nvPr/>
        </p:nvSpPr>
        <p:spPr bwMode="auto">
          <a:xfrm>
            <a:off x="5649913" y="4197886"/>
            <a:ext cx="1354538" cy="1846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r>
              <a:rPr lang="en-US" sz="1200" b="1" dirty="0">
                <a:solidFill>
                  <a:schemeClr val="tx1"/>
                </a:solidFill>
                <a:latin typeface="+mn-lt"/>
              </a:rPr>
              <a:t>Secondary Site B</a:t>
            </a: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324350" y="5867400"/>
            <a:ext cx="2514600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tIns="0" bIns="0" anchor="ctr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+mn-lt"/>
              </a:rPr>
              <a:t>Acme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Local Handle </a:t>
            </a:r>
            <a:r>
              <a:rPr lang="en-US" sz="1400" dirty="0">
                <a:solidFill>
                  <a:schemeClr val="tx1"/>
                </a:solidFill>
                <a:latin typeface="+mn-lt"/>
              </a:rPr>
              <a:t>Service</a:t>
            </a:r>
          </a:p>
        </p:txBody>
      </p:sp>
      <p:sp>
        <p:nvSpPr>
          <p:cNvPr id="32" name="Oval 31"/>
          <p:cNvSpPr/>
          <p:nvPr/>
        </p:nvSpPr>
        <p:spPr>
          <a:xfrm>
            <a:off x="6019800" y="1371600"/>
            <a:ext cx="2286000" cy="1219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Global Handle Registry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3" name="Straight Arrow Connector 32"/>
          <p:cNvCxnSpPr>
            <a:endCxn id="25" idx="1"/>
          </p:cNvCxnSpPr>
          <p:nvPr/>
        </p:nvCxnSpPr>
        <p:spPr>
          <a:xfrm>
            <a:off x="2667002" y="2057402"/>
            <a:ext cx="3332394" cy="27451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18"/>
          <p:cNvGrpSpPr>
            <a:grpSpLocks/>
          </p:cNvGrpSpPr>
          <p:nvPr/>
        </p:nvGrpSpPr>
        <p:grpSpPr bwMode="auto">
          <a:xfrm>
            <a:off x="3200400" y="4038600"/>
            <a:ext cx="1600200" cy="990600"/>
            <a:chOff x="2016" y="2592"/>
            <a:chExt cx="1008" cy="624"/>
          </a:xfrm>
        </p:grpSpPr>
        <p:sp>
          <p:nvSpPr>
            <p:cNvPr id="36" name="Oval 19"/>
            <p:cNvSpPr>
              <a:spLocks noChangeArrowheads="1"/>
            </p:cNvSpPr>
            <p:nvPr/>
          </p:nvSpPr>
          <p:spPr bwMode="auto">
            <a:xfrm>
              <a:off x="2016" y="2592"/>
              <a:ext cx="1008" cy="624"/>
            </a:xfrm>
            <a:prstGeom prst="ellipse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>
              <a:prstShdw prst="shdw17" dist="17961" dir="2700000">
                <a:srgbClr val="995C3D">
                  <a:alpha val="74997"/>
                </a:srgbClr>
              </a:prstShdw>
            </a:effectLst>
          </p:spPr>
          <p:txBody>
            <a:bodyPr wrap="none" tIns="0" bIns="0" anchor="ctr"/>
            <a:lstStyle/>
            <a:p>
              <a:endParaRPr lang="en-US" b="1" dirty="0">
                <a:solidFill>
                  <a:schemeClr val="tx1"/>
                </a:solidFill>
              </a:endParaRPr>
            </a:p>
          </p:txBody>
        </p:sp>
        <p:grpSp>
          <p:nvGrpSpPr>
            <p:cNvPr id="37" name="Group 20"/>
            <p:cNvGrpSpPr>
              <a:grpSpLocks/>
            </p:cNvGrpSpPr>
            <p:nvPr/>
          </p:nvGrpSpPr>
          <p:grpSpPr bwMode="auto">
            <a:xfrm>
              <a:off x="2256" y="2736"/>
              <a:ext cx="528" cy="336"/>
              <a:chOff x="3792" y="2832"/>
              <a:chExt cx="528" cy="336"/>
            </a:xfrm>
          </p:grpSpPr>
          <p:sp>
            <p:nvSpPr>
              <p:cNvPr id="38" name="Oval 21"/>
              <p:cNvSpPr>
                <a:spLocks noChangeArrowheads="1"/>
              </p:cNvSpPr>
              <p:nvPr/>
            </p:nvSpPr>
            <p:spPr bwMode="auto">
              <a:xfrm>
                <a:off x="3792" y="2832"/>
                <a:ext cx="240" cy="336"/>
              </a:xfrm>
              <a:prstGeom prst="ellipse">
                <a:avLst/>
              </a:prstGeom>
              <a:solidFill>
                <a:schemeClr val="bg2"/>
              </a:solidFill>
              <a:ln w="12700">
                <a:noFill/>
                <a:round/>
                <a:headEnd/>
                <a:tailEnd/>
              </a:ln>
              <a:effectLst>
                <a:prstShdw prst="shdw17" dist="17961" dir="2700000">
                  <a:srgbClr val="4D4D4D"/>
                </a:prstShdw>
              </a:effectLst>
            </p:spPr>
            <p:txBody>
              <a:bodyPr wrap="none" tIns="0" bIns="0" anchor="ctr"/>
              <a:lstStyle/>
              <a:p>
                <a:pPr algn="ctr"/>
                <a:r>
                  <a:rPr lang="en-US" sz="1400" dirty="0"/>
                  <a:t>#1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Oval 22"/>
              <p:cNvSpPr>
                <a:spLocks noChangeArrowheads="1"/>
              </p:cNvSpPr>
              <p:nvPr/>
            </p:nvSpPr>
            <p:spPr bwMode="auto">
              <a:xfrm>
                <a:off x="4080" y="2832"/>
                <a:ext cx="240" cy="336"/>
              </a:xfrm>
              <a:prstGeom prst="ellipse">
                <a:avLst/>
              </a:prstGeom>
              <a:solidFill>
                <a:schemeClr val="bg2"/>
              </a:solidFill>
              <a:ln w="12700">
                <a:noFill/>
                <a:round/>
                <a:headEnd/>
                <a:tailEnd/>
              </a:ln>
              <a:effectLst>
                <a:prstShdw prst="shdw17" dist="17961" dir="2700000">
                  <a:srgbClr val="4D4D4D"/>
                </a:prstShdw>
              </a:effectLst>
            </p:spPr>
            <p:txBody>
              <a:bodyPr wrap="none" tIns="0" bIns="0" anchor="ctr"/>
              <a:lstStyle/>
              <a:p>
                <a:pPr algn="ctr"/>
                <a:r>
                  <a:rPr lang="en-US" sz="1400" dirty="0"/>
                  <a:t>#2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0" name="Text Box 31"/>
          <p:cNvSpPr txBox="1">
            <a:spLocks noChangeArrowheads="1"/>
          </p:cNvSpPr>
          <p:nvPr/>
        </p:nvSpPr>
        <p:spPr bwMode="auto">
          <a:xfrm>
            <a:off x="3581400" y="5105400"/>
            <a:ext cx="1064202" cy="1846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r>
              <a:rPr lang="en-US" sz="1200" b="1" dirty="0" smtClean="0">
                <a:solidFill>
                  <a:schemeClr val="tx1"/>
                </a:solidFill>
                <a:latin typeface="+mn-lt"/>
              </a:rPr>
              <a:t>Primary Site</a:t>
            </a:r>
            <a:endParaRPr lang="en-US" sz="1200" b="1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7"/>
          <p:cNvSpPr>
            <a:spLocks noChangeArrowheads="1"/>
          </p:cNvSpPr>
          <p:nvPr/>
        </p:nvSpPr>
        <p:spPr bwMode="auto">
          <a:xfrm>
            <a:off x="2971800" y="3048000"/>
            <a:ext cx="5029200" cy="2743200"/>
          </a:xfrm>
          <a:prstGeom prst="ellipse">
            <a:avLst/>
          </a:prstGeom>
          <a:solidFill>
            <a:srgbClr val="C0C0C0"/>
          </a:solidFill>
          <a:ln w="12700">
            <a:noFill/>
            <a:round/>
            <a:headEnd/>
            <a:tailEnd/>
          </a:ln>
          <a:effectLst>
            <a:prstShdw prst="shdw17" dist="17961" dir="2700000">
              <a:srgbClr val="737373">
                <a:alpha val="74997"/>
              </a:srgbClr>
            </a:prstShdw>
          </a:effectLst>
        </p:spPr>
        <p:txBody>
          <a:bodyPr wrap="none" tIns="0" bIns="0" anchor="ctr"/>
          <a:lstStyle/>
          <a:p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>
                <a:latin typeface="+mn-lt"/>
                <a:ea typeface="+mj-ea"/>
                <a:cs typeface="+mj-cs"/>
              </a:rPr>
              <a:t>Handle Clients</a:t>
            </a:r>
            <a:endParaRPr lang="en-US" sz="3200" dirty="0">
              <a:latin typeface="+mn-lt"/>
              <a:ea typeface="+mj-ea"/>
              <a:cs typeface="+mj-cs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85800" y="762000"/>
            <a:ext cx="7772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050108" y="2819400"/>
            <a:ext cx="1693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n-lt"/>
              </a:rPr>
              <a:t>Client gets request</a:t>
            </a:r>
          </a:p>
          <a:p>
            <a:pPr algn="ctr"/>
            <a:r>
              <a:rPr lang="en-US" sz="1200" dirty="0" smtClean="0">
                <a:latin typeface="+mn-lt"/>
              </a:rPr>
              <a:t>to resolve hdl:123/456</a:t>
            </a:r>
            <a:endParaRPr lang="en-US" sz="1200" dirty="0">
              <a:latin typeface="+mn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278708" y="1143000"/>
            <a:ext cx="1346200" cy="1714500"/>
            <a:chOff x="1278708" y="1143000"/>
            <a:chExt cx="1346200" cy="1714500"/>
          </a:xfrm>
        </p:grpSpPr>
        <p:grpSp>
          <p:nvGrpSpPr>
            <p:cNvPr id="7" name="Group 14"/>
            <p:cNvGrpSpPr/>
            <p:nvPr/>
          </p:nvGrpSpPr>
          <p:grpSpPr>
            <a:xfrm>
              <a:off x="1278708" y="1143000"/>
              <a:ext cx="1346200" cy="1714500"/>
              <a:chOff x="1278708" y="1143000"/>
              <a:chExt cx="1346200" cy="1714500"/>
            </a:xfrm>
          </p:grpSpPr>
          <p:pic>
            <p:nvPicPr>
              <p:cNvPr id="11" name="Picture 2" descr="C:\Users\crey\AppData\Local\Microsoft\Windows\Temporary Internet Files\Content.IE5\7S2I6YC0\MC900436075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78708" y="1143000"/>
                <a:ext cx="1346200" cy="1714500"/>
              </a:xfrm>
              <a:prstGeom prst="rect">
                <a:avLst/>
              </a:prstGeom>
              <a:noFill/>
            </p:spPr>
          </p:pic>
          <p:sp>
            <p:nvSpPr>
              <p:cNvPr id="12" name="Rounded Rectangle 11"/>
              <p:cNvSpPr/>
              <p:nvPr/>
            </p:nvSpPr>
            <p:spPr>
              <a:xfrm>
                <a:off x="1647824" y="1504950"/>
                <a:ext cx="523875" cy="609600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>
                <a:off x="1752600" y="1600200"/>
                <a:ext cx="304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1752600" y="1647825"/>
                <a:ext cx="304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1752600" y="1704975"/>
                <a:ext cx="304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6"/>
            <p:cNvSpPr txBox="1"/>
            <p:nvPr/>
          </p:nvSpPr>
          <p:spPr>
            <a:xfrm>
              <a:off x="1600200" y="1752600"/>
              <a:ext cx="62709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 smtClean="0">
                  <a:latin typeface="+mj-lt"/>
                </a:rPr>
                <a:t>hdl:123/456</a:t>
              </a:r>
              <a:endParaRPr lang="en-US" sz="700" dirty="0">
                <a:latin typeface="+mj-lt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1752600" y="1946687"/>
              <a:ext cx="304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752600" y="1994312"/>
              <a:ext cx="304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23"/>
          <p:cNvGrpSpPr>
            <a:grpSpLocks/>
          </p:cNvGrpSpPr>
          <p:nvPr/>
        </p:nvGrpSpPr>
        <p:grpSpPr bwMode="auto">
          <a:xfrm>
            <a:off x="5486400" y="3200400"/>
            <a:ext cx="1600200" cy="990600"/>
            <a:chOff x="3072" y="2352"/>
            <a:chExt cx="1008" cy="624"/>
          </a:xfrm>
        </p:grpSpPr>
        <p:sp>
          <p:nvSpPr>
            <p:cNvPr id="18" name="Oval 24"/>
            <p:cNvSpPr>
              <a:spLocks noChangeArrowheads="1"/>
            </p:cNvSpPr>
            <p:nvPr/>
          </p:nvSpPr>
          <p:spPr bwMode="auto">
            <a:xfrm>
              <a:off x="3072" y="2352"/>
              <a:ext cx="1008" cy="624"/>
            </a:xfrm>
            <a:prstGeom prst="ellipse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>
              <a:prstShdw prst="shdw17" dist="17961" dir="2700000">
                <a:srgbClr val="995C3D">
                  <a:alpha val="74997"/>
                </a:srgbClr>
              </a:prstShdw>
            </a:effectLst>
          </p:spPr>
          <p:txBody>
            <a:bodyPr wrap="none" tIns="0" bIns="0" anchor="ctr"/>
            <a:lstStyle/>
            <a:p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Oval 25"/>
            <p:cNvSpPr>
              <a:spLocks noChangeArrowheads="1"/>
            </p:cNvSpPr>
            <p:nvPr/>
          </p:nvSpPr>
          <p:spPr bwMode="auto">
            <a:xfrm>
              <a:off x="3456" y="2478"/>
              <a:ext cx="240" cy="336"/>
            </a:xfrm>
            <a:prstGeom prst="ellipse">
              <a:avLst/>
            </a:prstGeom>
            <a:solidFill>
              <a:schemeClr val="bg2"/>
            </a:solidFill>
            <a:ln w="12700">
              <a:noFill/>
              <a:round/>
              <a:headEnd/>
              <a:tailEnd/>
            </a:ln>
            <a:effectLst>
              <a:prstShdw prst="shdw17" dist="17961" dir="2700000">
                <a:srgbClr val="4D4D4D"/>
              </a:prstShdw>
            </a:effectLst>
          </p:spPr>
          <p:txBody>
            <a:bodyPr wrap="none" tIns="0" bIns="0" anchor="ctr"/>
            <a:lstStyle/>
            <a:p>
              <a:pPr algn="ctr"/>
              <a:r>
                <a:rPr lang="en-US" sz="1400" dirty="0"/>
                <a:t>#1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0" name="Oval 26"/>
          <p:cNvSpPr>
            <a:spLocks noChangeArrowheads="1"/>
          </p:cNvSpPr>
          <p:nvPr/>
        </p:nvSpPr>
        <p:spPr bwMode="auto">
          <a:xfrm>
            <a:off x="4876800" y="4419600"/>
            <a:ext cx="1600200" cy="990600"/>
          </a:xfrm>
          <a:prstGeom prst="ellipse">
            <a:avLst/>
          </a:prstGeom>
          <a:solidFill>
            <a:srgbClr val="FF9966"/>
          </a:solidFill>
          <a:ln w="12700">
            <a:noFill/>
            <a:round/>
            <a:headEnd/>
            <a:tailEnd/>
          </a:ln>
          <a:effectLst>
            <a:prstShdw prst="shdw17" dist="17961" dir="2700000">
              <a:srgbClr val="995C3D">
                <a:alpha val="74997"/>
              </a:srgbClr>
            </a:prstShdw>
          </a:effectLst>
        </p:spPr>
        <p:txBody>
          <a:bodyPr wrap="none" tIns="0" bIns="0" anchor="ctr"/>
          <a:lstStyle/>
          <a:p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1" name="Oval 27"/>
          <p:cNvSpPr>
            <a:spLocks noChangeArrowheads="1"/>
          </p:cNvSpPr>
          <p:nvPr/>
        </p:nvSpPr>
        <p:spPr bwMode="auto">
          <a:xfrm>
            <a:off x="5029200" y="4648200"/>
            <a:ext cx="381000" cy="533400"/>
          </a:xfrm>
          <a:prstGeom prst="ellipse">
            <a:avLst/>
          </a:prstGeom>
          <a:solidFill>
            <a:schemeClr val="bg2"/>
          </a:solidFill>
          <a:ln w="12700">
            <a:noFill/>
            <a:round/>
            <a:headEnd/>
            <a:tailEnd/>
          </a:ln>
          <a:effectLst>
            <a:prstShdw prst="shdw17" dist="17961" dir="2700000">
              <a:srgbClr val="4D4D4D"/>
            </a:prstShdw>
          </a:effectLst>
        </p:spPr>
        <p:txBody>
          <a:bodyPr wrap="none" tIns="0" bIns="0" anchor="ctr"/>
          <a:lstStyle/>
          <a:p>
            <a:pPr algn="ctr"/>
            <a:r>
              <a:rPr lang="en-US" sz="1400" dirty="0"/>
              <a:t>#1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2" name="Oval 28"/>
          <p:cNvSpPr>
            <a:spLocks noChangeArrowheads="1"/>
          </p:cNvSpPr>
          <p:nvPr/>
        </p:nvSpPr>
        <p:spPr bwMode="auto">
          <a:xfrm>
            <a:off x="5486400" y="4495800"/>
            <a:ext cx="381000" cy="533400"/>
          </a:xfrm>
          <a:prstGeom prst="ellipse">
            <a:avLst/>
          </a:prstGeom>
          <a:solidFill>
            <a:schemeClr val="bg2"/>
          </a:solidFill>
          <a:ln w="12700">
            <a:noFill/>
            <a:round/>
            <a:headEnd/>
            <a:tailEnd/>
          </a:ln>
          <a:effectLst>
            <a:prstShdw prst="shdw17" dist="17961" dir="2700000">
              <a:srgbClr val="4D4D4D"/>
            </a:prstShdw>
          </a:effectLst>
        </p:spPr>
        <p:txBody>
          <a:bodyPr wrap="none" tIns="0" bIns="0" anchor="ctr"/>
          <a:lstStyle/>
          <a:p>
            <a:pPr algn="ctr"/>
            <a:r>
              <a:rPr lang="en-US" sz="1400" dirty="0"/>
              <a:t>#2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3" name="Oval 29"/>
          <p:cNvSpPr>
            <a:spLocks noChangeArrowheads="1"/>
          </p:cNvSpPr>
          <p:nvPr/>
        </p:nvSpPr>
        <p:spPr bwMode="auto">
          <a:xfrm>
            <a:off x="5943600" y="4724400"/>
            <a:ext cx="381000" cy="533400"/>
          </a:xfrm>
          <a:prstGeom prst="ellipse">
            <a:avLst/>
          </a:prstGeom>
          <a:solidFill>
            <a:schemeClr val="bg2"/>
          </a:solidFill>
          <a:ln w="12700">
            <a:noFill/>
            <a:round/>
            <a:headEnd/>
            <a:tailEnd/>
          </a:ln>
          <a:effectLst>
            <a:prstShdw prst="shdw17" dist="17961" dir="2700000">
              <a:srgbClr val="4D4D4D"/>
            </a:prstShdw>
          </a:effectLst>
        </p:spPr>
        <p:txBody>
          <a:bodyPr wrap="none" tIns="0" bIns="0" anchor="ctr"/>
          <a:lstStyle/>
          <a:p>
            <a:pPr algn="ctr"/>
            <a:r>
              <a:rPr lang="en-US" sz="1400" dirty="0"/>
              <a:t>#3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4" name="Text Box 31"/>
          <p:cNvSpPr txBox="1">
            <a:spLocks noChangeArrowheads="1"/>
          </p:cNvSpPr>
          <p:nvPr/>
        </p:nvSpPr>
        <p:spPr bwMode="auto">
          <a:xfrm>
            <a:off x="5095875" y="5426611"/>
            <a:ext cx="1354538" cy="1846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r>
              <a:rPr lang="en-US" sz="1200" b="1" dirty="0">
                <a:solidFill>
                  <a:schemeClr val="tx1"/>
                </a:solidFill>
                <a:latin typeface="+mn-lt"/>
              </a:rPr>
              <a:t>Secondary Site A</a:t>
            </a:r>
          </a:p>
        </p:txBody>
      </p:sp>
      <p:sp>
        <p:nvSpPr>
          <p:cNvPr id="25" name="Text Box 32"/>
          <p:cNvSpPr txBox="1">
            <a:spLocks noChangeArrowheads="1"/>
          </p:cNvSpPr>
          <p:nvPr/>
        </p:nvSpPr>
        <p:spPr bwMode="auto">
          <a:xfrm>
            <a:off x="5649913" y="4197886"/>
            <a:ext cx="1354538" cy="1846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r>
              <a:rPr lang="en-US" sz="1200" b="1" dirty="0">
                <a:solidFill>
                  <a:schemeClr val="tx1"/>
                </a:solidFill>
                <a:latin typeface="+mn-lt"/>
              </a:rPr>
              <a:t>Secondary Site B</a:t>
            </a:r>
          </a:p>
        </p:txBody>
      </p:sp>
      <p:sp>
        <p:nvSpPr>
          <p:cNvPr id="26" name="Text Box 34"/>
          <p:cNvSpPr txBox="1">
            <a:spLocks noChangeArrowheads="1"/>
          </p:cNvSpPr>
          <p:nvPr/>
        </p:nvSpPr>
        <p:spPr bwMode="auto">
          <a:xfrm>
            <a:off x="4324350" y="5867400"/>
            <a:ext cx="2514600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tIns="0" bIns="0" anchor="ctr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+mn-lt"/>
              </a:rPr>
              <a:t>Acme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Local Handle </a:t>
            </a:r>
            <a:r>
              <a:rPr lang="en-US" sz="1400" dirty="0">
                <a:solidFill>
                  <a:schemeClr val="tx1"/>
                </a:solidFill>
                <a:latin typeface="+mn-lt"/>
              </a:rPr>
              <a:t>Service</a:t>
            </a:r>
          </a:p>
        </p:txBody>
      </p:sp>
      <p:sp>
        <p:nvSpPr>
          <p:cNvPr id="27" name="Oval 26"/>
          <p:cNvSpPr/>
          <p:nvPr/>
        </p:nvSpPr>
        <p:spPr>
          <a:xfrm>
            <a:off x="6019800" y="1371600"/>
            <a:ext cx="2286000" cy="1219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Global Handle Registry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8" name="Straight Arrow Connector 27"/>
          <p:cNvCxnSpPr>
            <a:endCxn id="23" idx="1"/>
          </p:cNvCxnSpPr>
          <p:nvPr/>
        </p:nvCxnSpPr>
        <p:spPr>
          <a:xfrm>
            <a:off x="2667002" y="2057402"/>
            <a:ext cx="3332394" cy="2745113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18"/>
          <p:cNvGrpSpPr>
            <a:grpSpLocks/>
          </p:cNvGrpSpPr>
          <p:nvPr/>
        </p:nvGrpSpPr>
        <p:grpSpPr bwMode="auto">
          <a:xfrm>
            <a:off x="3200400" y="4038600"/>
            <a:ext cx="1600200" cy="990600"/>
            <a:chOff x="2016" y="2592"/>
            <a:chExt cx="1008" cy="624"/>
          </a:xfrm>
        </p:grpSpPr>
        <p:sp>
          <p:nvSpPr>
            <p:cNvPr id="30" name="Oval 19"/>
            <p:cNvSpPr>
              <a:spLocks noChangeArrowheads="1"/>
            </p:cNvSpPr>
            <p:nvPr/>
          </p:nvSpPr>
          <p:spPr bwMode="auto">
            <a:xfrm>
              <a:off x="2016" y="2592"/>
              <a:ext cx="1008" cy="624"/>
            </a:xfrm>
            <a:prstGeom prst="ellipse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>
              <a:prstShdw prst="shdw17" dist="17961" dir="2700000">
                <a:srgbClr val="995C3D">
                  <a:alpha val="74997"/>
                </a:srgbClr>
              </a:prstShdw>
            </a:effectLst>
          </p:spPr>
          <p:txBody>
            <a:bodyPr wrap="none" tIns="0" bIns="0" anchor="ctr"/>
            <a:lstStyle/>
            <a:p>
              <a:endParaRPr lang="en-US" b="1" dirty="0">
                <a:solidFill>
                  <a:schemeClr val="tx1"/>
                </a:solidFill>
              </a:endParaRPr>
            </a:p>
          </p:txBody>
        </p:sp>
        <p:grpSp>
          <p:nvGrpSpPr>
            <p:cNvPr id="31" name="Group 20"/>
            <p:cNvGrpSpPr>
              <a:grpSpLocks/>
            </p:cNvGrpSpPr>
            <p:nvPr/>
          </p:nvGrpSpPr>
          <p:grpSpPr bwMode="auto">
            <a:xfrm>
              <a:off x="2256" y="2736"/>
              <a:ext cx="528" cy="336"/>
              <a:chOff x="3792" y="2832"/>
              <a:chExt cx="528" cy="336"/>
            </a:xfrm>
          </p:grpSpPr>
          <p:sp>
            <p:nvSpPr>
              <p:cNvPr id="32" name="Oval 21"/>
              <p:cNvSpPr>
                <a:spLocks noChangeArrowheads="1"/>
              </p:cNvSpPr>
              <p:nvPr/>
            </p:nvSpPr>
            <p:spPr bwMode="auto">
              <a:xfrm>
                <a:off x="3792" y="2832"/>
                <a:ext cx="240" cy="336"/>
              </a:xfrm>
              <a:prstGeom prst="ellipse">
                <a:avLst/>
              </a:prstGeom>
              <a:solidFill>
                <a:schemeClr val="bg2"/>
              </a:solidFill>
              <a:ln w="12700">
                <a:noFill/>
                <a:round/>
                <a:headEnd/>
                <a:tailEnd/>
              </a:ln>
              <a:effectLst>
                <a:prstShdw prst="shdw17" dist="17961" dir="2700000">
                  <a:srgbClr val="4D4D4D"/>
                </a:prstShdw>
              </a:effectLst>
            </p:spPr>
            <p:txBody>
              <a:bodyPr wrap="none" tIns="0" bIns="0" anchor="ctr"/>
              <a:lstStyle/>
              <a:p>
                <a:pPr algn="ctr"/>
                <a:r>
                  <a:rPr lang="en-US" sz="1400" dirty="0"/>
                  <a:t>#1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Oval 22"/>
              <p:cNvSpPr>
                <a:spLocks noChangeArrowheads="1"/>
              </p:cNvSpPr>
              <p:nvPr/>
            </p:nvSpPr>
            <p:spPr bwMode="auto">
              <a:xfrm>
                <a:off x="4080" y="2832"/>
                <a:ext cx="240" cy="336"/>
              </a:xfrm>
              <a:prstGeom prst="ellipse">
                <a:avLst/>
              </a:prstGeom>
              <a:solidFill>
                <a:schemeClr val="bg2"/>
              </a:solidFill>
              <a:ln w="12700">
                <a:noFill/>
                <a:round/>
                <a:headEnd/>
                <a:tailEnd/>
              </a:ln>
              <a:effectLst>
                <a:prstShdw prst="shdw17" dist="17961" dir="2700000">
                  <a:srgbClr val="4D4D4D"/>
                </a:prstShdw>
              </a:effectLst>
            </p:spPr>
            <p:txBody>
              <a:bodyPr wrap="none" tIns="0" bIns="0" anchor="ctr"/>
              <a:lstStyle/>
              <a:p>
                <a:pPr algn="ctr"/>
                <a:r>
                  <a:rPr lang="en-US" sz="1400" dirty="0"/>
                  <a:t>#2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4" name="Text Box 31"/>
          <p:cNvSpPr txBox="1">
            <a:spLocks noChangeArrowheads="1"/>
          </p:cNvSpPr>
          <p:nvPr/>
        </p:nvSpPr>
        <p:spPr bwMode="auto">
          <a:xfrm>
            <a:off x="3581400" y="5105400"/>
            <a:ext cx="1064202" cy="1846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r>
              <a:rPr lang="en-US" sz="1200" b="1" dirty="0" smtClean="0">
                <a:solidFill>
                  <a:schemeClr val="tx1"/>
                </a:solidFill>
                <a:latin typeface="+mn-lt"/>
              </a:rPr>
              <a:t>Primary Site</a:t>
            </a:r>
            <a:endParaRPr lang="en-US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81400" y="22098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-114300">
              <a:tabLst>
                <a:tab pos="171450" algn="l"/>
              </a:tabLst>
            </a:pPr>
            <a:r>
              <a:rPr lang="en-US" sz="1200" dirty="0" smtClean="0">
                <a:latin typeface="+mn-lt"/>
              </a:rPr>
              <a:t>4. Server responds with handle data</a:t>
            </a:r>
            <a:endParaRPr lang="en-US" sz="1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124200" y="4569023"/>
            <a:ext cx="2895600" cy="1447800"/>
            <a:chOff x="2976" y="816"/>
            <a:chExt cx="2496" cy="129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Oval 5"/>
            <p:cNvSpPr>
              <a:spLocks noChangeArrowheads="1"/>
            </p:cNvSpPr>
            <p:nvPr/>
          </p:nvSpPr>
          <p:spPr bwMode="auto">
            <a:xfrm>
              <a:off x="2976" y="816"/>
              <a:ext cx="2496" cy="1296"/>
            </a:xfrm>
            <a:prstGeom prst="ellipse">
              <a:avLst/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>
              <a:prstShdw prst="shdw17" dist="17961" dir="2700000">
                <a:srgbClr val="C0C0C0">
                  <a:gamma/>
                  <a:shade val="60000"/>
                  <a:invGamma/>
                </a:srgbClr>
              </a:prstShdw>
            </a:effectLst>
          </p:spPr>
          <p:txBody>
            <a:bodyPr wrap="none" tIns="0" bIns="0" anchor="ctr"/>
            <a:lstStyle/>
            <a:p>
              <a:pPr>
                <a:defRPr/>
              </a:pPr>
              <a:endParaRPr lang="en-US" sz="1000" b="1" dirty="0">
                <a:solidFill>
                  <a:schemeClr val="tx1"/>
                </a:solidFill>
                <a:latin typeface="+mn-lt"/>
                <a:ea typeface="+mn-ea"/>
              </a:endParaRPr>
            </a:p>
          </p:txBody>
        </p: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3120" y="864"/>
              <a:ext cx="2256" cy="1152"/>
              <a:chOff x="2016" y="2304"/>
              <a:chExt cx="2256" cy="1152"/>
            </a:xfrm>
          </p:grpSpPr>
          <p:grpSp>
            <p:nvGrpSpPr>
              <p:cNvPr id="5" name="Group 7"/>
              <p:cNvGrpSpPr>
                <a:grpSpLocks/>
              </p:cNvGrpSpPr>
              <p:nvPr/>
            </p:nvGrpSpPr>
            <p:grpSpPr bwMode="auto">
              <a:xfrm>
                <a:off x="2352" y="2400"/>
                <a:ext cx="480" cy="288"/>
                <a:chOff x="2064" y="2496"/>
                <a:chExt cx="480" cy="288"/>
              </a:xfrm>
            </p:grpSpPr>
            <p:sp>
              <p:nvSpPr>
                <p:cNvPr id="33" name="Oval 8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2118" y="2575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6" name="Group 10"/>
              <p:cNvGrpSpPr>
                <a:grpSpLocks/>
              </p:cNvGrpSpPr>
              <p:nvPr/>
            </p:nvGrpSpPr>
            <p:grpSpPr bwMode="auto">
              <a:xfrm>
                <a:off x="2016" y="2736"/>
                <a:ext cx="480" cy="288"/>
                <a:chOff x="2064" y="2496"/>
                <a:chExt cx="480" cy="288"/>
              </a:xfrm>
            </p:grpSpPr>
            <p:sp>
              <p:nvSpPr>
                <p:cNvPr id="31" name="Oval 11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2117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2640" y="2736"/>
                <a:ext cx="480" cy="288"/>
                <a:chOff x="2064" y="2496"/>
                <a:chExt cx="480" cy="288"/>
              </a:xfrm>
            </p:grpSpPr>
            <p:sp>
              <p:nvSpPr>
                <p:cNvPr id="29" name="Oval 14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0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120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8" name="Group 16"/>
              <p:cNvGrpSpPr>
                <a:grpSpLocks/>
              </p:cNvGrpSpPr>
              <p:nvPr/>
            </p:nvGrpSpPr>
            <p:grpSpPr bwMode="auto">
              <a:xfrm>
                <a:off x="3216" y="2736"/>
                <a:ext cx="480" cy="288"/>
                <a:chOff x="2064" y="2496"/>
                <a:chExt cx="480" cy="288"/>
              </a:xfrm>
            </p:grpSpPr>
            <p:sp>
              <p:nvSpPr>
                <p:cNvPr id="27" name="Oval 17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8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117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9" name="Group 19"/>
              <p:cNvGrpSpPr>
                <a:grpSpLocks/>
              </p:cNvGrpSpPr>
              <p:nvPr/>
            </p:nvGrpSpPr>
            <p:grpSpPr bwMode="auto">
              <a:xfrm>
                <a:off x="2880" y="3168"/>
                <a:ext cx="480" cy="288"/>
                <a:chOff x="2064" y="2496"/>
                <a:chExt cx="480" cy="288"/>
              </a:xfrm>
            </p:grpSpPr>
            <p:sp>
              <p:nvSpPr>
                <p:cNvPr id="25" name="Oval 20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6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118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10" name="Group 22"/>
              <p:cNvGrpSpPr>
                <a:grpSpLocks/>
              </p:cNvGrpSpPr>
              <p:nvPr/>
            </p:nvGrpSpPr>
            <p:grpSpPr bwMode="auto">
              <a:xfrm>
                <a:off x="3792" y="2736"/>
                <a:ext cx="480" cy="288"/>
                <a:chOff x="2064" y="2496"/>
                <a:chExt cx="480" cy="288"/>
              </a:xfrm>
            </p:grpSpPr>
            <p:sp>
              <p:nvSpPr>
                <p:cNvPr id="23" name="Oval 23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4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2116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11" name="Group 25"/>
              <p:cNvGrpSpPr>
                <a:grpSpLocks/>
              </p:cNvGrpSpPr>
              <p:nvPr/>
            </p:nvGrpSpPr>
            <p:grpSpPr bwMode="auto">
              <a:xfrm>
                <a:off x="3408" y="3072"/>
                <a:ext cx="480" cy="288"/>
                <a:chOff x="2064" y="2496"/>
                <a:chExt cx="480" cy="288"/>
              </a:xfrm>
            </p:grpSpPr>
            <p:sp>
              <p:nvSpPr>
                <p:cNvPr id="21" name="Oval 26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2114" y="2572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12" name="Group 28"/>
              <p:cNvGrpSpPr>
                <a:grpSpLocks/>
              </p:cNvGrpSpPr>
              <p:nvPr/>
            </p:nvGrpSpPr>
            <p:grpSpPr bwMode="auto">
              <a:xfrm>
                <a:off x="3408" y="2400"/>
                <a:ext cx="480" cy="288"/>
                <a:chOff x="2064" y="2496"/>
                <a:chExt cx="480" cy="288"/>
              </a:xfrm>
            </p:grpSpPr>
            <p:sp>
              <p:nvSpPr>
                <p:cNvPr id="19" name="Oval 29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0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2114" y="2575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13" name="Group 31"/>
              <p:cNvGrpSpPr>
                <a:grpSpLocks/>
              </p:cNvGrpSpPr>
              <p:nvPr/>
            </p:nvGrpSpPr>
            <p:grpSpPr bwMode="auto">
              <a:xfrm>
                <a:off x="2880" y="2304"/>
                <a:ext cx="480" cy="288"/>
                <a:chOff x="2064" y="2496"/>
                <a:chExt cx="480" cy="288"/>
              </a:xfrm>
            </p:grpSpPr>
            <p:sp>
              <p:nvSpPr>
                <p:cNvPr id="17" name="Oval 32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12700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8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2107" y="2572"/>
                  <a:ext cx="384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GHR</a:t>
                  </a:r>
                </a:p>
              </p:txBody>
            </p:sp>
          </p:grpSp>
          <p:grpSp>
            <p:nvGrpSpPr>
              <p:cNvPr id="14" name="Group 34"/>
              <p:cNvGrpSpPr>
                <a:grpSpLocks/>
              </p:cNvGrpSpPr>
              <p:nvPr/>
            </p:nvGrpSpPr>
            <p:grpSpPr bwMode="auto">
              <a:xfrm>
                <a:off x="2352" y="3072"/>
                <a:ext cx="480" cy="288"/>
                <a:chOff x="2064" y="2496"/>
                <a:chExt cx="480" cy="288"/>
              </a:xfrm>
            </p:grpSpPr>
            <p:sp>
              <p:nvSpPr>
                <p:cNvPr id="15" name="Oval 35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6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2118" y="2572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</p:grpSp>
      </p:grpSp>
      <p:sp>
        <p:nvSpPr>
          <p:cNvPr id="52" name="Title 1"/>
          <p:cNvSpPr txBox="1">
            <a:spLocks/>
          </p:cNvSpPr>
          <p:nvPr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>
                <a:latin typeface="+mn-lt"/>
                <a:ea typeface="+mj-ea"/>
                <a:cs typeface="+mj-cs"/>
              </a:rPr>
              <a:t>Handle Clients</a:t>
            </a:r>
            <a:endParaRPr lang="en-US" sz="3200" dirty="0">
              <a:latin typeface="+mn-lt"/>
              <a:ea typeface="+mj-ea"/>
              <a:cs typeface="+mj-cs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85800" y="762000"/>
            <a:ext cx="7772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4025130" y="6093023"/>
            <a:ext cx="1320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Handle System</a:t>
            </a:r>
            <a:endParaRPr lang="en-US" sz="1400" dirty="0">
              <a:latin typeface="+mn-lt"/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1441755" y="3124200"/>
            <a:ext cx="1606245" cy="1606154"/>
            <a:chOff x="1219200" y="2743200"/>
            <a:chExt cx="1606245" cy="1606154"/>
          </a:xfrm>
        </p:grpSpPr>
        <p:grpSp>
          <p:nvGrpSpPr>
            <p:cNvPr id="88" name="Group 87"/>
            <p:cNvGrpSpPr/>
            <p:nvPr/>
          </p:nvGrpSpPr>
          <p:grpSpPr>
            <a:xfrm>
              <a:off x="1219200" y="3273426"/>
              <a:ext cx="1595245" cy="1075928"/>
              <a:chOff x="1219200" y="3273426"/>
              <a:chExt cx="1595245" cy="1075928"/>
            </a:xfrm>
          </p:grpSpPr>
          <p:pic>
            <p:nvPicPr>
              <p:cNvPr id="47" name="Picture 9" descr="C:\Users\crey\Pictures\Microsoft Clip Organizer\j0431616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447800" y="3273426"/>
                <a:ext cx="917575" cy="917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3" name="TextBox 62"/>
              <p:cNvSpPr txBox="1"/>
              <p:nvPr/>
            </p:nvSpPr>
            <p:spPr>
              <a:xfrm>
                <a:off x="1219200" y="4041577"/>
                <a:ext cx="159524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+mn-lt"/>
                  </a:rPr>
                  <a:t>Proxy/Web Server</a:t>
                </a:r>
                <a:endParaRPr lang="en-US" sz="1400" dirty="0">
                  <a:latin typeface="+mn-lt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1905000" y="2743200"/>
              <a:ext cx="920445" cy="530225"/>
              <a:chOff x="1905000" y="2743200"/>
              <a:chExt cx="920445" cy="530225"/>
            </a:xfrm>
          </p:grpSpPr>
          <p:sp>
            <p:nvSpPr>
              <p:cNvPr id="45" name="Rectangle 67"/>
              <p:cNvSpPr>
                <a:spLocks noChangeArrowheads="1"/>
              </p:cNvSpPr>
              <p:nvPr/>
            </p:nvSpPr>
            <p:spPr bwMode="auto">
              <a:xfrm>
                <a:off x="1905000" y="2895600"/>
                <a:ext cx="920445" cy="21544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tIns="0" bIns="0" anchor="ctr">
                <a:spAutoFit/>
              </a:bodyPr>
              <a:lstStyle/>
              <a:p>
                <a:pPr>
                  <a:defRPr/>
                </a:pPr>
                <a:r>
                  <a:rPr lang="en-US" sz="1400" dirty="0" smtClean="0">
                    <a:latin typeface="+mn-lt"/>
                    <a:ea typeface="+mn-ea"/>
                  </a:rPr>
                  <a:t>HTTP </a:t>
                </a:r>
                <a:r>
                  <a:rPr lang="en-US" sz="1400" dirty="0">
                    <a:latin typeface="+mn-lt"/>
                    <a:ea typeface="+mn-ea"/>
                  </a:rPr>
                  <a:t>Get</a:t>
                </a:r>
              </a:p>
            </p:txBody>
          </p:sp>
          <p:cxnSp>
            <p:nvCxnSpPr>
              <p:cNvPr id="83" name="Straight Arrow Connector 82"/>
              <p:cNvCxnSpPr>
                <a:endCxn id="47" idx="0"/>
              </p:cNvCxnSpPr>
              <p:nvPr/>
            </p:nvCxnSpPr>
            <p:spPr>
              <a:xfrm rot="16200000" flipH="1">
                <a:off x="1640682" y="3007519"/>
                <a:ext cx="530225" cy="1588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9" name="Group 88"/>
          <p:cNvGrpSpPr/>
          <p:nvPr/>
        </p:nvGrpSpPr>
        <p:grpSpPr>
          <a:xfrm>
            <a:off x="2133600" y="4730353"/>
            <a:ext cx="1060757" cy="956843"/>
            <a:chOff x="2209800" y="4504730"/>
            <a:chExt cx="1060757" cy="956843"/>
          </a:xfrm>
        </p:grpSpPr>
        <p:cxnSp>
          <p:nvCxnSpPr>
            <p:cNvPr id="85" name="Shape 84"/>
            <p:cNvCxnSpPr>
              <a:stCxn id="63" idx="2"/>
            </p:cNvCxnSpPr>
            <p:nvPr/>
          </p:nvCxnSpPr>
          <p:spPr>
            <a:xfrm rot="16200000" flipH="1">
              <a:off x="2276546" y="4467563"/>
              <a:ext cx="956843" cy="1031178"/>
            </a:xfrm>
            <a:prstGeom prst="bentConnector2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Rectangle 67"/>
            <p:cNvSpPr>
              <a:spLocks noChangeArrowheads="1"/>
            </p:cNvSpPr>
            <p:nvPr/>
          </p:nvSpPr>
          <p:spPr bwMode="auto">
            <a:xfrm>
              <a:off x="2209800" y="4955977"/>
              <a:ext cx="1006942" cy="43088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tIns="0" bIns="0" anchor="ctr">
              <a:spAutoFit/>
            </a:bodyPr>
            <a:lstStyle/>
            <a:p>
              <a:pPr>
                <a:defRPr/>
              </a:pPr>
              <a:r>
                <a:rPr lang="en-US" sz="1400" dirty="0" smtClean="0">
                  <a:latin typeface="+mn-lt"/>
                  <a:ea typeface="+mn-ea"/>
                </a:rPr>
                <a:t>Handle</a:t>
              </a:r>
            </a:p>
            <a:p>
              <a:pPr>
                <a:defRPr/>
              </a:pPr>
              <a:r>
                <a:rPr lang="en-US" sz="1400" dirty="0" smtClean="0">
                  <a:latin typeface="+mn-lt"/>
                  <a:ea typeface="+mn-ea"/>
                </a:rPr>
                <a:t>Resolution</a:t>
              </a:r>
              <a:endParaRPr lang="en-US" sz="1400" dirty="0">
                <a:latin typeface="+mn-lt"/>
                <a:ea typeface="+mn-ea"/>
              </a:endParaRPr>
            </a:p>
          </p:txBody>
        </p:sp>
      </p:grpSp>
      <p:pic>
        <p:nvPicPr>
          <p:cNvPr id="98" name="Picture 5" descr="C:\Users\crey\AppData\Local\Microsoft\Windows\Temporary Internet Files\Content.IE5\L6G706JO\MC90044132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"/>
            <a:ext cx="2971800" cy="2971800"/>
          </a:xfrm>
          <a:prstGeom prst="rect">
            <a:avLst/>
          </a:prstGeom>
          <a:noFill/>
        </p:spPr>
      </p:pic>
      <p:pic>
        <p:nvPicPr>
          <p:cNvPr id="102" name="Picture 75" descr="C:\Users\crey\AppData\Local\Microsoft\Windows\Temporary Internet Files\Content.IE5\QCV2HOTX\MCj0434828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550" y="990600"/>
            <a:ext cx="2133600" cy="1401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" name="Rounded Rectangle 102"/>
          <p:cNvSpPr/>
          <p:nvPr/>
        </p:nvSpPr>
        <p:spPr>
          <a:xfrm>
            <a:off x="1152525" y="1371600"/>
            <a:ext cx="1828800" cy="6858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TextBox 103"/>
          <p:cNvSpPr txBox="1"/>
          <p:nvPr/>
        </p:nvSpPr>
        <p:spPr>
          <a:xfrm>
            <a:off x="1143000" y="1524000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http://hdl.handle.net/123/456</a:t>
            </a:r>
            <a:endParaRPr lang="en-US" sz="1000" dirty="0">
              <a:latin typeface="+mj-lt"/>
            </a:endParaRPr>
          </a:p>
        </p:txBody>
      </p:sp>
      <p:sp>
        <p:nvSpPr>
          <p:cNvPr id="106" name="Rectangle 67"/>
          <p:cNvSpPr>
            <a:spLocks noChangeArrowheads="1"/>
          </p:cNvSpPr>
          <p:nvPr/>
        </p:nvSpPr>
        <p:spPr bwMode="auto">
          <a:xfrm>
            <a:off x="721037" y="2800350"/>
            <a:ext cx="2621680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pPr>
              <a:defRPr/>
            </a:pPr>
            <a:r>
              <a:rPr lang="en-US" sz="1400" dirty="0" smtClean="0">
                <a:latin typeface="+mn-lt"/>
                <a:ea typeface="+mn-ea"/>
              </a:rPr>
              <a:t>Resolution With a Web Browser</a:t>
            </a:r>
            <a:endParaRPr lang="en-US" sz="1400" dirty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crey\AppData\Local\Microsoft\Windows\Temporary Internet Files\Content.IE5\L6G706JO\MC90044132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2971800" cy="2971800"/>
          </a:xfrm>
          <a:prstGeom prst="rect">
            <a:avLst/>
          </a:prstGeom>
          <a:noFill/>
        </p:spPr>
      </p:pic>
      <p:sp>
        <p:nvSpPr>
          <p:cNvPr id="52" name="Title 1"/>
          <p:cNvSpPr txBox="1">
            <a:spLocks/>
          </p:cNvSpPr>
          <p:nvPr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>
                <a:latin typeface="+mn-lt"/>
                <a:ea typeface="+mj-ea"/>
                <a:cs typeface="+mj-cs"/>
              </a:rPr>
              <a:t>Handle Clients</a:t>
            </a:r>
            <a:endParaRPr lang="en-US" sz="3200" dirty="0">
              <a:latin typeface="+mn-lt"/>
              <a:ea typeface="+mj-ea"/>
              <a:cs typeface="+mj-cs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85800" y="762000"/>
            <a:ext cx="7772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75" descr="C:\Users\crey\AppData\Local\Microsoft\Windows\Temporary Internet Files\Content.IE5\QCV2HOTX\MCj0434828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990600"/>
            <a:ext cx="2133600" cy="1401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" name="Rounded Rectangle 74"/>
          <p:cNvSpPr/>
          <p:nvPr/>
        </p:nvSpPr>
        <p:spPr>
          <a:xfrm>
            <a:off x="1152525" y="1371600"/>
            <a:ext cx="1828800" cy="6858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Rectangle 67"/>
          <p:cNvSpPr>
            <a:spLocks noChangeArrowheads="1"/>
          </p:cNvSpPr>
          <p:nvPr/>
        </p:nvSpPr>
        <p:spPr bwMode="auto">
          <a:xfrm>
            <a:off x="721037" y="2800350"/>
            <a:ext cx="2621680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pPr>
              <a:defRPr/>
            </a:pPr>
            <a:r>
              <a:rPr lang="en-US" sz="1400" dirty="0" smtClean="0">
                <a:latin typeface="+mn-lt"/>
                <a:ea typeface="+mn-ea"/>
              </a:rPr>
              <a:t>Resolution With a Web Browser</a:t>
            </a:r>
            <a:endParaRPr lang="en-US" sz="1400" dirty="0">
              <a:latin typeface="+mn-lt"/>
              <a:ea typeface="+mn-ea"/>
            </a:endParaRPr>
          </a:p>
        </p:txBody>
      </p:sp>
      <p:grpSp>
        <p:nvGrpSpPr>
          <p:cNvPr id="78" name="Group 4"/>
          <p:cNvGrpSpPr>
            <a:grpSpLocks/>
          </p:cNvGrpSpPr>
          <p:nvPr/>
        </p:nvGrpSpPr>
        <p:grpSpPr bwMode="auto">
          <a:xfrm>
            <a:off x="3124200" y="4569023"/>
            <a:ext cx="2895600" cy="1447800"/>
            <a:chOff x="2976" y="816"/>
            <a:chExt cx="2496" cy="129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9" name="Oval 5"/>
            <p:cNvSpPr>
              <a:spLocks noChangeArrowheads="1"/>
            </p:cNvSpPr>
            <p:nvPr/>
          </p:nvSpPr>
          <p:spPr bwMode="auto">
            <a:xfrm>
              <a:off x="2976" y="816"/>
              <a:ext cx="2496" cy="1296"/>
            </a:xfrm>
            <a:prstGeom prst="ellipse">
              <a:avLst/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>
              <a:prstShdw prst="shdw17" dist="17961" dir="2700000">
                <a:srgbClr val="C0C0C0">
                  <a:gamma/>
                  <a:shade val="60000"/>
                  <a:invGamma/>
                </a:srgbClr>
              </a:prstShdw>
            </a:effectLst>
          </p:spPr>
          <p:txBody>
            <a:bodyPr wrap="none" tIns="0" bIns="0" anchor="ctr"/>
            <a:lstStyle/>
            <a:p>
              <a:pPr>
                <a:defRPr/>
              </a:pPr>
              <a:endParaRPr lang="en-US" sz="1000" b="1" dirty="0">
                <a:solidFill>
                  <a:schemeClr val="tx1"/>
                </a:solidFill>
                <a:latin typeface="+mn-lt"/>
                <a:ea typeface="+mn-ea"/>
              </a:endParaRPr>
            </a:p>
          </p:txBody>
        </p:sp>
        <p:grpSp>
          <p:nvGrpSpPr>
            <p:cNvPr id="80" name="Group 6"/>
            <p:cNvGrpSpPr>
              <a:grpSpLocks/>
            </p:cNvGrpSpPr>
            <p:nvPr/>
          </p:nvGrpSpPr>
          <p:grpSpPr bwMode="auto">
            <a:xfrm>
              <a:off x="3120" y="864"/>
              <a:ext cx="2256" cy="1152"/>
              <a:chOff x="2016" y="2304"/>
              <a:chExt cx="2256" cy="1152"/>
            </a:xfrm>
          </p:grpSpPr>
          <p:grpSp>
            <p:nvGrpSpPr>
              <p:cNvPr id="82" name="Group 7"/>
              <p:cNvGrpSpPr>
                <a:grpSpLocks/>
              </p:cNvGrpSpPr>
              <p:nvPr/>
            </p:nvGrpSpPr>
            <p:grpSpPr bwMode="auto">
              <a:xfrm>
                <a:off x="2352" y="2400"/>
                <a:ext cx="480" cy="288"/>
                <a:chOff x="2064" y="2496"/>
                <a:chExt cx="480" cy="288"/>
              </a:xfrm>
            </p:grpSpPr>
            <p:sp>
              <p:nvSpPr>
                <p:cNvPr id="113" name="Oval 8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4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2118" y="2575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84" name="Group 10"/>
              <p:cNvGrpSpPr>
                <a:grpSpLocks/>
              </p:cNvGrpSpPr>
              <p:nvPr/>
            </p:nvGrpSpPr>
            <p:grpSpPr bwMode="auto">
              <a:xfrm>
                <a:off x="2016" y="2736"/>
                <a:ext cx="480" cy="288"/>
                <a:chOff x="2064" y="2496"/>
                <a:chExt cx="480" cy="288"/>
              </a:xfrm>
            </p:grpSpPr>
            <p:sp>
              <p:nvSpPr>
                <p:cNvPr id="111" name="Oval 11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2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2117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87" name="Group 13"/>
              <p:cNvGrpSpPr>
                <a:grpSpLocks/>
              </p:cNvGrpSpPr>
              <p:nvPr/>
            </p:nvGrpSpPr>
            <p:grpSpPr bwMode="auto">
              <a:xfrm>
                <a:off x="2640" y="2736"/>
                <a:ext cx="480" cy="288"/>
                <a:chOff x="2064" y="2496"/>
                <a:chExt cx="480" cy="288"/>
              </a:xfrm>
            </p:grpSpPr>
            <p:sp>
              <p:nvSpPr>
                <p:cNvPr id="109" name="Oval 14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120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88" name="Group 16"/>
              <p:cNvGrpSpPr>
                <a:grpSpLocks/>
              </p:cNvGrpSpPr>
              <p:nvPr/>
            </p:nvGrpSpPr>
            <p:grpSpPr bwMode="auto">
              <a:xfrm>
                <a:off x="3216" y="2736"/>
                <a:ext cx="480" cy="288"/>
                <a:chOff x="2064" y="2496"/>
                <a:chExt cx="480" cy="288"/>
              </a:xfrm>
            </p:grpSpPr>
            <p:sp>
              <p:nvSpPr>
                <p:cNvPr id="107" name="Oval 17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8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117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89" name="Group 19"/>
              <p:cNvGrpSpPr>
                <a:grpSpLocks/>
              </p:cNvGrpSpPr>
              <p:nvPr/>
            </p:nvGrpSpPr>
            <p:grpSpPr bwMode="auto">
              <a:xfrm>
                <a:off x="2880" y="3168"/>
                <a:ext cx="480" cy="288"/>
                <a:chOff x="2064" y="2496"/>
                <a:chExt cx="480" cy="288"/>
              </a:xfrm>
            </p:grpSpPr>
            <p:sp>
              <p:nvSpPr>
                <p:cNvPr id="105" name="Oval 20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6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118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90" name="Group 22"/>
              <p:cNvGrpSpPr>
                <a:grpSpLocks/>
              </p:cNvGrpSpPr>
              <p:nvPr/>
            </p:nvGrpSpPr>
            <p:grpSpPr bwMode="auto">
              <a:xfrm>
                <a:off x="3792" y="2736"/>
                <a:ext cx="480" cy="288"/>
                <a:chOff x="2064" y="2496"/>
                <a:chExt cx="480" cy="288"/>
              </a:xfrm>
            </p:grpSpPr>
            <p:sp>
              <p:nvSpPr>
                <p:cNvPr id="103" name="Oval 23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4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2116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91" name="Group 25"/>
              <p:cNvGrpSpPr>
                <a:grpSpLocks/>
              </p:cNvGrpSpPr>
              <p:nvPr/>
            </p:nvGrpSpPr>
            <p:grpSpPr bwMode="auto">
              <a:xfrm>
                <a:off x="3408" y="3072"/>
                <a:ext cx="480" cy="288"/>
                <a:chOff x="2064" y="2496"/>
                <a:chExt cx="480" cy="288"/>
              </a:xfrm>
            </p:grpSpPr>
            <p:sp>
              <p:nvSpPr>
                <p:cNvPr id="101" name="Oval 26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2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2114" y="2572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92" name="Group 28"/>
              <p:cNvGrpSpPr>
                <a:grpSpLocks/>
              </p:cNvGrpSpPr>
              <p:nvPr/>
            </p:nvGrpSpPr>
            <p:grpSpPr bwMode="auto">
              <a:xfrm>
                <a:off x="3408" y="2400"/>
                <a:ext cx="480" cy="288"/>
                <a:chOff x="2064" y="2496"/>
                <a:chExt cx="480" cy="288"/>
              </a:xfrm>
            </p:grpSpPr>
            <p:sp>
              <p:nvSpPr>
                <p:cNvPr id="99" name="Oval 29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0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2114" y="2575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93" name="Group 31"/>
              <p:cNvGrpSpPr>
                <a:grpSpLocks/>
              </p:cNvGrpSpPr>
              <p:nvPr/>
            </p:nvGrpSpPr>
            <p:grpSpPr bwMode="auto">
              <a:xfrm>
                <a:off x="2880" y="2304"/>
                <a:ext cx="480" cy="288"/>
                <a:chOff x="2064" y="2496"/>
                <a:chExt cx="480" cy="288"/>
              </a:xfrm>
            </p:grpSpPr>
            <p:sp>
              <p:nvSpPr>
                <p:cNvPr id="97" name="Oval 32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12700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8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2107" y="2572"/>
                  <a:ext cx="384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GHR</a:t>
                  </a:r>
                </a:p>
              </p:txBody>
            </p:sp>
          </p:grpSp>
          <p:grpSp>
            <p:nvGrpSpPr>
              <p:cNvPr id="94" name="Group 34"/>
              <p:cNvGrpSpPr>
                <a:grpSpLocks/>
              </p:cNvGrpSpPr>
              <p:nvPr/>
            </p:nvGrpSpPr>
            <p:grpSpPr bwMode="auto">
              <a:xfrm>
                <a:off x="2352" y="3072"/>
                <a:ext cx="480" cy="288"/>
                <a:chOff x="2064" y="2496"/>
                <a:chExt cx="480" cy="288"/>
              </a:xfrm>
            </p:grpSpPr>
            <p:sp>
              <p:nvSpPr>
                <p:cNvPr id="95" name="Oval 35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6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2118" y="2572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</p:grpSp>
      </p:grpSp>
      <p:sp>
        <p:nvSpPr>
          <p:cNvPr id="115" name="TextBox 114"/>
          <p:cNvSpPr txBox="1"/>
          <p:nvPr/>
        </p:nvSpPr>
        <p:spPr>
          <a:xfrm>
            <a:off x="4025130" y="6093023"/>
            <a:ext cx="1320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Handle System</a:t>
            </a:r>
            <a:endParaRPr lang="en-US" sz="1400" dirty="0">
              <a:latin typeface="+mn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143000" y="1524000"/>
            <a:ext cx="16850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http://acme.com/index.html</a:t>
            </a:r>
            <a:endParaRPr lang="en-US" sz="1000" dirty="0">
              <a:latin typeface="+mj-lt"/>
            </a:endParaRPr>
          </a:p>
        </p:txBody>
      </p:sp>
      <p:grpSp>
        <p:nvGrpSpPr>
          <p:cNvPr id="117" name="Group 87"/>
          <p:cNvGrpSpPr/>
          <p:nvPr/>
        </p:nvGrpSpPr>
        <p:grpSpPr>
          <a:xfrm>
            <a:off x="1441755" y="3654426"/>
            <a:ext cx="1595245" cy="1075928"/>
            <a:chOff x="1219200" y="3273426"/>
            <a:chExt cx="1595245" cy="1075928"/>
          </a:xfrm>
        </p:grpSpPr>
        <p:pic>
          <p:nvPicPr>
            <p:cNvPr id="121" name="Picture 9" descr="C:\Users\crey\Pictures\Microsoft Clip Organizer\j0431616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47800" y="3273426"/>
              <a:ext cx="917575" cy="917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" name="TextBox 121"/>
            <p:cNvSpPr txBox="1"/>
            <p:nvPr/>
          </p:nvSpPr>
          <p:spPr>
            <a:xfrm>
              <a:off x="1219200" y="4041577"/>
              <a:ext cx="15952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+mn-lt"/>
                </a:rPr>
                <a:t>Proxy/Web Server</a:t>
              </a:r>
              <a:endParaRPr lang="en-US" sz="1400" dirty="0">
                <a:latin typeface="+mn-lt"/>
              </a:endParaRPr>
            </a:p>
          </p:txBody>
        </p:sp>
      </p:grpSp>
      <p:grpSp>
        <p:nvGrpSpPr>
          <p:cNvPr id="118" name="Group 86"/>
          <p:cNvGrpSpPr/>
          <p:nvPr/>
        </p:nvGrpSpPr>
        <p:grpSpPr>
          <a:xfrm>
            <a:off x="2127555" y="3124200"/>
            <a:ext cx="1307281" cy="530225"/>
            <a:chOff x="1905000" y="2743200"/>
            <a:chExt cx="1307281" cy="530225"/>
          </a:xfrm>
        </p:grpSpPr>
        <p:sp>
          <p:nvSpPr>
            <p:cNvPr id="119" name="Rectangle 67"/>
            <p:cNvSpPr>
              <a:spLocks noChangeArrowheads="1"/>
            </p:cNvSpPr>
            <p:nvPr/>
          </p:nvSpPr>
          <p:spPr bwMode="auto">
            <a:xfrm>
              <a:off x="1905000" y="2895600"/>
              <a:ext cx="1307281" cy="2154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tIns="0" bIns="0" anchor="ctr">
              <a:spAutoFit/>
            </a:bodyPr>
            <a:lstStyle/>
            <a:p>
              <a:pPr>
                <a:defRPr/>
              </a:pPr>
              <a:r>
                <a:rPr lang="en-US" sz="1400" dirty="0" smtClean="0">
                  <a:latin typeface="+mn-lt"/>
                  <a:ea typeface="+mn-ea"/>
                </a:rPr>
                <a:t>HTTP Redirect</a:t>
              </a:r>
              <a:endParaRPr lang="en-US" sz="1400" dirty="0">
                <a:latin typeface="+mn-lt"/>
                <a:ea typeface="+mn-ea"/>
              </a:endParaRPr>
            </a:p>
          </p:txBody>
        </p:sp>
        <p:cxnSp>
          <p:nvCxnSpPr>
            <p:cNvPr id="120" name="Straight Arrow Connector 119"/>
            <p:cNvCxnSpPr>
              <a:endCxn id="121" idx="0"/>
            </p:cNvCxnSpPr>
            <p:nvPr/>
          </p:nvCxnSpPr>
          <p:spPr>
            <a:xfrm rot="16200000" flipH="1">
              <a:off x="1640682" y="3007519"/>
              <a:ext cx="530225" cy="1588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" name="Group 122"/>
          <p:cNvGrpSpPr/>
          <p:nvPr/>
        </p:nvGrpSpPr>
        <p:grpSpPr>
          <a:xfrm>
            <a:off x="2133600" y="4730353"/>
            <a:ext cx="1060757" cy="956843"/>
            <a:chOff x="2209800" y="4504730"/>
            <a:chExt cx="1060757" cy="956843"/>
          </a:xfrm>
        </p:grpSpPr>
        <p:cxnSp>
          <p:nvCxnSpPr>
            <p:cNvPr id="124" name="Shape 123"/>
            <p:cNvCxnSpPr>
              <a:stCxn id="122" idx="2"/>
            </p:cNvCxnSpPr>
            <p:nvPr/>
          </p:nvCxnSpPr>
          <p:spPr>
            <a:xfrm rot="16200000" flipH="1">
              <a:off x="2276546" y="4467563"/>
              <a:ext cx="956843" cy="1031178"/>
            </a:xfrm>
            <a:prstGeom prst="bentConnector2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Rectangle 67"/>
            <p:cNvSpPr>
              <a:spLocks noChangeArrowheads="1"/>
            </p:cNvSpPr>
            <p:nvPr/>
          </p:nvSpPr>
          <p:spPr bwMode="auto">
            <a:xfrm>
              <a:off x="2209800" y="4955977"/>
              <a:ext cx="732893" cy="43088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tIns="0" bIns="0" anchor="ctr">
              <a:spAutoFit/>
            </a:bodyPr>
            <a:lstStyle/>
            <a:p>
              <a:pPr>
                <a:defRPr/>
              </a:pPr>
              <a:r>
                <a:rPr lang="en-US" sz="1400" dirty="0" smtClean="0">
                  <a:latin typeface="+mn-lt"/>
                  <a:ea typeface="+mn-ea"/>
                </a:rPr>
                <a:t>Handle</a:t>
              </a:r>
            </a:p>
            <a:p>
              <a:pPr>
                <a:defRPr/>
              </a:pPr>
              <a:r>
                <a:rPr lang="en-US" sz="1400" dirty="0" smtClean="0">
                  <a:latin typeface="+mn-lt"/>
                  <a:ea typeface="+mn-ea"/>
                </a:rPr>
                <a:t>Data</a:t>
              </a:r>
              <a:endParaRPr lang="en-US" sz="1400" dirty="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124200" y="4569023"/>
            <a:ext cx="2895600" cy="1447800"/>
            <a:chOff x="2976" y="816"/>
            <a:chExt cx="2496" cy="129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Oval 5"/>
            <p:cNvSpPr>
              <a:spLocks noChangeArrowheads="1"/>
            </p:cNvSpPr>
            <p:nvPr/>
          </p:nvSpPr>
          <p:spPr bwMode="auto">
            <a:xfrm>
              <a:off x="2976" y="816"/>
              <a:ext cx="2496" cy="1296"/>
            </a:xfrm>
            <a:prstGeom prst="ellipse">
              <a:avLst/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>
              <a:prstShdw prst="shdw17" dist="17961" dir="2700000">
                <a:srgbClr val="C0C0C0">
                  <a:gamma/>
                  <a:shade val="60000"/>
                  <a:invGamma/>
                </a:srgbClr>
              </a:prstShdw>
            </a:effectLst>
          </p:spPr>
          <p:txBody>
            <a:bodyPr wrap="none" tIns="0" bIns="0" anchor="ctr"/>
            <a:lstStyle/>
            <a:p>
              <a:pPr>
                <a:defRPr/>
              </a:pPr>
              <a:endParaRPr lang="en-US" sz="1000" b="1" dirty="0">
                <a:solidFill>
                  <a:schemeClr val="tx1"/>
                </a:solidFill>
                <a:latin typeface="+mn-lt"/>
                <a:ea typeface="+mn-ea"/>
              </a:endParaRPr>
            </a:p>
          </p:txBody>
        </p: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3120" y="864"/>
              <a:ext cx="2256" cy="1152"/>
              <a:chOff x="2016" y="2304"/>
              <a:chExt cx="2256" cy="1152"/>
            </a:xfrm>
          </p:grpSpPr>
          <p:grpSp>
            <p:nvGrpSpPr>
              <p:cNvPr id="5" name="Group 7"/>
              <p:cNvGrpSpPr>
                <a:grpSpLocks/>
              </p:cNvGrpSpPr>
              <p:nvPr/>
            </p:nvGrpSpPr>
            <p:grpSpPr bwMode="auto">
              <a:xfrm>
                <a:off x="2352" y="2400"/>
                <a:ext cx="480" cy="288"/>
                <a:chOff x="2064" y="2496"/>
                <a:chExt cx="480" cy="288"/>
              </a:xfrm>
            </p:grpSpPr>
            <p:sp>
              <p:nvSpPr>
                <p:cNvPr id="33" name="Oval 8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4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2118" y="2575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6" name="Group 10"/>
              <p:cNvGrpSpPr>
                <a:grpSpLocks/>
              </p:cNvGrpSpPr>
              <p:nvPr/>
            </p:nvGrpSpPr>
            <p:grpSpPr bwMode="auto">
              <a:xfrm>
                <a:off x="2016" y="2736"/>
                <a:ext cx="480" cy="288"/>
                <a:chOff x="2064" y="2496"/>
                <a:chExt cx="480" cy="288"/>
              </a:xfrm>
            </p:grpSpPr>
            <p:sp>
              <p:nvSpPr>
                <p:cNvPr id="31" name="Oval 11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2117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2640" y="2736"/>
                <a:ext cx="480" cy="288"/>
                <a:chOff x="2064" y="2496"/>
                <a:chExt cx="480" cy="288"/>
              </a:xfrm>
            </p:grpSpPr>
            <p:sp>
              <p:nvSpPr>
                <p:cNvPr id="29" name="Oval 14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0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120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8" name="Group 16"/>
              <p:cNvGrpSpPr>
                <a:grpSpLocks/>
              </p:cNvGrpSpPr>
              <p:nvPr/>
            </p:nvGrpSpPr>
            <p:grpSpPr bwMode="auto">
              <a:xfrm>
                <a:off x="3216" y="2736"/>
                <a:ext cx="480" cy="288"/>
                <a:chOff x="2064" y="2496"/>
                <a:chExt cx="480" cy="288"/>
              </a:xfrm>
            </p:grpSpPr>
            <p:sp>
              <p:nvSpPr>
                <p:cNvPr id="27" name="Oval 17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8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117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9" name="Group 19"/>
              <p:cNvGrpSpPr>
                <a:grpSpLocks/>
              </p:cNvGrpSpPr>
              <p:nvPr/>
            </p:nvGrpSpPr>
            <p:grpSpPr bwMode="auto">
              <a:xfrm>
                <a:off x="2880" y="3168"/>
                <a:ext cx="480" cy="288"/>
                <a:chOff x="2064" y="2496"/>
                <a:chExt cx="480" cy="288"/>
              </a:xfrm>
            </p:grpSpPr>
            <p:sp>
              <p:nvSpPr>
                <p:cNvPr id="25" name="Oval 20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6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118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10" name="Group 22"/>
              <p:cNvGrpSpPr>
                <a:grpSpLocks/>
              </p:cNvGrpSpPr>
              <p:nvPr/>
            </p:nvGrpSpPr>
            <p:grpSpPr bwMode="auto">
              <a:xfrm>
                <a:off x="3792" y="2736"/>
                <a:ext cx="480" cy="288"/>
                <a:chOff x="2064" y="2496"/>
                <a:chExt cx="480" cy="288"/>
              </a:xfrm>
            </p:grpSpPr>
            <p:sp>
              <p:nvSpPr>
                <p:cNvPr id="23" name="Oval 23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4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2116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11" name="Group 25"/>
              <p:cNvGrpSpPr>
                <a:grpSpLocks/>
              </p:cNvGrpSpPr>
              <p:nvPr/>
            </p:nvGrpSpPr>
            <p:grpSpPr bwMode="auto">
              <a:xfrm>
                <a:off x="3408" y="3072"/>
                <a:ext cx="480" cy="288"/>
                <a:chOff x="2064" y="2496"/>
                <a:chExt cx="480" cy="288"/>
              </a:xfrm>
            </p:grpSpPr>
            <p:sp>
              <p:nvSpPr>
                <p:cNvPr id="21" name="Oval 26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2114" y="2572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12" name="Group 28"/>
              <p:cNvGrpSpPr>
                <a:grpSpLocks/>
              </p:cNvGrpSpPr>
              <p:nvPr/>
            </p:nvGrpSpPr>
            <p:grpSpPr bwMode="auto">
              <a:xfrm>
                <a:off x="3408" y="2400"/>
                <a:ext cx="480" cy="288"/>
                <a:chOff x="2064" y="2496"/>
                <a:chExt cx="480" cy="288"/>
              </a:xfrm>
            </p:grpSpPr>
            <p:sp>
              <p:nvSpPr>
                <p:cNvPr id="19" name="Oval 29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0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2114" y="2575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13" name="Group 31"/>
              <p:cNvGrpSpPr>
                <a:grpSpLocks/>
              </p:cNvGrpSpPr>
              <p:nvPr/>
            </p:nvGrpSpPr>
            <p:grpSpPr bwMode="auto">
              <a:xfrm>
                <a:off x="2880" y="2304"/>
                <a:ext cx="480" cy="288"/>
                <a:chOff x="2064" y="2496"/>
                <a:chExt cx="480" cy="288"/>
              </a:xfrm>
            </p:grpSpPr>
            <p:sp>
              <p:nvSpPr>
                <p:cNvPr id="17" name="Oval 32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12700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8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2107" y="2572"/>
                  <a:ext cx="384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GHR</a:t>
                  </a:r>
                </a:p>
              </p:txBody>
            </p:sp>
          </p:grpSp>
          <p:grpSp>
            <p:nvGrpSpPr>
              <p:cNvPr id="14" name="Group 34"/>
              <p:cNvGrpSpPr>
                <a:grpSpLocks/>
              </p:cNvGrpSpPr>
              <p:nvPr/>
            </p:nvGrpSpPr>
            <p:grpSpPr bwMode="auto">
              <a:xfrm>
                <a:off x="2352" y="3072"/>
                <a:ext cx="480" cy="288"/>
                <a:chOff x="2064" y="2496"/>
                <a:chExt cx="480" cy="288"/>
              </a:xfrm>
            </p:grpSpPr>
            <p:sp>
              <p:nvSpPr>
                <p:cNvPr id="15" name="Oval 35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6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2118" y="2572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</p:grpSp>
      </p:grpSp>
      <p:sp>
        <p:nvSpPr>
          <p:cNvPr id="52" name="Title 1"/>
          <p:cNvSpPr txBox="1">
            <a:spLocks/>
          </p:cNvSpPr>
          <p:nvPr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>
                <a:latin typeface="+mn-lt"/>
                <a:ea typeface="+mj-ea"/>
                <a:cs typeface="+mj-cs"/>
              </a:rPr>
              <a:t>Handle Clients</a:t>
            </a:r>
            <a:endParaRPr lang="en-US" sz="3200" dirty="0">
              <a:latin typeface="+mn-lt"/>
              <a:ea typeface="+mj-ea"/>
              <a:cs typeface="+mj-cs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85800" y="762000"/>
            <a:ext cx="7772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4025130" y="6093023"/>
            <a:ext cx="1320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Handle System</a:t>
            </a:r>
            <a:endParaRPr lang="en-US" sz="1400" dirty="0">
              <a:latin typeface="+mn-lt"/>
            </a:endParaRPr>
          </a:p>
        </p:txBody>
      </p:sp>
      <p:pic>
        <p:nvPicPr>
          <p:cNvPr id="98" name="Picture 5" descr="C:\Users\crey\AppData\Local\Microsoft\Windows\Temporary Internet Files\Content.IE5\L6G706JO\MC90044132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2971800" cy="2971800"/>
          </a:xfrm>
          <a:prstGeom prst="rect">
            <a:avLst/>
          </a:prstGeom>
          <a:noFill/>
        </p:spPr>
      </p:pic>
      <p:sp>
        <p:nvSpPr>
          <p:cNvPr id="105" name="Rectangle 67"/>
          <p:cNvSpPr>
            <a:spLocks noChangeArrowheads="1"/>
          </p:cNvSpPr>
          <p:nvPr/>
        </p:nvSpPr>
        <p:spPr bwMode="auto">
          <a:xfrm>
            <a:off x="447675" y="2800350"/>
            <a:ext cx="3190232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</a:rPr>
              <a:t>Resolution with a Handle Client Plug-in</a:t>
            </a:r>
            <a:endParaRPr lang="en-US" sz="1400" dirty="0">
              <a:solidFill>
                <a:schemeClr val="accent2">
                  <a:lumMod val="75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54" name="Picture 75" descr="C:\Users\crey\AppData\Local\Microsoft\Windows\Temporary Internet Files\Content.IE5\QCV2HOTX\MCj0434828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990600"/>
            <a:ext cx="2133600" cy="1401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" name="Rounded Rectangle 102"/>
          <p:cNvSpPr/>
          <p:nvPr/>
        </p:nvSpPr>
        <p:spPr>
          <a:xfrm>
            <a:off x="1104900" y="1371600"/>
            <a:ext cx="1828800" cy="6858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TextBox 103"/>
          <p:cNvSpPr txBox="1"/>
          <p:nvPr/>
        </p:nvSpPr>
        <p:spPr>
          <a:xfrm>
            <a:off x="1638300" y="1582579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j-lt"/>
              </a:rPr>
              <a:t>hdl:123/456</a:t>
            </a:r>
            <a:endParaRPr lang="en-US" sz="1000" dirty="0">
              <a:latin typeface="+mj-lt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1888658" y="3124200"/>
            <a:ext cx="1616542" cy="1447800"/>
            <a:chOff x="1888658" y="3124200"/>
            <a:chExt cx="1616542" cy="1447800"/>
          </a:xfrm>
        </p:grpSpPr>
        <p:sp>
          <p:nvSpPr>
            <p:cNvPr id="86" name="Rectangle 67"/>
            <p:cNvSpPr>
              <a:spLocks noChangeArrowheads="1"/>
            </p:cNvSpPr>
            <p:nvPr/>
          </p:nvSpPr>
          <p:spPr bwMode="auto">
            <a:xfrm>
              <a:off x="1888658" y="3657600"/>
              <a:ext cx="1006942" cy="43088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tIns="0" bIns="0" anchor="ctr">
              <a:spAutoFit/>
            </a:bodyPr>
            <a:lstStyle/>
            <a:p>
              <a:pPr>
                <a:defRPr/>
              </a:pPr>
              <a:r>
                <a:rPr lang="en-US" sz="1400" dirty="0" smtClean="0">
                  <a:latin typeface="+mn-lt"/>
                  <a:ea typeface="+mn-ea"/>
                </a:rPr>
                <a:t>Handle</a:t>
              </a:r>
            </a:p>
            <a:p>
              <a:pPr>
                <a:defRPr/>
              </a:pPr>
              <a:r>
                <a:rPr lang="en-US" sz="1400" dirty="0" smtClean="0">
                  <a:latin typeface="+mn-lt"/>
                  <a:ea typeface="+mn-ea"/>
                </a:rPr>
                <a:t>Resolution</a:t>
              </a:r>
              <a:endParaRPr lang="en-US" sz="1400" dirty="0">
                <a:latin typeface="+mn-lt"/>
                <a:ea typeface="+mn-ea"/>
              </a:endParaRPr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 rot="16200000" flipH="1">
              <a:off x="2057400" y="3124200"/>
              <a:ext cx="1447800" cy="1447800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2209800" y="3048000"/>
            <a:ext cx="1447800" cy="1447800"/>
            <a:chOff x="2209800" y="3048000"/>
            <a:chExt cx="1447800" cy="1447800"/>
          </a:xfrm>
        </p:grpSpPr>
        <p:sp>
          <p:nvSpPr>
            <p:cNvPr id="58" name="Rectangle 67"/>
            <p:cNvSpPr>
              <a:spLocks noChangeArrowheads="1"/>
            </p:cNvSpPr>
            <p:nvPr/>
          </p:nvSpPr>
          <p:spPr bwMode="auto">
            <a:xfrm>
              <a:off x="2819400" y="3200400"/>
              <a:ext cx="732893" cy="43088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tIns="0" bIns="0" anchor="ctr">
              <a:spAutoFit/>
            </a:bodyPr>
            <a:lstStyle/>
            <a:p>
              <a:pPr>
                <a:defRPr/>
              </a:pPr>
              <a:r>
                <a:rPr lang="en-US" sz="1400" dirty="0" smtClean="0">
                  <a:latin typeface="+mn-lt"/>
                  <a:ea typeface="+mn-ea"/>
                </a:rPr>
                <a:t>Handle</a:t>
              </a:r>
            </a:p>
            <a:p>
              <a:pPr>
                <a:defRPr/>
              </a:pPr>
              <a:r>
                <a:rPr lang="en-US" sz="1400" dirty="0" smtClean="0">
                  <a:latin typeface="+mn-lt"/>
                  <a:ea typeface="+mn-ea"/>
                </a:rPr>
                <a:t>Data</a:t>
              </a:r>
              <a:endParaRPr lang="en-US" sz="1400" dirty="0">
                <a:latin typeface="+mn-lt"/>
                <a:ea typeface="+mn-ea"/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 rot="16200000" flipH="1">
              <a:off x="2209800" y="3048000"/>
              <a:ext cx="1447800" cy="1447800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1"/>
          <p:cNvSpPr txBox="1">
            <a:spLocks/>
          </p:cNvSpPr>
          <p:nvPr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>
                <a:latin typeface="+mn-lt"/>
                <a:ea typeface="+mj-ea"/>
                <a:cs typeface="+mj-cs"/>
              </a:rPr>
              <a:t>Handle Clients</a:t>
            </a:r>
            <a:endParaRPr lang="en-US" sz="3200" dirty="0">
              <a:latin typeface="+mn-lt"/>
              <a:ea typeface="+mj-ea"/>
              <a:cs typeface="+mj-cs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85800" y="762000"/>
            <a:ext cx="7772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124200" y="4569023"/>
            <a:ext cx="2895600" cy="1447800"/>
            <a:chOff x="2976" y="816"/>
            <a:chExt cx="2496" cy="129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9" name="Oval 5"/>
            <p:cNvSpPr>
              <a:spLocks noChangeArrowheads="1"/>
            </p:cNvSpPr>
            <p:nvPr/>
          </p:nvSpPr>
          <p:spPr bwMode="auto">
            <a:xfrm>
              <a:off x="2976" y="816"/>
              <a:ext cx="2496" cy="1296"/>
            </a:xfrm>
            <a:prstGeom prst="ellipse">
              <a:avLst/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>
              <a:prstShdw prst="shdw17" dist="17961" dir="2700000">
                <a:srgbClr val="C0C0C0">
                  <a:gamma/>
                  <a:shade val="60000"/>
                  <a:invGamma/>
                </a:srgbClr>
              </a:prstShdw>
            </a:effectLst>
          </p:spPr>
          <p:txBody>
            <a:bodyPr wrap="none" tIns="0" bIns="0" anchor="ctr"/>
            <a:lstStyle/>
            <a:p>
              <a:pPr>
                <a:defRPr/>
              </a:pPr>
              <a:endParaRPr lang="en-US" sz="1000" b="1" dirty="0">
                <a:solidFill>
                  <a:schemeClr val="tx1"/>
                </a:solidFill>
                <a:latin typeface="+mn-lt"/>
                <a:ea typeface="+mn-ea"/>
              </a:endParaRP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3120" y="864"/>
              <a:ext cx="2256" cy="1152"/>
              <a:chOff x="2016" y="2304"/>
              <a:chExt cx="2256" cy="1152"/>
            </a:xfrm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2352" y="2400"/>
                <a:ext cx="480" cy="288"/>
                <a:chOff x="2064" y="2496"/>
                <a:chExt cx="480" cy="288"/>
              </a:xfrm>
            </p:grpSpPr>
            <p:sp>
              <p:nvSpPr>
                <p:cNvPr id="113" name="Oval 8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4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2118" y="2575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5" name="Group 10"/>
              <p:cNvGrpSpPr>
                <a:grpSpLocks/>
              </p:cNvGrpSpPr>
              <p:nvPr/>
            </p:nvGrpSpPr>
            <p:grpSpPr bwMode="auto">
              <a:xfrm>
                <a:off x="2016" y="2736"/>
                <a:ext cx="480" cy="288"/>
                <a:chOff x="2064" y="2496"/>
                <a:chExt cx="480" cy="288"/>
              </a:xfrm>
            </p:grpSpPr>
            <p:sp>
              <p:nvSpPr>
                <p:cNvPr id="111" name="Oval 11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2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2117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6" name="Group 13"/>
              <p:cNvGrpSpPr>
                <a:grpSpLocks/>
              </p:cNvGrpSpPr>
              <p:nvPr/>
            </p:nvGrpSpPr>
            <p:grpSpPr bwMode="auto">
              <a:xfrm>
                <a:off x="2640" y="2736"/>
                <a:ext cx="480" cy="288"/>
                <a:chOff x="2064" y="2496"/>
                <a:chExt cx="480" cy="288"/>
              </a:xfrm>
            </p:grpSpPr>
            <p:sp>
              <p:nvSpPr>
                <p:cNvPr id="109" name="Oval 14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120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7" name="Group 16"/>
              <p:cNvGrpSpPr>
                <a:grpSpLocks/>
              </p:cNvGrpSpPr>
              <p:nvPr/>
            </p:nvGrpSpPr>
            <p:grpSpPr bwMode="auto">
              <a:xfrm>
                <a:off x="3216" y="2736"/>
                <a:ext cx="480" cy="288"/>
                <a:chOff x="2064" y="2496"/>
                <a:chExt cx="480" cy="288"/>
              </a:xfrm>
            </p:grpSpPr>
            <p:sp>
              <p:nvSpPr>
                <p:cNvPr id="107" name="Oval 17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8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117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8" name="Group 19"/>
              <p:cNvGrpSpPr>
                <a:grpSpLocks/>
              </p:cNvGrpSpPr>
              <p:nvPr/>
            </p:nvGrpSpPr>
            <p:grpSpPr bwMode="auto">
              <a:xfrm>
                <a:off x="2880" y="3168"/>
                <a:ext cx="480" cy="288"/>
                <a:chOff x="2064" y="2496"/>
                <a:chExt cx="480" cy="288"/>
              </a:xfrm>
            </p:grpSpPr>
            <p:sp>
              <p:nvSpPr>
                <p:cNvPr id="105" name="Oval 20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6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118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9" name="Group 22"/>
              <p:cNvGrpSpPr>
                <a:grpSpLocks/>
              </p:cNvGrpSpPr>
              <p:nvPr/>
            </p:nvGrpSpPr>
            <p:grpSpPr bwMode="auto">
              <a:xfrm>
                <a:off x="3792" y="2736"/>
                <a:ext cx="480" cy="288"/>
                <a:chOff x="2064" y="2496"/>
                <a:chExt cx="480" cy="288"/>
              </a:xfrm>
            </p:grpSpPr>
            <p:sp>
              <p:nvSpPr>
                <p:cNvPr id="103" name="Oval 23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4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2116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10" name="Group 25"/>
              <p:cNvGrpSpPr>
                <a:grpSpLocks/>
              </p:cNvGrpSpPr>
              <p:nvPr/>
            </p:nvGrpSpPr>
            <p:grpSpPr bwMode="auto">
              <a:xfrm>
                <a:off x="3408" y="3072"/>
                <a:ext cx="480" cy="288"/>
                <a:chOff x="2064" y="2496"/>
                <a:chExt cx="480" cy="288"/>
              </a:xfrm>
            </p:grpSpPr>
            <p:sp>
              <p:nvSpPr>
                <p:cNvPr id="101" name="Oval 26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2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2114" y="2572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11" name="Group 28"/>
              <p:cNvGrpSpPr>
                <a:grpSpLocks/>
              </p:cNvGrpSpPr>
              <p:nvPr/>
            </p:nvGrpSpPr>
            <p:grpSpPr bwMode="auto">
              <a:xfrm>
                <a:off x="3408" y="2400"/>
                <a:ext cx="480" cy="288"/>
                <a:chOff x="2064" y="2496"/>
                <a:chExt cx="480" cy="288"/>
              </a:xfrm>
            </p:grpSpPr>
            <p:sp>
              <p:nvSpPr>
                <p:cNvPr id="99" name="Oval 29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0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2114" y="2575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12" name="Group 31"/>
              <p:cNvGrpSpPr>
                <a:grpSpLocks/>
              </p:cNvGrpSpPr>
              <p:nvPr/>
            </p:nvGrpSpPr>
            <p:grpSpPr bwMode="auto">
              <a:xfrm>
                <a:off x="2880" y="2304"/>
                <a:ext cx="480" cy="288"/>
                <a:chOff x="2064" y="2496"/>
                <a:chExt cx="480" cy="288"/>
              </a:xfrm>
            </p:grpSpPr>
            <p:sp>
              <p:nvSpPr>
                <p:cNvPr id="97" name="Oval 32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12700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8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2107" y="2572"/>
                  <a:ext cx="384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GHR</a:t>
                  </a:r>
                </a:p>
              </p:txBody>
            </p:sp>
          </p:grpSp>
          <p:grpSp>
            <p:nvGrpSpPr>
              <p:cNvPr id="13" name="Group 34"/>
              <p:cNvGrpSpPr>
                <a:grpSpLocks/>
              </p:cNvGrpSpPr>
              <p:nvPr/>
            </p:nvGrpSpPr>
            <p:grpSpPr bwMode="auto">
              <a:xfrm>
                <a:off x="2352" y="3072"/>
                <a:ext cx="480" cy="288"/>
                <a:chOff x="2064" y="2496"/>
                <a:chExt cx="480" cy="288"/>
              </a:xfrm>
            </p:grpSpPr>
            <p:sp>
              <p:nvSpPr>
                <p:cNvPr id="95" name="Oval 35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6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2118" y="2572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</p:grpSp>
      </p:grpSp>
      <p:sp>
        <p:nvSpPr>
          <p:cNvPr id="115" name="TextBox 114"/>
          <p:cNvSpPr txBox="1"/>
          <p:nvPr/>
        </p:nvSpPr>
        <p:spPr>
          <a:xfrm>
            <a:off x="4025130" y="6093023"/>
            <a:ext cx="1320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Handle System</a:t>
            </a:r>
            <a:endParaRPr lang="en-US" sz="1400" dirty="0">
              <a:latin typeface="+mn-lt"/>
            </a:endParaRPr>
          </a:p>
        </p:txBody>
      </p:sp>
      <p:cxnSp>
        <p:nvCxnSpPr>
          <p:cNvPr id="120" name="Straight Arrow Connector 119"/>
          <p:cNvCxnSpPr/>
          <p:nvPr/>
        </p:nvCxnSpPr>
        <p:spPr>
          <a:xfrm rot="5400000">
            <a:off x="6864352" y="3317875"/>
            <a:ext cx="444498" cy="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" descr="C:\Users\crey\AppData\Local\Microsoft\Windows\Temporary Internet Files\Content.IE5\L6G706JO\MC90044132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04800"/>
            <a:ext cx="2971800" cy="2971800"/>
          </a:xfrm>
          <a:prstGeom prst="rect">
            <a:avLst/>
          </a:prstGeom>
          <a:noFill/>
        </p:spPr>
      </p:pic>
      <p:sp>
        <p:nvSpPr>
          <p:cNvPr id="61" name="Rectangle 67"/>
          <p:cNvSpPr>
            <a:spLocks noChangeArrowheads="1"/>
          </p:cNvSpPr>
          <p:nvPr/>
        </p:nvSpPr>
        <p:spPr bwMode="auto">
          <a:xfrm>
            <a:off x="5867400" y="2800350"/>
            <a:ext cx="2377895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pPr>
              <a:defRPr/>
            </a:pPr>
            <a:r>
              <a:rPr lang="en-US" sz="1400" dirty="0" smtClean="0">
                <a:latin typeface="+mn-lt"/>
              </a:rPr>
              <a:t>Handle </a:t>
            </a:r>
            <a:r>
              <a:rPr lang="en-US" sz="1400" dirty="0" smtClean="0">
                <a:latin typeface="+mn-lt"/>
                <a:ea typeface="+mn-ea"/>
              </a:rPr>
              <a:t>Admin via Web Form</a:t>
            </a:r>
            <a:endParaRPr lang="en-US" sz="1400" dirty="0">
              <a:latin typeface="+mn-lt"/>
              <a:ea typeface="+mn-ea"/>
            </a:endParaRPr>
          </a:p>
        </p:txBody>
      </p:sp>
      <p:cxnSp>
        <p:nvCxnSpPr>
          <p:cNvPr id="78" name="Shape 77"/>
          <p:cNvCxnSpPr/>
          <p:nvPr/>
        </p:nvCxnSpPr>
        <p:spPr>
          <a:xfrm rot="5400000">
            <a:off x="6056967" y="4687232"/>
            <a:ext cx="956843" cy="1031178"/>
          </a:xfrm>
          <a:prstGeom prst="bentConnector2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019176"/>
            <a:ext cx="1219200" cy="121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91" name="Picture 9" descr="C:\Users\crey\Pictures\Microsoft Clip Organizer\j043161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629400" y="3581400"/>
            <a:ext cx="917575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" name="TextBox 91"/>
          <p:cNvSpPr txBox="1"/>
          <p:nvPr/>
        </p:nvSpPr>
        <p:spPr>
          <a:xfrm>
            <a:off x="6410382" y="4397176"/>
            <a:ext cx="22002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+mn-lt"/>
              </a:rPr>
              <a:t>Web Server and/or Admin</a:t>
            </a:r>
          </a:p>
          <a:p>
            <a:pPr algn="ctr"/>
            <a:r>
              <a:rPr lang="en-US" sz="1400" dirty="0" smtClean="0">
                <a:latin typeface="+mn-lt"/>
              </a:rPr>
              <a:t>Servlets</a:t>
            </a:r>
            <a:endParaRPr lang="en-US" sz="1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1"/>
          <p:cNvSpPr txBox="1">
            <a:spLocks/>
          </p:cNvSpPr>
          <p:nvPr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>
                <a:latin typeface="+mn-lt"/>
                <a:ea typeface="+mj-ea"/>
                <a:cs typeface="+mj-cs"/>
              </a:rPr>
              <a:t>Handle Clients</a:t>
            </a:r>
            <a:endParaRPr lang="en-US" sz="3200" dirty="0">
              <a:latin typeface="+mn-lt"/>
              <a:ea typeface="+mj-ea"/>
              <a:cs typeface="+mj-cs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85800" y="762000"/>
            <a:ext cx="7772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124200" y="4569023"/>
            <a:ext cx="2895600" cy="1447800"/>
            <a:chOff x="2976" y="816"/>
            <a:chExt cx="2496" cy="129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9" name="Oval 5"/>
            <p:cNvSpPr>
              <a:spLocks noChangeArrowheads="1"/>
            </p:cNvSpPr>
            <p:nvPr/>
          </p:nvSpPr>
          <p:spPr bwMode="auto">
            <a:xfrm>
              <a:off x="2976" y="816"/>
              <a:ext cx="2496" cy="1296"/>
            </a:xfrm>
            <a:prstGeom prst="ellipse">
              <a:avLst/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>
              <a:prstShdw prst="shdw17" dist="17961" dir="2700000">
                <a:srgbClr val="C0C0C0">
                  <a:gamma/>
                  <a:shade val="60000"/>
                  <a:invGamma/>
                </a:srgbClr>
              </a:prstShdw>
            </a:effectLst>
          </p:spPr>
          <p:txBody>
            <a:bodyPr wrap="none" tIns="0" bIns="0" anchor="ctr"/>
            <a:lstStyle/>
            <a:p>
              <a:pPr>
                <a:defRPr/>
              </a:pPr>
              <a:endParaRPr lang="en-US" sz="1000" b="1" dirty="0">
                <a:solidFill>
                  <a:schemeClr val="tx1"/>
                </a:solidFill>
                <a:latin typeface="+mn-lt"/>
                <a:ea typeface="+mn-ea"/>
              </a:endParaRP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3120" y="864"/>
              <a:ext cx="2256" cy="1152"/>
              <a:chOff x="2016" y="2304"/>
              <a:chExt cx="2256" cy="1152"/>
            </a:xfrm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2352" y="2400"/>
                <a:ext cx="480" cy="288"/>
                <a:chOff x="2064" y="2496"/>
                <a:chExt cx="480" cy="288"/>
              </a:xfrm>
            </p:grpSpPr>
            <p:sp>
              <p:nvSpPr>
                <p:cNvPr id="113" name="Oval 8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4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2118" y="2575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5" name="Group 10"/>
              <p:cNvGrpSpPr>
                <a:grpSpLocks/>
              </p:cNvGrpSpPr>
              <p:nvPr/>
            </p:nvGrpSpPr>
            <p:grpSpPr bwMode="auto">
              <a:xfrm>
                <a:off x="2016" y="2736"/>
                <a:ext cx="480" cy="288"/>
                <a:chOff x="2064" y="2496"/>
                <a:chExt cx="480" cy="288"/>
              </a:xfrm>
            </p:grpSpPr>
            <p:sp>
              <p:nvSpPr>
                <p:cNvPr id="111" name="Oval 11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2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2117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6" name="Group 13"/>
              <p:cNvGrpSpPr>
                <a:grpSpLocks/>
              </p:cNvGrpSpPr>
              <p:nvPr/>
            </p:nvGrpSpPr>
            <p:grpSpPr bwMode="auto">
              <a:xfrm>
                <a:off x="2640" y="2736"/>
                <a:ext cx="480" cy="288"/>
                <a:chOff x="2064" y="2496"/>
                <a:chExt cx="480" cy="288"/>
              </a:xfrm>
            </p:grpSpPr>
            <p:sp>
              <p:nvSpPr>
                <p:cNvPr id="109" name="Oval 14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120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7" name="Group 16"/>
              <p:cNvGrpSpPr>
                <a:grpSpLocks/>
              </p:cNvGrpSpPr>
              <p:nvPr/>
            </p:nvGrpSpPr>
            <p:grpSpPr bwMode="auto">
              <a:xfrm>
                <a:off x="3216" y="2736"/>
                <a:ext cx="480" cy="288"/>
                <a:chOff x="2064" y="2496"/>
                <a:chExt cx="480" cy="288"/>
              </a:xfrm>
            </p:grpSpPr>
            <p:sp>
              <p:nvSpPr>
                <p:cNvPr id="107" name="Oval 17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8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117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8" name="Group 19"/>
              <p:cNvGrpSpPr>
                <a:grpSpLocks/>
              </p:cNvGrpSpPr>
              <p:nvPr/>
            </p:nvGrpSpPr>
            <p:grpSpPr bwMode="auto">
              <a:xfrm>
                <a:off x="2880" y="3168"/>
                <a:ext cx="480" cy="288"/>
                <a:chOff x="2064" y="2496"/>
                <a:chExt cx="480" cy="288"/>
              </a:xfrm>
            </p:grpSpPr>
            <p:sp>
              <p:nvSpPr>
                <p:cNvPr id="105" name="Oval 20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6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118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9" name="Group 22"/>
              <p:cNvGrpSpPr>
                <a:grpSpLocks/>
              </p:cNvGrpSpPr>
              <p:nvPr/>
            </p:nvGrpSpPr>
            <p:grpSpPr bwMode="auto">
              <a:xfrm>
                <a:off x="3792" y="2736"/>
                <a:ext cx="480" cy="288"/>
                <a:chOff x="2064" y="2496"/>
                <a:chExt cx="480" cy="288"/>
              </a:xfrm>
            </p:grpSpPr>
            <p:sp>
              <p:nvSpPr>
                <p:cNvPr id="103" name="Oval 23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4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2116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10" name="Group 25"/>
              <p:cNvGrpSpPr>
                <a:grpSpLocks/>
              </p:cNvGrpSpPr>
              <p:nvPr/>
            </p:nvGrpSpPr>
            <p:grpSpPr bwMode="auto">
              <a:xfrm>
                <a:off x="3408" y="3072"/>
                <a:ext cx="480" cy="288"/>
                <a:chOff x="2064" y="2496"/>
                <a:chExt cx="480" cy="288"/>
              </a:xfrm>
            </p:grpSpPr>
            <p:sp>
              <p:nvSpPr>
                <p:cNvPr id="101" name="Oval 26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2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2114" y="2572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11" name="Group 28"/>
              <p:cNvGrpSpPr>
                <a:grpSpLocks/>
              </p:cNvGrpSpPr>
              <p:nvPr/>
            </p:nvGrpSpPr>
            <p:grpSpPr bwMode="auto">
              <a:xfrm>
                <a:off x="3408" y="2400"/>
                <a:ext cx="480" cy="288"/>
                <a:chOff x="2064" y="2496"/>
                <a:chExt cx="480" cy="288"/>
              </a:xfrm>
            </p:grpSpPr>
            <p:sp>
              <p:nvSpPr>
                <p:cNvPr id="99" name="Oval 29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0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2114" y="2575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12" name="Group 31"/>
              <p:cNvGrpSpPr>
                <a:grpSpLocks/>
              </p:cNvGrpSpPr>
              <p:nvPr/>
            </p:nvGrpSpPr>
            <p:grpSpPr bwMode="auto">
              <a:xfrm>
                <a:off x="2880" y="2304"/>
                <a:ext cx="480" cy="288"/>
                <a:chOff x="2064" y="2496"/>
                <a:chExt cx="480" cy="288"/>
              </a:xfrm>
            </p:grpSpPr>
            <p:sp>
              <p:nvSpPr>
                <p:cNvPr id="97" name="Oval 32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12700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8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2107" y="2572"/>
                  <a:ext cx="384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GHR</a:t>
                  </a:r>
                </a:p>
              </p:txBody>
            </p:sp>
          </p:grpSp>
          <p:grpSp>
            <p:nvGrpSpPr>
              <p:cNvPr id="13" name="Group 34"/>
              <p:cNvGrpSpPr>
                <a:grpSpLocks/>
              </p:cNvGrpSpPr>
              <p:nvPr/>
            </p:nvGrpSpPr>
            <p:grpSpPr bwMode="auto">
              <a:xfrm>
                <a:off x="2352" y="3072"/>
                <a:ext cx="480" cy="288"/>
                <a:chOff x="2064" y="2496"/>
                <a:chExt cx="480" cy="288"/>
              </a:xfrm>
            </p:grpSpPr>
            <p:sp>
              <p:nvSpPr>
                <p:cNvPr id="95" name="Oval 35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6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2118" y="2572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</p:grpSp>
      </p:grpSp>
      <p:sp>
        <p:nvSpPr>
          <p:cNvPr id="115" name="TextBox 114"/>
          <p:cNvSpPr txBox="1"/>
          <p:nvPr/>
        </p:nvSpPr>
        <p:spPr>
          <a:xfrm>
            <a:off x="4025130" y="6093023"/>
            <a:ext cx="1320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Handle System</a:t>
            </a:r>
            <a:endParaRPr lang="en-US" sz="1400" dirty="0">
              <a:latin typeface="+mn-lt"/>
            </a:endParaRPr>
          </a:p>
        </p:txBody>
      </p:sp>
      <p:cxnSp>
        <p:nvCxnSpPr>
          <p:cNvPr id="120" name="Straight Arrow Connector 119"/>
          <p:cNvCxnSpPr/>
          <p:nvPr/>
        </p:nvCxnSpPr>
        <p:spPr>
          <a:xfrm rot="5400000">
            <a:off x="6864352" y="3317875"/>
            <a:ext cx="444498" cy="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" descr="C:\Users\crey\AppData\Local\Microsoft\Windows\Temporary Internet Files\Content.IE5\L6G706JO\MC90044132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04800"/>
            <a:ext cx="2971800" cy="2971800"/>
          </a:xfrm>
          <a:prstGeom prst="rect">
            <a:avLst/>
          </a:prstGeom>
          <a:noFill/>
        </p:spPr>
      </p:pic>
      <p:sp>
        <p:nvSpPr>
          <p:cNvPr id="61" name="Rectangle 67"/>
          <p:cNvSpPr>
            <a:spLocks noChangeArrowheads="1"/>
          </p:cNvSpPr>
          <p:nvPr/>
        </p:nvSpPr>
        <p:spPr bwMode="auto">
          <a:xfrm>
            <a:off x="5867400" y="2800350"/>
            <a:ext cx="2377895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pPr>
              <a:defRPr/>
            </a:pPr>
            <a:r>
              <a:rPr lang="en-US" sz="1400" dirty="0" smtClean="0">
                <a:latin typeface="+mn-lt"/>
              </a:rPr>
              <a:t>Handle </a:t>
            </a:r>
            <a:r>
              <a:rPr lang="en-US" sz="1400" dirty="0" smtClean="0">
                <a:latin typeface="+mn-lt"/>
                <a:ea typeface="+mn-ea"/>
              </a:rPr>
              <a:t>Admin via Web Form</a:t>
            </a:r>
            <a:endParaRPr lang="en-US" sz="1400" dirty="0">
              <a:latin typeface="+mn-lt"/>
              <a:ea typeface="+mn-ea"/>
            </a:endParaRPr>
          </a:p>
        </p:txBody>
      </p:sp>
      <p:cxnSp>
        <p:nvCxnSpPr>
          <p:cNvPr id="78" name="Shape 77"/>
          <p:cNvCxnSpPr/>
          <p:nvPr/>
        </p:nvCxnSpPr>
        <p:spPr>
          <a:xfrm rot="5400000">
            <a:off x="6056967" y="4687232"/>
            <a:ext cx="956843" cy="1031178"/>
          </a:xfrm>
          <a:prstGeom prst="bentConnector2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019176"/>
            <a:ext cx="1219200" cy="121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91" name="Picture 9" descr="C:\Users\crey\Pictures\Microsoft Clip Organizer\j043161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629400" y="3581400"/>
            <a:ext cx="917575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" name="TextBox 91"/>
          <p:cNvSpPr txBox="1"/>
          <p:nvPr/>
        </p:nvSpPr>
        <p:spPr>
          <a:xfrm>
            <a:off x="6410382" y="4397176"/>
            <a:ext cx="22002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+mn-lt"/>
              </a:rPr>
              <a:t>Web Server and/or Admin</a:t>
            </a:r>
          </a:p>
          <a:p>
            <a:pPr algn="ctr"/>
            <a:r>
              <a:rPr lang="en-US" sz="1400" dirty="0" smtClean="0">
                <a:latin typeface="+mn-lt"/>
              </a:rPr>
              <a:t>Servlets</a:t>
            </a:r>
            <a:endParaRPr lang="en-US" sz="1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1"/>
          <p:cNvSpPr txBox="1">
            <a:spLocks/>
          </p:cNvSpPr>
          <p:nvPr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>
                <a:latin typeface="+mn-lt"/>
                <a:ea typeface="+mj-ea"/>
                <a:cs typeface="+mj-cs"/>
              </a:rPr>
              <a:t>Handle Clients</a:t>
            </a:r>
            <a:endParaRPr lang="en-US" sz="3200" dirty="0">
              <a:latin typeface="+mn-lt"/>
              <a:ea typeface="+mj-ea"/>
              <a:cs typeface="+mj-cs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85800" y="762000"/>
            <a:ext cx="7772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124200" y="4569023"/>
            <a:ext cx="2895600" cy="1447800"/>
            <a:chOff x="2976" y="816"/>
            <a:chExt cx="2496" cy="129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9" name="Oval 5"/>
            <p:cNvSpPr>
              <a:spLocks noChangeArrowheads="1"/>
            </p:cNvSpPr>
            <p:nvPr/>
          </p:nvSpPr>
          <p:spPr bwMode="auto">
            <a:xfrm>
              <a:off x="2976" y="816"/>
              <a:ext cx="2496" cy="1296"/>
            </a:xfrm>
            <a:prstGeom prst="ellipse">
              <a:avLst/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>
              <a:prstShdw prst="shdw17" dist="17961" dir="2700000">
                <a:srgbClr val="C0C0C0">
                  <a:gamma/>
                  <a:shade val="60000"/>
                  <a:invGamma/>
                </a:srgbClr>
              </a:prstShdw>
            </a:effectLst>
          </p:spPr>
          <p:txBody>
            <a:bodyPr wrap="none" tIns="0" bIns="0" anchor="ctr"/>
            <a:lstStyle/>
            <a:p>
              <a:pPr>
                <a:defRPr/>
              </a:pPr>
              <a:endParaRPr lang="en-US" sz="1000" b="1" dirty="0">
                <a:solidFill>
                  <a:schemeClr val="tx1"/>
                </a:solidFill>
                <a:latin typeface="+mn-lt"/>
                <a:ea typeface="+mn-ea"/>
              </a:endParaRP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3120" y="864"/>
              <a:ext cx="2256" cy="1152"/>
              <a:chOff x="2016" y="2304"/>
              <a:chExt cx="2256" cy="1152"/>
            </a:xfrm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2352" y="2400"/>
                <a:ext cx="480" cy="288"/>
                <a:chOff x="2064" y="2496"/>
                <a:chExt cx="480" cy="288"/>
              </a:xfrm>
            </p:grpSpPr>
            <p:sp>
              <p:nvSpPr>
                <p:cNvPr id="113" name="Oval 8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4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2118" y="2575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5" name="Group 10"/>
              <p:cNvGrpSpPr>
                <a:grpSpLocks/>
              </p:cNvGrpSpPr>
              <p:nvPr/>
            </p:nvGrpSpPr>
            <p:grpSpPr bwMode="auto">
              <a:xfrm>
                <a:off x="2016" y="2736"/>
                <a:ext cx="480" cy="288"/>
                <a:chOff x="2064" y="2496"/>
                <a:chExt cx="480" cy="288"/>
              </a:xfrm>
            </p:grpSpPr>
            <p:sp>
              <p:nvSpPr>
                <p:cNvPr id="111" name="Oval 11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2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2117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6" name="Group 13"/>
              <p:cNvGrpSpPr>
                <a:grpSpLocks/>
              </p:cNvGrpSpPr>
              <p:nvPr/>
            </p:nvGrpSpPr>
            <p:grpSpPr bwMode="auto">
              <a:xfrm>
                <a:off x="2640" y="2736"/>
                <a:ext cx="480" cy="288"/>
                <a:chOff x="2064" y="2496"/>
                <a:chExt cx="480" cy="288"/>
              </a:xfrm>
            </p:grpSpPr>
            <p:sp>
              <p:nvSpPr>
                <p:cNvPr id="109" name="Oval 14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120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7" name="Group 16"/>
              <p:cNvGrpSpPr>
                <a:grpSpLocks/>
              </p:cNvGrpSpPr>
              <p:nvPr/>
            </p:nvGrpSpPr>
            <p:grpSpPr bwMode="auto">
              <a:xfrm>
                <a:off x="3216" y="2736"/>
                <a:ext cx="480" cy="288"/>
                <a:chOff x="2064" y="2496"/>
                <a:chExt cx="480" cy="288"/>
              </a:xfrm>
            </p:grpSpPr>
            <p:sp>
              <p:nvSpPr>
                <p:cNvPr id="107" name="Oval 17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8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117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8" name="Group 19"/>
              <p:cNvGrpSpPr>
                <a:grpSpLocks/>
              </p:cNvGrpSpPr>
              <p:nvPr/>
            </p:nvGrpSpPr>
            <p:grpSpPr bwMode="auto">
              <a:xfrm>
                <a:off x="2880" y="3168"/>
                <a:ext cx="480" cy="288"/>
                <a:chOff x="2064" y="2496"/>
                <a:chExt cx="480" cy="288"/>
              </a:xfrm>
            </p:grpSpPr>
            <p:sp>
              <p:nvSpPr>
                <p:cNvPr id="105" name="Oval 20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6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118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9" name="Group 22"/>
              <p:cNvGrpSpPr>
                <a:grpSpLocks/>
              </p:cNvGrpSpPr>
              <p:nvPr/>
            </p:nvGrpSpPr>
            <p:grpSpPr bwMode="auto">
              <a:xfrm>
                <a:off x="3792" y="2736"/>
                <a:ext cx="480" cy="288"/>
                <a:chOff x="2064" y="2496"/>
                <a:chExt cx="480" cy="288"/>
              </a:xfrm>
            </p:grpSpPr>
            <p:sp>
              <p:nvSpPr>
                <p:cNvPr id="103" name="Oval 23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4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2116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10" name="Group 25"/>
              <p:cNvGrpSpPr>
                <a:grpSpLocks/>
              </p:cNvGrpSpPr>
              <p:nvPr/>
            </p:nvGrpSpPr>
            <p:grpSpPr bwMode="auto">
              <a:xfrm>
                <a:off x="3408" y="3072"/>
                <a:ext cx="480" cy="288"/>
                <a:chOff x="2064" y="2496"/>
                <a:chExt cx="480" cy="288"/>
              </a:xfrm>
            </p:grpSpPr>
            <p:sp>
              <p:nvSpPr>
                <p:cNvPr id="101" name="Oval 26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2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2114" y="2572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11" name="Group 28"/>
              <p:cNvGrpSpPr>
                <a:grpSpLocks/>
              </p:cNvGrpSpPr>
              <p:nvPr/>
            </p:nvGrpSpPr>
            <p:grpSpPr bwMode="auto">
              <a:xfrm>
                <a:off x="3408" y="2400"/>
                <a:ext cx="480" cy="288"/>
                <a:chOff x="2064" y="2496"/>
                <a:chExt cx="480" cy="288"/>
              </a:xfrm>
            </p:grpSpPr>
            <p:sp>
              <p:nvSpPr>
                <p:cNvPr id="99" name="Oval 29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0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2114" y="2575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12" name="Group 31"/>
              <p:cNvGrpSpPr>
                <a:grpSpLocks/>
              </p:cNvGrpSpPr>
              <p:nvPr/>
            </p:nvGrpSpPr>
            <p:grpSpPr bwMode="auto">
              <a:xfrm>
                <a:off x="2880" y="2304"/>
                <a:ext cx="480" cy="288"/>
                <a:chOff x="2064" y="2496"/>
                <a:chExt cx="480" cy="288"/>
              </a:xfrm>
            </p:grpSpPr>
            <p:sp>
              <p:nvSpPr>
                <p:cNvPr id="97" name="Oval 32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12700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8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2107" y="2572"/>
                  <a:ext cx="384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GHR</a:t>
                  </a:r>
                </a:p>
              </p:txBody>
            </p:sp>
          </p:grpSp>
          <p:grpSp>
            <p:nvGrpSpPr>
              <p:cNvPr id="13" name="Group 34"/>
              <p:cNvGrpSpPr>
                <a:grpSpLocks/>
              </p:cNvGrpSpPr>
              <p:nvPr/>
            </p:nvGrpSpPr>
            <p:grpSpPr bwMode="auto">
              <a:xfrm>
                <a:off x="2352" y="3072"/>
                <a:ext cx="480" cy="288"/>
                <a:chOff x="2064" y="2496"/>
                <a:chExt cx="480" cy="288"/>
              </a:xfrm>
            </p:grpSpPr>
            <p:sp>
              <p:nvSpPr>
                <p:cNvPr id="95" name="Oval 35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6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2118" y="2572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</p:grpSp>
      </p:grpSp>
      <p:sp>
        <p:nvSpPr>
          <p:cNvPr id="115" name="TextBox 114"/>
          <p:cNvSpPr txBox="1"/>
          <p:nvPr/>
        </p:nvSpPr>
        <p:spPr>
          <a:xfrm>
            <a:off x="4025130" y="6093023"/>
            <a:ext cx="1320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Handle System</a:t>
            </a:r>
            <a:endParaRPr lang="en-US" sz="1400" dirty="0">
              <a:latin typeface="+mn-lt"/>
            </a:endParaRPr>
          </a:p>
        </p:txBody>
      </p:sp>
      <p:pic>
        <p:nvPicPr>
          <p:cNvPr id="58" name="Picture 5" descr="C:\Users\crey\AppData\Local\Microsoft\Windows\Temporary Internet Files\Content.IE5\L6G706JO\MC90044132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04800"/>
            <a:ext cx="2971800" cy="2971800"/>
          </a:xfrm>
          <a:prstGeom prst="rect">
            <a:avLst/>
          </a:prstGeom>
          <a:noFill/>
        </p:spPr>
      </p:pic>
      <p:sp>
        <p:nvSpPr>
          <p:cNvPr id="61" name="Rectangle 67"/>
          <p:cNvSpPr>
            <a:spLocks noChangeArrowheads="1"/>
          </p:cNvSpPr>
          <p:nvPr/>
        </p:nvSpPr>
        <p:spPr bwMode="auto">
          <a:xfrm>
            <a:off x="6122255" y="2800350"/>
            <a:ext cx="1802545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C00000"/>
                </a:solidFill>
                <a:latin typeface="+mn-lt"/>
              </a:rPr>
              <a:t>Custom Admin Client</a:t>
            </a:r>
            <a:endParaRPr lang="en-US" sz="1400" dirty="0">
              <a:solidFill>
                <a:srgbClr val="C00000"/>
              </a:solidFill>
              <a:latin typeface="+mn-lt"/>
              <a:ea typeface="+mn-ea"/>
            </a:endParaRPr>
          </a:p>
        </p:txBody>
      </p:sp>
      <p:pic>
        <p:nvPicPr>
          <p:cNvPr id="2050" name="Picture 2" descr="C:\Users\crey\Desktop\Captur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0775" y="1028701"/>
            <a:ext cx="1534987" cy="1181100"/>
          </a:xfrm>
          <a:prstGeom prst="rect">
            <a:avLst/>
          </a:prstGeom>
          <a:noFill/>
        </p:spPr>
      </p:pic>
      <p:cxnSp>
        <p:nvCxnSpPr>
          <p:cNvPr id="47" name="Straight Arrow Connector 46"/>
          <p:cNvCxnSpPr/>
          <p:nvPr/>
        </p:nvCxnSpPr>
        <p:spPr>
          <a:xfrm rot="5400000">
            <a:off x="5410200" y="3276600"/>
            <a:ext cx="1524000" cy="121920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loud 44"/>
          <p:cNvSpPr/>
          <p:nvPr/>
        </p:nvSpPr>
        <p:spPr>
          <a:xfrm>
            <a:off x="5715000" y="1143000"/>
            <a:ext cx="2667000" cy="1905000"/>
          </a:xfrm>
          <a:prstGeom prst="cloud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>
                <a:latin typeface="+mn-lt"/>
                <a:ea typeface="+mj-ea"/>
                <a:cs typeface="+mj-cs"/>
              </a:rPr>
              <a:t>Handle Clients</a:t>
            </a:r>
            <a:endParaRPr lang="en-US" sz="3200" dirty="0">
              <a:latin typeface="+mn-lt"/>
              <a:ea typeface="+mj-ea"/>
              <a:cs typeface="+mj-cs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85800" y="762000"/>
            <a:ext cx="7772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124200" y="4569023"/>
            <a:ext cx="2895600" cy="1447800"/>
            <a:chOff x="2976" y="816"/>
            <a:chExt cx="2496" cy="129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9" name="Oval 5"/>
            <p:cNvSpPr>
              <a:spLocks noChangeArrowheads="1"/>
            </p:cNvSpPr>
            <p:nvPr/>
          </p:nvSpPr>
          <p:spPr bwMode="auto">
            <a:xfrm>
              <a:off x="2976" y="816"/>
              <a:ext cx="2496" cy="1296"/>
            </a:xfrm>
            <a:prstGeom prst="ellipse">
              <a:avLst/>
            </a:prstGeom>
            <a:solidFill>
              <a:srgbClr val="C0C0C0"/>
            </a:solidFill>
            <a:ln w="12700">
              <a:noFill/>
              <a:round/>
              <a:headEnd/>
              <a:tailEnd/>
            </a:ln>
            <a:effectLst>
              <a:prstShdw prst="shdw17" dist="17961" dir="2700000">
                <a:srgbClr val="C0C0C0">
                  <a:gamma/>
                  <a:shade val="60000"/>
                  <a:invGamma/>
                </a:srgbClr>
              </a:prstShdw>
            </a:effectLst>
          </p:spPr>
          <p:txBody>
            <a:bodyPr wrap="none" tIns="0" bIns="0" anchor="ctr"/>
            <a:lstStyle/>
            <a:p>
              <a:pPr>
                <a:defRPr/>
              </a:pPr>
              <a:endParaRPr lang="en-US" sz="1000" b="1" dirty="0">
                <a:solidFill>
                  <a:schemeClr val="tx1"/>
                </a:solidFill>
                <a:latin typeface="+mn-lt"/>
                <a:ea typeface="+mn-ea"/>
              </a:endParaRP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3120" y="864"/>
              <a:ext cx="2256" cy="1152"/>
              <a:chOff x="2016" y="2304"/>
              <a:chExt cx="2256" cy="1152"/>
            </a:xfrm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2352" y="2400"/>
                <a:ext cx="480" cy="288"/>
                <a:chOff x="2064" y="2496"/>
                <a:chExt cx="480" cy="288"/>
              </a:xfrm>
            </p:grpSpPr>
            <p:sp>
              <p:nvSpPr>
                <p:cNvPr id="113" name="Oval 8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4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2118" y="2575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5" name="Group 10"/>
              <p:cNvGrpSpPr>
                <a:grpSpLocks/>
              </p:cNvGrpSpPr>
              <p:nvPr/>
            </p:nvGrpSpPr>
            <p:grpSpPr bwMode="auto">
              <a:xfrm>
                <a:off x="2016" y="2736"/>
                <a:ext cx="480" cy="288"/>
                <a:chOff x="2064" y="2496"/>
                <a:chExt cx="480" cy="288"/>
              </a:xfrm>
            </p:grpSpPr>
            <p:sp>
              <p:nvSpPr>
                <p:cNvPr id="111" name="Oval 11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2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2117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6" name="Group 13"/>
              <p:cNvGrpSpPr>
                <a:grpSpLocks/>
              </p:cNvGrpSpPr>
              <p:nvPr/>
            </p:nvGrpSpPr>
            <p:grpSpPr bwMode="auto">
              <a:xfrm>
                <a:off x="2640" y="2736"/>
                <a:ext cx="480" cy="288"/>
                <a:chOff x="2064" y="2496"/>
                <a:chExt cx="480" cy="288"/>
              </a:xfrm>
            </p:grpSpPr>
            <p:sp>
              <p:nvSpPr>
                <p:cNvPr id="109" name="Oval 14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0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120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7" name="Group 16"/>
              <p:cNvGrpSpPr>
                <a:grpSpLocks/>
              </p:cNvGrpSpPr>
              <p:nvPr/>
            </p:nvGrpSpPr>
            <p:grpSpPr bwMode="auto">
              <a:xfrm>
                <a:off x="3216" y="2736"/>
                <a:ext cx="480" cy="288"/>
                <a:chOff x="2064" y="2496"/>
                <a:chExt cx="480" cy="288"/>
              </a:xfrm>
            </p:grpSpPr>
            <p:sp>
              <p:nvSpPr>
                <p:cNvPr id="107" name="Oval 17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8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117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8" name="Group 19"/>
              <p:cNvGrpSpPr>
                <a:grpSpLocks/>
              </p:cNvGrpSpPr>
              <p:nvPr/>
            </p:nvGrpSpPr>
            <p:grpSpPr bwMode="auto">
              <a:xfrm>
                <a:off x="2880" y="3168"/>
                <a:ext cx="480" cy="288"/>
                <a:chOff x="2064" y="2496"/>
                <a:chExt cx="480" cy="288"/>
              </a:xfrm>
            </p:grpSpPr>
            <p:sp>
              <p:nvSpPr>
                <p:cNvPr id="105" name="Oval 20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6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118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9" name="Group 22"/>
              <p:cNvGrpSpPr>
                <a:grpSpLocks/>
              </p:cNvGrpSpPr>
              <p:nvPr/>
            </p:nvGrpSpPr>
            <p:grpSpPr bwMode="auto">
              <a:xfrm>
                <a:off x="3792" y="2736"/>
                <a:ext cx="480" cy="288"/>
                <a:chOff x="2064" y="2496"/>
                <a:chExt cx="480" cy="288"/>
              </a:xfrm>
            </p:grpSpPr>
            <p:sp>
              <p:nvSpPr>
                <p:cNvPr id="103" name="Oval 23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4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2116" y="2571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10" name="Group 25"/>
              <p:cNvGrpSpPr>
                <a:grpSpLocks/>
              </p:cNvGrpSpPr>
              <p:nvPr/>
            </p:nvGrpSpPr>
            <p:grpSpPr bwMode="auto">
              <a:xfrm>
                <a:off x="3408" y="3072"/>
                <a:ext cx="480" cy="288"/>
                <a:chOff x="2064" y="2496"/>
                <a:chExt cx="480" cy="288"/>
              </a:xfrm>
            </p:grpSpPr>
            <p:sp>
              <p:nvSpPr>
                <p:cNvPr id="101" name="Oval 26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2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2114" y="2572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11" name="Group 28"/>
              <p:cNvGrpSpPr>
                <a:grpSpLocks/>
              </p:cNvGrpSpPr>
              <p:nvPr/>
            </p:nvGrpSpPr>
            <p:grpSpPr bwMode="auto">
              <a:xfrm>
                <a:off x="3408" y="2400"/>
                <a:ext cx="480" cy="288"/>
                <a:chOff x="2064" y="2496"/>
                <a:chExt cx="480" cy="288"/>
              </a:xfrm>
            </p:grpSpPr>
            <p:sp>
              <p:nvSpPr>
                <p:cNvPr id="99" name="Oval 29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0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2114" y="2575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  <p:grpSp>
            <p:nvGrpSpPr>
              <p:cNvPr id="12" name="Group 31"/>
              <p:cNvGrpSpPr>
                <a:grpSpLocks/>
              </p:cNvGrpSpPr>
              <p:nvPr/>
            </p:nvGrpSpPr>
            <p:grpSpPr bwMode="auto">
              <a:xfrm>
                <a:off x="2880" y="2304"/>
                <a:ext cx="480" cy="288"/>
                <a:chOff x="2064" y="2496"/>
                <a:chExt cx="480" cy="288"/>
              </a:xfrm>
            </p:grpSpPr>
            <p:sp>
              <p:nvSpPr>
                <p:cNvPr id="97" name="Oval 32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12700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8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2107" y="2572"/>
                  <a:ext cx="384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GHR</a:t>
                  </a:r>
                </a:p>
              </p:txBody>
            </p:sp>
          </p:grpSp>
          <p:grpSp>
            <p:nvGrpSpPr>
              <p:cNvPr id="13" name="Group 34"/>
              <p:cNvGrpSpPr>
                <a:grpSpLocks/>
              </p:cNvGrpSpPr>
              <p:nvPr/>
            </p:nvGrpSpPr>
            <p:grpSpPr bwMode="auto">
              <a:xfrm>
                <a:off x="2352" y="3072"/>
                <a:ext cx="480" cy="288"/>
                <a:chOff x="2064" y="2496"/>
                <a:chExt cx="480" cy="288"/>
              </a:xfrm>
            </p:grpSpPr>
            <p:sp>
              <p:nvSpPr>
                <p:cNvPr id="95" name="Oval 35"/>
                <p:cNvSpPr>
                  <a:spLocks noChangeArrowheads="1"/>
                </p:cNvSpPr>
                <p:nvPr/>
              </p:nvSpPr>
              <p:spPr bwMode="auto">
                <a:xfrm>
                  <a:off x="2064" y="2496"/>
                  <a:ext cx="480" cy="288"/>
                </a:xfrm>
                <a:prstGeom prst="ellipse">
                  <a:avLst/>
                </a:pr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  <a:effectLst>
                  <a:prstShdw prst="shdw17" dist="17961" dir="2700000">
                    <a:schemeClr val="bg2">
                      <a:gamma/>
                      <a:shade val="60000"/>
                      <a:invGamma/>
                    </a:schemeClr>
                  </a:prstShdw>
                </a:effectLst>
              </p:spPr>
              <p:txBody>
                <a:bodyPr wrap="none" tIns="0" bIns="0" anchor="ctr"/>
                <a:lstStyle/>
                <a:p>
                  <a:pPr>
                    <a:defRPr/>
                  </a:pPr>
                  <a:endParaRPr lang="en-US" sz="1000" b="1" dirty="0">
                    <a:solidFill>
                      <a:schemeClr val="tx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6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2118" y="2572"/>
                  <a:ext cx="357" cy="1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0" bIns="0" anchor="ctr">
                  <a:spAutoFit/>
                </a:bodyPr>
                <a:lstStyle/>
                <a:p>
                  <a:pPr>
                    <a:defRPr/>
                  </a:pPr>
                  <a:r>
                    <a:rPr lang="en-US" sz="1000" b="1" dirty="0">
                      <a:solidFill>
                        <a:schemeClr val="tx1"/>
                      </a:solidFill>
                      <a:latin typeface="+mn-lt"/>
                      <a:ea typeface="+mn-ea"/>
                    </a:rPr>
                    <a:t>LHS</a:t>
                  </a:r>
                </a:p>
              </p:txBody>
            </p:sp>
          </p:grpSp>
        </p:grpSp>
      </p:grpSp>
      <p:sp>
        <p:nvSpPr>
          <p:cNvPr id="115" name="TextBox 114"/>
          <p:cNvSpPr txBox="1"/>
          <p:nvPr/>
        </p:nvSpPr>
        <p:spPr>
          <a:xfrm>
            <a:off x="4025130" y="6093023"/>
            <a:ext cx="1320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Handle System</a:t>
            </a:r>
            <a:endParaRPr lang="en-US" sz="1400" dirty="0">
              <a:latin typeface="+mn-lt"/>
            </a:endParaRPr>
          </a:p>
        </p:txBody>
      </p:sp>
      <p:sp>
        <p:nvSpPr>
          <p:cNvPr id="61" name="Rectangle 67"/>
          <p:cNvSpPr>
            <a:spLocks noChangeArrowheads="1"/>
          </p:cNvSpPr>
          <p:nvPr/>
        </p:nvSpPr>
        <p:spPr bwMode="auto">
          <a:xfrm>
            <a:off x="6141734" y="1715869"/>
            <a:ext cx="193546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pPr algn="ctr">
              <a:defRPr/>
            </a:pPr>
            <a:r>
              <a:rPr lang="en-US" sz="1400" dirty="0" smtClean="0">
                <a:latin typeface="+mn-lt"/>
              </a:rPr>
              <a:t>Handle Administration</a:t>
            </a:r>
          </a:p>
          <a:p>
            <a:pPr algn="ctr">
              <a:defRPr/>
            </a:pPr>
            <a:r>
              <a:rPr lang="en-US" sz="1400" dirty="0" smtClean="0">
                <a:latin typeface="+mn-lt"/>
                <a:ea typeface="+mn-ea"/>
              </a:rPr>
              <a:t>Embedded in</a:t>
            </a:r>
          </a:p>
          <a:p>
            <a:pPr algn="ctr">
              <a:defRPr/>
            </a:pPr>
            <a:r>
              <a:rPr lang="en-US" sz="1400" dirty="0" smtClean="0">
                <a:latin typeface="+mn-lt"/>
              </a:rPr>
              <a:t>Another Process</a:t>
            </a:r>
            <a:endParaRPr lang="en-US" sz="1400" dirty="0">
              <a:latin typeface="+mn-lt"/>
              <a:ea typeface="+mn-ea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rot="5400000">
            <a:off x="5410200" y="3276600"/>
            <a:ext cx="1524000" cy="121920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/>
        </p:nvGrpSpPr>
        <p:grpSpPr>
          <a:xfrm>
            <a:off x="838200" y="1143000"/>
            <a:ext cx="2743201" cy="3438524"/>
            <a:chOff x="838200" y="1143000"/>
            <a:chExt cx="2743201" cy="3438524"/>
          </a:xfrm>
        </p:grpSpPr>
        <p:cxnSp>
          <p:nvCxnSpPr>
            <p:cNvPr id="44" name="Straight Arrow Connector 43"/>
            <p:cNvCxnSpPr/>
            <p:nvPr/>
          </p:nvCxnSpPr>
          <p:spPr>
            <a:xfrm rot="16200000" flipH="1">
              <a:off x="2243138" y="3243262"/>
              <a:ext cx="1533525" cy="1143000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Cloud 45"/>
            <p:cNvSpPr/>
            <p:nvPr/>
          </p:nvSpPr>
          <p:spPr>
            <a:xfrm>
              <a:off x="838200" y="1143000"/>
              <a:ext cx="2667000" cy="1905000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Rectangle 67"/>
            <p:cNvSpPr>
              <a:spLocks noChangeArrowheads="1"/>
            </p:cNvSpPr>
            <p:nvPr/>
          </p:nvSpPr>
          <p:spPr bwMode="auto">
            <a:xfrm>
              <a:off x="1371600" y="1752600"/>
              <a:ext cx="1595245" cy="6463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tIns="0" bIns="0" anchor="ctr">
              <a:spAutoFit/>
            </a:bodyPr>
            <a:lstStyle/>
            <a:p>
              <a:pPr algn="ctr">
                <a:defRPr/>
              </a:pPr>
              <a:r>
                <a:rPr lang="en-US" sz="1400" dirty="0" smtClean="0">
                  <a:latin typeface="+mn-lt"/>
                </a:rPr>
                <a:t>Handle Resolution</a:t>
              </a:r>
            </a:p>
            <a:p>
              <a:pPr algn="ctr">
                <a:defRPr/>
              </a:pPr>
              <a:r>
                <a:rPr lang="en-US" sz="1400" dirty="0" smtClean="0">
                  <a:latin typeface="+mn-lt"/>
                  <a:ea typeface="+mn-ea"/>
                </a:rPr>
                <a:t>Embedded in</a:t>
              </a:r>
            </a:p>
            <a:p>
              <a:pPr algn="ctr">
                <a:defRPr/>
              </a:pPr>
              <a:r>
                <a:rPr lang="en-US" sz="1400" dirty="0" smtClean="0">
                  <a:latin typeface="+mn-lt"/>
                </a:rPr>
                <a:t>Another Process</a:t>
              </a:r>
              <a:endParaRPr lang="en-US" sz="1400" dirty="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>
                <a:latin typeface="+mn-lt"/>
                <a:ea typeface="+mj-ea"/>
                <a:cs typeface="+mj-cs"/>
              </a:rPr>
              <a:t>Handle System</a:t>
            </a:r>
            <a:endParaRPr lang="en-US" sz="3200" dirty="0">
              <a:latin typeface="+mn-lt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533400" y="990600"/>
            <a:ext cx="8229600" cy="55626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+mn-lt"/>
                <a:cs typeface="+mn-cs"/>
              </a:rPr>
              <a:t>Designed to provide basic identifier resolution on networks</a:t>
            </a:r>
          </a:p>
          <a:p>
            <a:pPr marL="742950" lvl="1" indent="-285750" fontAlgn="auto">
              <a:spcBef>
                <a:spcPct val="20000"/>
              </a:spcBef>
              <a:spcAft>
                <a:spcPts val="0"/>
              </a:spcAft>
              <a:buFont typeface="Cambria" pitchFamily="18" charset="0"/>
              <a:buChar char="̶"/>
              <a:defRPr/>
            </a:pPr>
            <a:r>
              <a:rPr lang="en-US" dirty="0" smtClean="0">
                <a:latin typeface="+mn-lt"/>
                <a:cs typeface="+mn-cs"/>
              </a:rPr>
              <a:t>Go from object id to current state data</a:t>
            </a:r>
            <a:endParaRPr lang="en-US" dirty="0" smtClean="0">
              <a:latin typeface="+mn-lt"/>
            </a:endParaRPr>
          </a:p>
          <a:p>
            <a:pPr marL="742950" lvl="2" indent="-285750" fontAlgn="auto">
              <a:spcBef>
                <a:spcPct val="20000"/>
              </a:spcBef>
              <a:spcAft>
                <a:spcPts val="0"/>
              </a:spcAft>
              <a:buFont typeface="Cambria" pitchFamily="18" charset="0"/>
              <a:buChar char="̶"/>
              <a:defRPr/>
            </a:pPr>
            <a:r>
              <a:rPr lang="en-US" dirty="0" smtClean="0">
                <a:latin typeface="+mn-lt"/>
              </a:rPr>
              <a:t>Id can persist over changes in location, ownership, and other attributes</a:t>
            </a:r>
            <a:endParaRPr lang="en-US" dirty="0" smtClean="0">
              <a:latin typeface="+mn-lt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+mn-lt"/>
                <a:cs typeface="+mn-cs"/>
              </a:rPr>
              <a:t>System currently consists of one global root service plus distributed set of local services</a:t>
            </a:r>
          </a:p>
          <a:p>
            <a:pPr marL="914400" lvl="1" indent="-228600" fontAlgn="auto">
              <a:spcBef>
                <a:spcPct val="20000"/>
              </a:spcBef>
              <a:spcAft>
                <a:spcPts val="0"/>
              </a:spcAft>
              <a:buFont typeface="Cambria" pitchFamily="18" charset="0"/>
              <a:buChar char="̶"/>
              <a:defRPr/>
            </a:pPr>
            <a:r>
              <a:rPr lang="en-US" dirty="0" smtClean="0">
                <a:latin typeface="+mn-lt"/>
                <a:cs typeface="+mn-cs"/>
              </a:rPr>
              <a:t>Each service responsible for defined subset of id space</a:t>
            </a:r>
          </a:p>
          <a:p>
            <a:pPr marL="914400" lvl="1" indent="-228600" fontAlgn="auto">
              <a:spcBef>
                <a:spcPct val="20000"/>
              </a:spcBef>
              <a:spcAft>
                <a:spcPts val="0"/>
              </a:spcAft>
              <a:buFont typeface="Cambria" pitchFamily="18" charset="0"/>
              <a:buChar char="̶"/>
              <a:defRPr/>
            </a:pPr>
            <a:r>
              <a:rPr lang="en-US" dirty="0" smtClean="0">
                <a:latin typeface="+mn-lt"/>
                <a:cs typeface="+mn-cs"/>
              </a:rPr>
              <a:t>Each service, including global, can itself be distributed and consist of many servers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+mn-lt"/>
                <a:cs typeface="+mn-cs"/>
              </a:rPr>
              <a:t>Resolution returns type/value pairs</a:t>
            </a:r>
          </a:p>
          <a:p>
            <a:pPr marL="914400" lvl="1" indent="-228600" fontAlgn="auto">
              <a:spcBef>
                <a:spcPct val="20000"/>
              </a:spcBef>
              <a:spcAft>
                <a:spcPts val="0"/>
              </a:spcAft>
              <a:buFont typeface="Cambria" pitchFamily="18" charset="0"/>
              <a:buChar char="̶"/>
              <a:defRPr/>
            </a:pPr>
            <a:r>
              <a:rPr lang="en-US" dirty="0" smtClean="0">
                <a:latin typeface="+mn-lt"/>
                <a:cs typeface="+mn-cs"/>
              </a:rPr>
              <a:t>Typing is open-ended; recommend handles as type names</a:t>
            </a:r>
          </a:p>
          <a:p>
            <a:pPr marL="914400" lvl="1" indent="-228600" fontAlgn="auto">
              <a:spcBef>
                <a:spcPct val="20000"/>
              </a:spcBef>
              <a:spcAft>
                <a:spcPts val="0"/>
              </a:spcAft>
              <a:buFont typeface="Cambria" pitchFamily="18" charset="0"/>
              <a:buChar char="̶"/>
              <a:defRPr/>
            </a:pPr>
            <a:r>
              <a:rPr lang="en-US" dirty="0" smtClean="0">
                <a:latin typeface="+mn-lt"/>
                <a:cs typeface="+mn-cs"/>
              </a:rPr>
              <a:t>No limit on number and length of type/value pairs</a:t>
            </a:r>
          </a:p>
          <a:p>
            <a:pPr marL="914400" lvl="1" indent="-228600" fontAlgn="auto">
              <a:spcBef>
                <a:spcPct val="20000"/>
              </a:spcBef>
              <a:spcAft>
                <a:spcPts val="0"/>
              </a:spcAft>
              <a:buFont typeface="Cambria" pitchFamily="18" charset="0"/>
              <a:buChar char="̶"/>
              <a:defRPr/>
            </a:pPr>
            <a:r>
              <a:rPr lang="en-US" dirty="0" smtClean="0">
                <a:latin typeface="+mn-lt"/>
                <a:cs typeface="+mn-cs"/>
              </a:rPr>
              <a:t>Each value includes permissions and TTL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+mn-lt"/>
                <a:cs typeface="+mn-cs"/>
              </a:rPr>
              <a:t>Distributed Handle administration over the Internet</a:t>
            </a:r>
          </a:p>
          <a:p>
            <a:pPr marL="914400" lvl="1" indent="-228600" fontAlgn="auto">
              <a:spcBef>
                <a:spcPct val="20000"/>
              </a:spcBef>
              <a:spcAft>
                <a:spcPts val="0"/>
              </a:spcAft>
              <a:buFont typeface="Cambria" pitchFamily="18" charset="0"/>
              <a:buChar char="̶"/>
              <a:defRPr/>
            </a:pPr>
            <a:r>
              <a:rPr lang="en-US" dirty="0" smtClean="0">
                <a:latin typeface="+mn-lt"/>
                <a:cs typeface="+mn-cs"/>
              </a:rPr>
              <a:t>Ownership at the handle level</a:t>
            </a:r>
          </a:p>
          <a:p>
            <a:pPr marL="914400" lvl="1" indent="-228600" fontAlgn="auto">
              <a:spcBef>
                <a:spcPct val="20000"/>
              </a:spcBef>
              <a:spcAft>
                <a:spcPts val="0"/>
              </a:spcAft>
              <a:buFont typeface="Cambria" pitchFamily="18" charset="0"/>
              <a:buChar char="̶"/>
              <a:defRPr/>
            </a:pPr>
            <a:r>
              <a:rPr lang="en-US" dirty="0" smtClean="0">
                <a:latin typeface="+mn-lt"/>
                <a:cs typeface="+mn-cs"/>
              </a:rPr>
              <a:t>Public or secret key authentication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+mn-lt"/>
                <a:cs typeface="+mn-cs"/>
              </a:rPr>
              <a:t>Handle System Protocol runs over UDP, TCP, or HTTP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+mn-lt"/>
                <a:cs typeface="+mn-cs"/>
              </a:rPr>
              <a:t>More information at handle.net and Informational RFCs 3650-52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685800" y="762000"/>
            <a:ext cx="7772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>
                <a:latin typeface="+mn-lt"/>
                <a:ea typeface="+mj-ea"/>
                <a:cs typeface="+mj-cs"/>
              </a:rPr>
              <a:t>Handle System Usage Examples</a:t>
            </a:r>
            <a:endParaRPr lang="en-US" sz="3200" dirty="0">
              <a:latin typeface="+mn-lt"/>
              <a:ea typeface="+mj-ea"/>
              <a:cs typeface="+mj-c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85800" y="762000"/>
            <a:ext cx="7772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85800" y="914400"/>
            <a:ext cx="80772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000" dirty="0">
                <a:latin typeface="+mn-lt"/>
              </a:rPr>
              <a:t>Library of </a:t>
            </a:r>
            <a:r>
              <a:rPr lang="en-US" sz="2000" dirty="0" smtClean="0">
                <a:latin typeface="+mn-lt"/>
              </a:rPr>
              <a:t>Congress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000" dirty="0">
                <a:latin typeface="+mn-lt"/>
              </a:rPr>
              <a:t>IDF (International DOI Foundation)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sz="1600" dirty="0">
                <a:latin typeface="+mn-lt"/>
              </a:rPr>
              <a:t>CrossRef (scholarly journal consortium, representing &gt;2K publishers &amp; societies</a:t>
            </a:r>
            <a:r>
              <a:rPr lang="en-US" sz="1600" dirty="0" smtClean="0">
                <a:latin typeface="+mn-lt"/>
              </a:rPr>
              <a:t>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1600" dirty="0" smtClean="0">
                <a:latin typeface="+mn-lt"/>
              </a:rPr>
              <a:t>DataCite (consortium of 20 members from 12 countries, started by TIB)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1600" dirty="0" smtClean="0">
                <a:latin typeface="+mn-lt"/>
              </a:rPr>
              <a:t>EIDR (Entertainment Identifier Registry)</a:t>
            </a:r>
            <a:endParaRPr lang="en-US" sz="1600" dirty="0">
              <a:latin typeface="+mn-lt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sz="1600" dirty="0">
                <a:latin typeface="+mn-lt"/>
              </a:rPr>
              <a:t>mEDRA (Multilingual European DOI Registration Agency)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sz="1600" dirty="0">
                <a:latin typeface="+mn-lt"/>
              </a:rPr>
              <a:t>R.R. Bowker (bibliographic data</a:t>
            </a:r>
            <a:r>
              <a:rPr lang="en-US" sz="1600" dirty="0" smtClean="0">
                <a:latin typeface="+mn-lt"/>
              </a:rPr>
              <a:t> – US ISBN</a:t>
            </a:r>
            <a:r>
              <a:rPr lang="en-US" sz="1600" dirty="0">
                <a:latin typeface="+mn-lt"/>
              </a:rPr>
              <a:t>)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sz="1600" dirty="0">
                <a:latin typeface="+mn-lt"/>
              </a:rPr>
              <a:t>Office of Publications of the European Community (OPOCE)</a:t>
            </a:r>
            <a:endParaRPr lang="en-US" sz="1600" dirty="0" smtClean="0">
              <a:latin typeface="+mn-lt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1600" dirty="0" smtClean="0">
                <a:latin typeface="+mn-lt"/>
              </a:rPr>
              <a:t>Institute of Scientific and Technical </a:t>
            </a:r>
            <a:r>
              <a:rPr lang="en-US" sz="1600" dirty="0" smtClean="0">
                <a:latin typeface="+mn-lt"/>
                <a:cs typeface="Times New Roman"/>
              </a:rPr>
              <a:t>Information </a:t>
            </a:r>
            <a:r>
              <a:rPr lang="en-US" sz="1600" dirty="0" smtClean="0">
                <a:latin typeface="+mn-lt"/>
              </a:rPr>
              <a:t>of China (ISTIC)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sz="1600" dirty="0" smtClean="0">
                <a:latin typeface="+mn-lt"/>
              </a:rPr>
              <a:t>Airiti, Inc. (Taiwan) 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sz="1600" dirty="0" smtClean="0">
                <a:latin typeface="+mn-lt"/>
              </a:rPr>
              <a:t>Japan Link Center</a:t>
            </a:r>
            <a:endParaRPr lang="en-US" sz="2000" dirty="0" smtClean="0">
              <a:latin typeface="+mn-lt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000" dirty="0">
                <a:latin typeface="+mn-lt"/>
              </a:rPr>
              <a:t>DSpace </a:t>
            </a:r>
            <a:r>
              <a:rPr lang="en-US" sz="2000" dirty="0" smtClean="0">
                <a:latin typeface="+mn-lt"/>
              </a:rPr>
              <a:t>(&gt;1000 institutions)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+mn-lt"/>
              </a:rPr>
              <a:t>OECD (tables and graphs)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+mn-lt"/>
              </a:rPr>
              <a:t>Australian </a:t>
            </a:r>
            <a:r>
              <a:rPr lang="en-US" sz="2000" dirty="0">
                <a:latin typeface="+mn-lt"/>
              </a:rPr>
              <a:t>National Data Service (ANDS)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+mn-lt"/>
              </a:rPr>
              <a:t>EPIC (European Persistent Identifier Consortium)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+mn-lt"/>
              </a:rPr>
              <a:t>EUDAT (Collaborative Data Infrastructure project in Europe)</a:t>
            </a:r>
          </a:p>
          <a:p>
            <a:pPr marL="342900" indent="-342900" algn="l">
              <a:spcBef>
                <a:spcPct val="20000"/>
              </a:spcBef>
            </a:pPr>
            <a:endParaRPr lang="en-US" sz="2000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Assigned Prefixes (Approx.)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DOI –   6,740 (+ an additional 207,600 ISBN Prefixes not yet in use)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Other – 1,800</a:t>
            </a:r>
          </a:p>
          <a:p>
            <a:pPr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Handles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DOI – &gt; 60 M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Other - Additional millions (total per prefix known only to prefix manager)</a:t>
            </a:r>
          </a:p>
          <a:p>
            <a:pPr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Handle Services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Global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Six service sites (three CNRI, one CrossRef, one CNNIC, one GWDG)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Local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&gt;1500 registered LHS’s</a:t>
            </a:r>
          </a:p>
          <a:p>
            <a:pPr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Traffic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Global: </a:t>
            </a:r>
            <a:r>
              <a:rPr lang="en-US" sz="2000" dirty="0">
                <a:ea typeface="ＭＳ Ｐゴシック" charset="-128"/>
              </a:rPr>
              <a:t>75 </a:t>
            </a:r>
            <a:r>
              <a:rPr lang="en-US" sz="2000" dirty="0" smtClean="0">
                <a:ea typeface="ＭＳ Ｐゴシック" charset="-128"/>
              </a:rPr>
              <a:t>–</a:t>
            </a:r>
            <a:r>
              <a:rPr lang="en-US" sz="2000" dirty="0">
                <a:ea typeface="ＭＳ Ｐゴシック" charset="-128"/>
              </a:rPr>
              <a:t>100 </a:t>
            </a:r>
            <a:r>
              <a:rPr lang="en-US" sz="2000" dirty="0" smtClean="0">
                <a:ea typeface="ＭＳ Ｐゴシック" charset="-128"/>
              </a:rPr>
              <a:t>million per month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CNRI-run proxy servers: 75 – 100 million per month</a:t>
            </a:r>
          </a:p>
          <a:p>
            <a:endParaRPr lang="en-US" sz="1800" dirty="0" smtClean="0">
              <a:latin typeface="+mj-lt"/>
              <a:ea typeface="ＭＳ Ｐゴシック" charset="-128"/>
            </a:endParaRPr>
          </a:p>
          <a:p>
            <a:endParaRPr lang="en-US" sz="1800" dirty="0">
              <a:latin typeface="+mj-lt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>
                <a:latin typeface="+mj-lt"/>
                <a:ea typeface="+mj-ea"/>
                <a:cs typeface="+mj-cs"/>
              </a:rPr>
              <a:t>Handle System Usage (June 2012)</a:t>
            </a:r>
            <a:endParaRPr lang="en-US" sz="3200" dirty="0">
              <a:latin typeface="+mj-lt"/>
              <a:ea typeface="+mj-ea"/>
              <a:cs typeface="+mj-c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85800" y="762000"/>
            <a:ext cx="7772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83257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Software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Server (7.1)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>
                <a:ea typeface="ＭＳ Ｐゴシック" charset="-128"/>
              </a:rPr>
              <a:t>Java 1.4.2 and higher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>
                <a:ea typeface="ＭＳ Ｐゴシック" charset="-128"/>
              </a:rPr>
              <a:t>Plug-in storage, ships with Berkeley DB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Client Libraries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>
                <a:ea typeface="ＭＳ Ｐゴシック" charset="-128"/>
              </a:rPr>
              <a:t> </a:t>
            </a:r>
            <a:r>
              <a:rPr lang="en-US" sz="1800" dirty="0" smtClean="0">
                <a:ea typeface="ＭＳ Ｐゴシック" charset="-128"/>
              </a:rPr>
              <a:t>Java, C, Jython versions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Proxy servlet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>
                <a:ea typeface="ＭＳ Ｐゴシック" charset="-128"/>
              </a:rPr>
              <a:t>Java servlet, typically runs under Apache Tomcat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>
                <a:ea typeface="ＭＳ Ｐゴシック" charset="-128"/>
              </a:rPr>
              <a:t>Build your own or use hdl.handle.net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Miscellaneous CNRI </a:t>
            </a:r>
            <a:r>
              <a:rPr lang="en-US" sz="2000" dirty="0">
                <a:ea typeface="ＭＳ Ｐゴシック" charset="-128"/>
              </a:rPr>
              <a:t>software (admin tools, browser plug-ins, etc.)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Miscellaneous community-developed </a:t>
            </a:r>
            <a:r>
              <a:rPr lang="en-US" sz="2000" dirty="0">
                <a:ea typeface="ＭＳ Ｐゴシック" charset="-128"/>
              </a:rPr>
              <a:t>software (alternate clients, database modules, etc</a:t>
            </a:r>
            <a:r>
              <a:rPr lang="en-US" sz="2000" dirty="0" smtClean="0">
                <a:ea typeface="ＭＳ Ｐゴシック" charset="-128"/>
              </a:rPr>
              <a:t>.)</a:t>
            </a:r>
          </a:p>
          <a:p>
            <a:pPr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License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Open source software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Requires Service Agreement for prefix administration at global root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One-time new user fee ($50) plus annual service fee ($50) to support the root entry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>
                <a:latin typeface="+mj-lt"/>
                <a:ea typeface="+mj-ea"/>
                <a:cs typeface="+mj-cs"/>
              </a:rPr>
              <a:t>Reference Implementation</a:t>
            </a:r>
            <a:endParaRPr lang="en-US" sz="3200" dirty="0">
              <a:latin typeface="+mj-lt"/>
              <a:ea typeface="+mj-ea"/>
              <a:cs typeface="+mj-c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85800" y="762000"/>
            <a:ext cx="7772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0319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>
                <a:latin typeface="+mn-lt"/>
                <a:ea typeface="+mj-ea"/>
                <a:cs typeface="+mj-cs"/>
              </a:rPr>
              <a:t>Handle String</a:t>
            </a:r>
            <a:endParaRPr lang="en-US" sz="3200" dirty="0">
              <a:latin typeface="+mn-lt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1295400" y="1219200"/>
            <a:ext cx="6705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latin typeface="Calibri" pitchFamily="34" charset="0"/>
              </a:rPr>
              <a:t>&lt;prefix&gt; / &lt;suffix&gt;</a:t>
            </a:r>
            <a:endParaRPr lang="en-US" sz="2400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latin typeface="Calibri" pitchFamily="34" charset="0"/>
              </a:rPr>
              <a:t>Examples</a:t>
            </a:r>
          </a:p>
          <a:p>
            <a:pPr marL="800100" lvl="1" indent="-342900">
              <a:spcBef>
                <a:spcPct val="20000"/>
              </a:spcBef>
              <a:buFont typeface="Cambria" pitchFamily="18" charset="0"/>
              <a:buChar char="̶"/>
            </a:pPr>
            <a:r>
              <a:rPr lang="en-US" sz="2400" dirty="0" smtClean="0">
                <a:latin typeface="Calibri" pitchFamily="34" charset="0"/>
              </a:rPr>
              <a:t>10.1525/bio.2009.59.5.9</a:t>
            </a:r>
          </a:p>
          <a:p>
            <a:pPr marL="800100" lvl="1" indent="-342900">
              <a:spcBef>
                <a:spcPct val="20000"/>
              </a:spcBef>
              <a:buFont typeface="Cambria" pitchFamily="18" charset="0"/>
              <a:buChar char="̶"/>
            </a:pPr>
            <a:r>
              <a:rPr lang="en-US" sz="2400" dirty="0" smtClean="0">
                <a:latin typeface="Calibri" pitchFamily="34" charset="0"/>
              </a:rPr>
              <a:t>4263537/5030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latin typeface="Calibri" pitchFamily="34" charset="0"/>
              </a:rPr>
              <a:t>Character Set: Unicode 2.0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latin typeface="Calibri" pitchFamily="34" charset="0"/>
              </a:rPr>
              <a:t>Encoding: UTF-8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latin typeface="Calibri" pitchFamily="34" charset="0"/>
              </a:rPr>
              <a:t>Prefixes</a:t>
            </a:r>
            <a:endParaRPr lang="en-US" sz="2400" dirty="0">
              <a:latin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Font typeface="Cambria" pitchFamily="18" charset="0"/>
              <a:buChar char="̶"/>
            </a:pPr>
            <a:r>
              <a:rPr lang="en-US" sz="2400" dirty="0" smtClean="0">
                <a:latin typeface="Calibri" pitchFamily="34" charset="0"/>
              </a:rPr>
              <a:t>Currently allocating only numeric</a:t>
            </a:r>
            <a:endParaRPr lang="en-US" sz="2400" dirty="0">
              <a:latin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Font typeface="Cambria" pitchFamily="18" charset="0"/>
              <a:buChar char="̶"/>
            </a:pPr>
            <a:r>
              <a:rPr lang="en-US" sz="2400" dirty="0" smtClean="0">
                <a:latin typeface="Calibri" pitchFamily="34" charset="0"/>
              </a:rPr>
              <a:t>Any text possible</a:t>
            </a:r>
            <a:endParaRPr lang="en-US" sz="2400" dirty="0">
              <a:latin typeface="Calibri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85800" y="762000"/>
            <a:ext cx="7772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2"/>
          <p:cNvSpPr txBox="1">
            <a:spLocks noChangeArrowheads="1"/>
          </p:cNvSpPr>
          <p:nvPr/>
        </p:nvSpPr>
        <p:spPr bwMode="auto">
          <a:xfrm>
            <a:off x="304800" y="1752600"/>
            <a:ext cx="198804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latin typeface="+mj-lt"/>
              </a:rPr>
              <a:t>10.1525/bio.2009.59.5.9</a:t>
            </a:r>
          </a:p>
        </p:txBody>
      </p:sp>
      <p:sp>
        <p:nvSpPr>
          <p:cNvPr id="3" name="TextBox 43"/>
          <p:cNvSpPr txBox="1">
            <a:spLocks noChangeArrowheads="1"/>
          </p:cNvSpPr>
          <p:nvPr/>
        </p:nvSpPr>
        <p:spPr bwMode="auto">
          <a:xfrm>
            <a:off x="3733800" y="1752600"/>
            <a:ext cx="4753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>
                <a:latin typeface="+mj-lt"/>
              </a:rPr>
              <a:t>http://caliber.ucpress.net/doi/abs/10.1525/bio.2009.59.5.9</a:t>
            </a:r>
          </a:p>
          <a:p>
            <a:endParaRPr lang="en-US" sz="1400" dirty="0"/>
          </a:p>
        </p:txBody>
      </p:sp>
      <p:sp>
        <p:nvSpPr>
          <p:cNvPr id="4" name="TextBox 44"/>
          <p:cNvSpPr txBox="1">
            <a:spLocks noChangeArrowheads="1"/>
          </p:cNvSpPr>
          <p:nvPr/>
        </p:nvSpPr>
        <p:spPr bwMode="auto">
          <a:xfrm>
            <a:off x="2362200" y="1752600"/>
            <a:ext cx="4732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latin typeface="+mj-lt"/>
              </a:rPr>
              <a:t>URL</a:t>
            </a:r>
          </a:p>
        </p:txBody>
      </p:sp>
      <p:sp>
        <p:nvSpPr>
          <p:cNvPr id="5" name="TextBox 46"/>
          <p:cNvSpPr txBox="1">
            <a:spLocks noChangeArrowheads="1"/>
          </p:cNvSpPr>
          <p:nvPr/>
        </p:nvSpPr>
        <p:spPr bwMode="auto">
          <a:xfrm>
            <a:off x="2365375" y="2173288"/>
            <a:ext cx="99738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latin typeface="+mj-lt"/>
              </a:rPr>
              <a:t>HS_ADMIN</a:t>
            </a:r>
          </a:p>
        </p:txBody>
      </p:sp>
      <p:sp>
        <p:nvSpPr>
          <p:cNvPr id="6" name="TextBox 48"/>
          <p:cNvSpPr txBox="1">
            <a:spLocks noChangeArrowheads="1"/>
          </p:cNvSpPr>
          <p:nvPr/>
        </p:nvSpPr>
        <p:spPr bwMode="auto">
          <a:xfrm>
            <a:off x="3733800" y="2173288"/>
            <a:ext cx="46482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400" dirty="0">
                <a:latin typeface="+mj-lt"/>
              </a:rPr>
              <a:t>handle=0.na/10.1525; index=200; </a:t>
            </a:r>
          </a:p>
          <a:p>
            <a:pPr algn="l"/>
            <a:r>
              <a:rPr lang="en-US" sz="1400" dirty="0">
                <a:latin typeface="+mj-lt"/>
              </a:rPr>
              <a:t>[delete hdl,add val,read val,modify val,del admin,add admin,list]</a:t>
            </a:r>
          </a:p>
        </p:txBody>
      </p:sp>
      <p:cxnSp>
        <p:nvCxnSpPr>
          <p:cNvPr id="7" name="Straight Connector 54"/>
          <p:cNvCxnSpPr>
            <a:cxnSpLocks noChangeShapeType="1"/>
          </p:cNvCxnSpPr>
          <p:nvPr/>
        </p:nvCxnSpPr>
        <p:spPr bwMode="auto">
          <a:xfrm>
            <a:off x="304800" y="1600200"/>
            <a:ext cx="838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8" name="Straight Connector 64"/>
          <p:cNvCxnSpPr>
            <a:cxnSpLocks noChangeShapeType="1"/>
          </p:cNvCxnSpPr>
          <p:nvPr/>
        </p:nvCxnSpPr>
        <p:spPr bwMode="auto">
          <a:xfrm>
            <a:off x="2286000" y="2895600"/>
            <a:ext cx="6400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9" name="Straight Connector 65"/>
          <p:cNvCxnSpPr>
            <a:cxnSpLocks noChangeShapeType="1"/>
          </p:cNvCxnSpPr>
          <p:nvPr/>
        </p:nvCxnSpPr>
        <p:spPr bwMode="auto">
          <a:xfrm>
            <a:off x="304800" y="2133600"/>
            <a:ext cx="838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" name="Straight Connector 71"/>
          <p:cNvCxnSpPr>
            <a:cxnSpLocks noChangeShapeType="1"/>
          </p:cNvCxnSpPr>
          <p:nvPr/>
        </p:nvCxnSpPr>
        <p:spPr bwMode="auto">
          <a:xfrm rot="5400000">
            <a:off x="38100" y="1866900"/>
            <a:ext cx="53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1" name="Straight Connector 25"/>
          <p:cNvCxnSpPr>
            <a:cxnSpLocks noChangeShapeType="1"/>
          </p:cNvCxnSpPr>
          <p:nvPr/>
        </p:nvCxnSpPr>
        <p:spPr bwMode="auto">
          <a:xfrm rot="5400000">
            <a:off x="1638300" y="2247900"/>
            <a:ext cx="129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" name="Straight Connector 27"/>
          <p:cNvCxnSpPr>
            <a:cxnSpLocks noChangeShapeType="1"/>
          </p:cNvCxnSpPr>
          <p:nvPr/>
        </p:nvCxnSpPr>
        <p:spPr bwMode="auto">
          <a:xfrm rot="5400000">
            <a:off x="8039100" y="2247900"/>
            <a:ext cx="129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16" name="Group 73"/>
          <p:cNvGrpSpPr>
            <a:grpSpLocks/>
          </p:cNvGrpSpPr>
          <p:nvPr/>
        </p:nvGrpSpPr>
        <p:grpSpPr bwMode="auto">
          <a:xfrm>
            <a:off x="2362198" y="2959101"/>
            <a:ext cx="6248403" cy="2031325"/>
            <a:chOff x="2362200" y="2882205"/>
            <a:chExt cx="6248765" cy="2032344"/>
          </a:xfrm>
          <a:noFill/>
        </p:grpSpPr>
        <p:sp>
          <p:nvSpPr>
            <p:cNvPr id="20" name="TextBox 50"/>
            <p:cNvSpPr txBox="1">
              <a:spLocks noChangeArrowheads="1"/>
            </p:cNvSpPr>
            <p:nvPr/>
          </p:nvSpPr>
          <p:spPr bwMode="auto">
            <a:xfrm>
              <a:off x="2362200" y="2882205"/>
              <a:ext cx="922100" cy="30793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+mj-lt"/>
                </a:rPr>
                <a:t>10320/loc</a:t>
              </a:r>
            </a:p>
          </p:txBody>
        </p:sp>
        <p:sp>
          <p:nvSpPr>
            <p:cNvPr id="21" name="TextBox 51"/>
            <p:cNvSpPr txBox="1">
              <a:spLocks noChangeArrowheads="1"/>
            </p:cNvSpPr>
            <p:nvPr/>
          </p:nvSpPr>
          <p:spPr bwMode="auto">
            <a:xfrm>
              <a:off x="3522712" y="2882205"/>
              <a:ext cx="184742" cy="30793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sz="1400" dirty="0"/>
            </a:p>
          </p:txBody>
        </p:sp>
        <p:sp>
          <p:nvSpPr>
            <p:cNvPr id="22" name="TextBox 52"/>
            <p:cNvSpPr txBox="1">
              <a:spLocks noChangeArrowheads="1"/>
            </p:cNvSpPr>
            <p:nvPr/>
          </p:nvSpPr>
          <p:spPr bwMode="auto">
            <a:xfrm>
              <a:off x="3733882" y="2882205"/>
              <a:ext cx="4877083" cy="20323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sz="1400" dirty="0">
                  <a:latin typeface="+mj-lt"/>
                </a:rPr>
                <a:t>&lt;locations  chooseby="locatt, country, weighted"&gt;</a:t>
              </a:r>
            </a:p>
            <a:p>
              <a:pPr algn="l"/>
              <a:r>
                <a:rPr lang="en-US" sz="1400" dirty="0">
                  <a:latin typeface="+mj-lt"/>
                </a:rPr>
                <a:t>    &lt;location id="1"  cr_type="MR-LIST"  href="http://mr.crossref.org/</a:t>
              </a:r>
            </a:p>
            <a:p>
              <a:pPr algn="l"/>
              <a:r>
                <a:rPr lang="en-US" sz="1400" dirty="0">
                  <a:latin typeface="+mj-lt"/>
                </a:rPr>
                <a:t>     iPage?doi=10.1525%2Fbio.2009.59.5.9"  weight="1" /&gt;</a:t>
              </a:r>
            </a:p>
            <a:p>
              <a:pPr algn="l"/>
              <a:r>
                <a:rPr lang="en-US" sz="1400" dirty="0">
                  <a:latin typeface="+mj-lt"/>
                </a:rPr>
                <a:t>    &lt;location  id="2"  cr_src="unca"  label="SECONDARY_BIOONE" </a:t>
              </a:r>
            </a:p>
            <a:p>
              <a:pPr algn="l"/>
              <a:r>
                <a:rPr lang="en-US" sz="1400" dirty="0">
                  <a:latin typeface="+mj-lt"/>
                </a:rPr>
                <a:t>     cr_type="MR-LIST"  href="http://www.bioone.org/doi/full/10.1525/</a:t>
              </a:r>
            </a:p>
            <a:p>
              <a:pPr algn="l"/>
              <a:r>
                <a:rPr lang="en-US" sz="1400" dirty="0">
                  <a:latin typeface="+mj-lt"/>
                </a:rPr>
                <a:t>     bio.2009.59.5.9" weight="0" /&gt; </a:t>
              </a:r>
            </a:p>
            <a:p>
              <a:pPr algn="l"/>
              <a:r>
                <a:rPr lang="en-US" sz="1400" dirty="0">
                  <a:latin typeface="+mj-lt"/>
                </a:rPr>
                <a:t>&lt;/locations&gt;</a:t>
              </a:r>
            </a:p>
          </p:txBody>
        </p:sp>
      </p:grpSp>
      <p:cxnSp>
        <p:nvCxnSpPr>
          <p:cNvPr id="17" name="Straight Connector 64"/>
          <p:cNvCxnSpPr>
            <a:cxnSpLocks noChangeShapeType="1"/>
          </p:cNvCxnSpPr>
          <p:nvPr/>
        </p:nvCxnSpPr>
        <p:spPr bwMode="auto">
          <a:xfrm>
            <a:off x="2286000" y="5257800"/>
            <a:ext cx="6400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" name="Straight Connector 30"/>
          <p:cNvCxnSpPr>
            <a:cxnSpLocks noChangeShapeType="1"/>
          </p:cNvCxnSpPr>
          <p:nvPr/>
        </p:nvCxnSpPr>
        <p:spPr bwMode="auto">
          <a:xfrm rot="5400000">
            <a:off x="1104900" y="4076700"/>
            <a:ext cx="2362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" name="Straight Connector 31"/>
          <p:cNvCxnSpPr>
            <a:cxnSpLocks noChangeShapeType="1"/>
          </p:cNvCxnSpPr>
          <p:nvPr/>
        </p:nvCxnSpPr>
        <p:spPr bwMode="auto">
          <a:xfrm rot="5400000">
            <a:off x="7505700" y="4076700"/>
            <a:ext cx="2362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5" name="Straight Connector 30"/>
          <p:cNvCxnSpPr>
            <a:cxnSpLocks noChangeShapeType="1"/>
          </p:cNvCxnSpPr>
          <p:nvPr/>
        </p:nvCxnSpPr>
        <p:spPr bwMode="auto">
          <a:xfrm rot="16200000" flipH="1">
            <a:off x="2400299" y="4076699"/>
            <a:ext cx="2362200" cy="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3" name="Straight Connector 22"/>
          <p:cNvCxnSpPr>
            <a:cxnSpLocks noChangeShapeType="1"/>
          </p:cNvCxnSpPr>
          <p:nvPr/>
        </p:nvCxnSpPr>
        <p:spPr bwMode="auto">
          <a:xfrm rot="5400000">
            <a:off x="2933700" y="2247900"/>
            <a:ext cx="129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</p:cxnSp>
      <p:sp>
        <p:nvSpPr>
          <p:cNvPr id="24" name="Title 1"/>
          <p:cNvSpPr txBox="1">
            <a:spLocks/>
          </p:cNvSpPr>
          <p:nvPr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>
                <a:latin typeface="+mn-lt"/>
                <a:ea typeface="+mj-ea"/>
                <a:cs typeface="+mj-cs"/>
              </a:rPr>
              <a:t>Handles Resolve to Typed Data</a:t>
            </a:r>
            <a:endParaRPr lang="en-US" sz="3200" dirty="0">
              <a:latin typeface="+mn-lt"/>
              <a:ea typeface="+mj-ea"/>
              <a:cs typeface="+mj-cs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685800" y="762000"/>
            <a:ext cx="7772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304800" y="1219200"/>
            <a:ext cx="954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+mn-lt"/>
              </a:rPr>
              <a:t>Handle</a:t>
            </a:r>
            <a:endParaRPr lang="en-US" b="1" dirty="0">
              <a:latin typeface="+mn-lt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246293" y="1219200"/>
            <a:ext cx="1253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+mn-lt"/>
              </a:rPr>
              <a:t>Data Type</a:t>
            </a:r>
            <a:endParaRPr lang="en-US" b="1" dirty="0">
              <a:latin typeface="+mn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623765" y="1219200"/>
            <a:ext cx="1540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+mn-lt"/>
              </a:rPr>
              <a:t>Handle Data</a:t>
            </a:r>
            <a:endParaRPr lang="en-US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>
                <a:latin typeface="+mn-lt"/>
                <a:ea typeface="+mj-ea"/>
                <a:cs typeface="+mj-cs"/>
              </a:rPr>
              <a:t>Handle Resolution</a:t>
            </a:r>
            <a:endParaRPr lang="en-US" sz="3200" dirty="0">
              <a:latin typeface="+mn-lt"/>
              <a:ea typeface="+mj-ea"/>
              <a:cs typeface="+mj-cs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685800" y="762000"/>
            <a:ext cx="7772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990600" y="1219200"/>
            <a:ext cx="1795882" cy="1833372"/>
          </a:xfrm>
          <a:prstGeom prst="rect">
            <a:avLst/>
          </a:prstGeom>
          <a:noFill/>
        </p:spPr>
      </p:pic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533400" y="1266825"/>
            <a:ext cx="7696200" cy="2222500"/>
            <a:chOff x="336" y="816"/>
            <a:chExt cx="4848" cy="1400"/>
          </a:xfrm>
        </p:grpSpPr>
        <p:sp>
          <p:nvSpPr>
            <p:cNvPr id="6" name="Oval 42"/>
            <p:cNvSpPr>
              <a:spLocks noChangeArrowheads="1"/>
            </p:cNvSpPr>
            <p:nvPr/>
          </p:nvSpPr>
          <p:spPr bwMode="auto">
            <a:xfrm>
              <a:off x="1968" y="816"/>
              <a:ext cx="3216" cy="1152"/>
            </a:xfrm>
            <a:prstGeom prst="ellipse">
              <a:avLst/>
            </a:prstGeom>
            <a:noFill/>
            <a:ln w="2857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</p:spPr>
          <p:txBody>
            <a:bodyPr wrap="none" tIns="0" bIns="0" anchor="ctr"/>
            <a:lstStyle/>
            <a:p>
              <a:endParaRPr lang="en-US" dirty="0"/>
            </a:p>
          </p:txBody>
        </p:sp>
        <p:cxnSp>
          <p:nvCxnSpPr>
            <p:cNvPr id="7" name="AutoShape 43"/>
            <p:cNvCxnSpPr>
              <a:cxnSpLocks noChangeShapeType="1"/>
            </p:cNvCxnSpPr>
            <p:nvPr/>
          </p:nvCxnSpPr>
          <p:spPr bwMode="auto">
            <a:xfrm>
              <a:off x="1728" y="1122"/>
              <a:ext cx="384" cy="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8" name="Text Box 44"/>
            <p:cNvSpPr txBox="1">
              <a:spLocks noChangeArrowheads="1"/>
            </p:cNvSpPr>
            <p:nvPr/>
          </p:nvSpPr>
          <p:spPr bwMode="auto">
            <a:xfrm>
              <a:off x="336" y="2061"/>
              <a:ext cx="1173" cy="15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tIns="0" bIns="0" anchor="ctr">
              <a:spAutoFit/>
            </a:bodyPr>
            <a:lstStyle/>
            <a:p>
              <a:pPr algn="l"/>
              <a:r>
                <a:rPr lang="en-US" sz="1600" dirty="0">
                  <a:latin typeface="+mn-lt"/>
                </a:rPr>
                <a:t>The Handle System</a:t>
              </a:r>
              <a:endParaRPr lang="en-US" sz="1600" dirty="0">
                <a:solidFill>
                  <a:schemeClr val="tx1"/>
                </a:solidFill>
                <a:latin typeface="+mn-lt"/>
              </a:endParaRPr>
            </a:p>
          </p:txBody>
        </p:sp>
      </p:grpSp>
      <p:grpSp>
        <p:nvGrpSpPr>
          <p:cNvPr id="12" name="Group 4"/>
          <p:cNvGrpSpPr>
            <a:grpSpLocks/>
          </p:cNvGrpSpPr>
          <p:nvPr/>
        </p:nvGrpSpPr>
        <p:grpSpPr bwMode="auto">
          <a:xfrm>
            <a:off x="533400" y="1524000"/>
            <a:ext cx="7315200" cy="2454275"/>
            <a:chOff x="336" y="960"/>
            <a:chExt cx="4608" cy="1546"/>
          </a:xfrm>
        </p:grpSpPr>
        <p:grpSp>
          <p:nvGrpSpPr>
            <p:cNvPr id="13" name="Group 5"/>
            <p:cNvGrpSpPr>
              <a:grpSpLocks/>
            </p:cNvGrpSpPr>
            <p:nvPr/>
          </p:nvGrpSpPr>
          <p:grpSpPr bwMode="auto">
            <a:xfrm>
              <a:off x="2352" y="960"/>
              <a:ext cx="2592" cy="912"/>
              <a:chOff x="2352" y="768"/>
              <a:chExt cx="2592" cy="912"/>
            </a:xfrm>
          </p:grpSpPr>
          <p:sp>
            <p:nvSpPr>
              <p:cNvPr id="15" name="Oval 6"/>
              <p:cNvSpPr>
                <a:spLocks noChangeArrowheads="1"/>
              </p:cNvSpPr>
              <p:nvPr/>
            </p:nvSpPr>
            <p:spPr bwMode="auto">
              <a:xfrm>
                <a:off x="3744" y="1296"/>
                <a:ext cx="720" cy="384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>
                <a:prstShdw prst="shdw17" dist="17961" dir="2700000">
                  <a:srgbClr val="737373">
                    <a:alpha val="74997"/>
                  </a:srgbClr>
                </a:prstShdw>
              </a:effectLst>
            </p:spPr>
            <p:txBody>
              <a:bodyPr wrap="none" anchor="ctr"/>
              <a:lstStyle/>
              <a:p>
                <a:endParaRPr lang="en-US" sz="2400" dirty="0">
                  <a:solidFill>
                    <a:schemeClr val="tx1"/>
                  </a:solidFill>
                  <a:latin typeface="Times New Roman" charset="0"/>
                </a:endParaRPr>
              </a:p>
            </p:txBody>
          </p:sp>
          <p:sp>
            <p:nvSpPr>
              <p:cNvPr id="16" name="Oval 7"/>
              <p:cNvSpPr>
                <a:spLocks noChangeArrowheads="1"/>
              </p:cNvSpPr>
              <p:nvPr/>
            </p:nvSpPr>
            <p:spPr bwMode="auto">
              <a:xfrm>
                <a:off x="3312" y="768"/>
                <a:ext cx="720" cy="384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>
                <a:prstShdw prst="shdw17" dist="17961" dir="2700000">
                  <a:srgbClr val="737373">
                    <a:alpha val="74997"/>
                  </a:srgbClr>
                </a:prstShdw>
              </a:effectLst>
            </p:spPr>
            <p:txBody>
              <a:bodyPr wrap="none" anchor="ctr"/>
              <a:lstStyle/>
              <a:p>
                <a:endParaRPr lang="en-US" sz="2400" dirty="0">
                  <a:solidFill>
                    <a:schemeClr val="tx1"/>
                  </a:solidFill>
                  <a:latin typeface="Times New Roman" charset="0"/>
                </a:endParaRPr>
              </a:p>
            </p:txBody>
          </p:sp>
          <p:sp>
            <p:nvSpPr>
              <p:cNvPr id="17" name="Oval 8"/>
              <p:cNvSpPr>
                <a:spLocks noChangeArrowheads="1"/>
              </p:cNvSpPr>
              <p:nvPr/>
            </p:nvSpPr>
            <p:spPr bwMode="auto">
              <a:xfrm>
                <a:off x="4224" y="912"/>
                <a:ext cx="720" cy="384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>
                <a:prstShdw prst="shdw17" dist="17961" dir="2700000">
                  <a:srgbClr val="737373">
                    <a:alpha val="74997"/>
                  </a:srgbClr>
                </a:prstShdw>
              </a:effectLst>
            </p:spPr>
            <p:txBody>
              <a:bodyPr wrap="none" anchor="ctr"/>
              <a:lstStyle/>
              <a:p>
                <a:endParaRPr lang="en-US" sz="2400" dirty="0">
                  <a:solidFill>
                    <a:schemeClr val="tx1"/>
                  </a:solidFill>
                  <a:latin typeface="Times New Roman" charset="0"/>
                </a:endParaRPr>
              </a:p>
            </p:txBody>
          </p:sp>
          <p:sp>
            <p:nvSpPr>
              <p:cNvPr id="18" name="Oval 9"/>
              <p:cNvSpPr>
                <a:spLocks noChangeArrowheads="1"/>
              </p:cNvSpPr>
              <p:nvPr/>
            </p:nvSpPr>
            <p:spPr bwMode="auto">
              <a:xfrm>
                <a:off x="2352" y="912"/>
                <a:ext cx="720" cy="384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>
                <a:prstShdw prst="shdw17" dist="17961" dir="2700000">
                  <a:srgbClr val="737373">
                    <a:alpha val="74997"/>
                  </a:srgbClr>
                </a:prstShdw>
              </a:effectLst>
            </p:spPr>
            <p:txBody>
              <a:bodyPr wrap="none" anchor="ctr"/>
              <a:lstStyle/>
              <a:p>
                <a:endParaRPr lang="en-US" sz="2400" dirty="0">
                  <a:solidFill>
                    <a:schemeClr val="tx1"/>
                  </a:solidFill>
                  <a:latin typeface="Times New Roman" charset="0"/>
                </a:endParaRPr>
              </a:p>
            </p:txBody>
          </p:sp>
          <p:sp>
            <p:nvSpPr>
              <p:cNvPr id="19" name="Oval 10"/>
              <p:cNvSpPr>
                <a:spLocks noChangeArrowheads="1"/>
              </p:cNvSpPr>
              <p:nvPr/>
            </p:nvSpPr>
            <p:spPr bwMode="auto">
              <a:xfrm>
                <a:off x="2880" y="1296"/>
                <a:ext cx="720" cy="384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  <a:effectLst>
                <a:prstShdw prst="shdw17" dist="17961" dir="2700000">
                  <a:srgbClr val="737373">
                    <a:alpha val="74997"/>
                  </a:srgbClr>
                </a:prstShdw>
              </a:effectLst>
            </p:spPr>
            <p:txBody>
              <a:bodyPr wrap="none" anchor="ctr"/>
              <a:lstStyle/>
              <a:p>
                <a:endParaRPr lang="en-US" sz="2400" dirty="0">
                  <a:solidFill>
                    <a:schemeClr val="tx1"/>
                  </a:solidFill>
                  <a:latin typeface="Times New Roman" charset="0"/>
                </a:endParaRPr>
              </a:p>
            </p:txBody>
          </p:sp>
        </p:grpSp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336" y="2196"/>
              <a:ext cx="1000" cy="31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tIns="0" bIns="0" anchor="ctr">
              <a:spAutoFit/>
            </a:bodyPr>
            <a:lstStyle/>
            <a:p>
              <a:pPr algn="l"/>
              <a:r>
                <a:rPr lang="en-US" sz="1600" dirty="0">
                  <a:latin typeface="+mn-lt"/>
                </a:rPr>
                <a:t>is a collection of</a:t>
              </a:r>
            </a:p>
            <a:p>
              <a:pPr algn="l"/>
              <a:r>
                <a:rPr lang="en-US" sz="1600" dirty="0">
                  <a:latin typeface="+mn-lt"/>
                </a:rPr>
                <a:t>handle services,</a:t>
              </a:r>
            </a:p>
          </p:txBody>
        </p:sp>
      </p:grpSp>
      <p:sp>
        <p:nvSpPr>
          <p:cNvPr id="28" name="Text Box 50"/>
          <p:cNvSpPr txBox="1">
            <a:spLocks noChangeArrowheads="1"/>
          </p:cNvSpPr>
          <p:nvPr/>
        </p:nvSpPr>
        <p:spPr bwMode="auto">
          <a:xfrm>
            <a:off x="5594350" y="1703616"/>
            <a:ext cx="513282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GHR</a:t>
            </a:r>
            <a:endParaRPr lang="en-US" sz="1200" b="1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30" name="Group 45"/>
          <p:cNvGrpSpPr>
            <a:grpSpLocks/>
          </p:cNvGrpSpPr>
          <p:nvPr/>
        </p:nvGrpSpPr>
        <p:grpSpPr bwMode="auto">
          <a:xfrm>
            <a:off x="4067176" y="1931990"/>
            <a:ext cx="3468688" cy="844551"/>
            <a:chOff x="2526" y="1217"/>
            <a:chExt cx="2185" cy="532"/>
          </a:xfrm>
        </p:grpSpPr>
        <p:sp>
          <p:nvSpPr>
            <p:cNvPr id="31" name="Text Box 46"/>
            <p:cNvSpPr txBox="1">
              <a:spLocks noChangeArrowheads="1"/>
            </p:cNvSpPr>
            <p:nvPr/>
          </p:nvSpPr>
          <p:spPr bwMode="auto">
            <a:xfrm>
              <a:off x="2526" y="1217"/>
              <a:ext cx="289" cy="1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tIns="0" bIns="0" anchor="ctr">
              <a:spAutoFit/>
            </a:bodyPr>
            <a:lstStyle/>
            <a:p>
              <a:r>
                <a:rPr lang="en-US" sz="1400" b="1" dirty="0">
                  <a:solidFill>
                    <a:schemeClr val="tx1"/>
                  </a:solidFill>
                  <a:latin typeface="+mj-lt"/>
                </a:rPr>
                <a:t>LHS</a:t>
              </a:r>
              <a:endParaRPr lang="en-US" sz="12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32" name="Text Box 47"/>
            <p:cNvSpPr txBox="1">
              <a:spLocks noChangeArrowheads="1"/>
            </p:cNvSpPr>
            <p:nvPr/>
          </p:nvSpPr>
          <p:spPr bwMode="auto">
            <a:xfrm>
              <a:off x="3072" y="1613"/>
              <a:ext cx="289" cy="1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tIns="0" bIns="0" anchor="ctr">
              <a:spAutoFit/>
            </a:bodyPr>
            <a:lstStyle/>
            <a:p>
              <a:r>
                <a:rPr lang="en-US" sz="1400" b="1" dirty="0">
                  <a:solidFill>
                    <a:schemeClr val="tx1"/>
                  </a:solidFill>
                  <a:latin typeface="+mj-lt"/>
                </a:rPr>
                <a:t>LHS</a:t>
              </a:r>
              <a:endParaRPr lang="en-US" sz="12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33" name="Text Box 48"/>
            <p:cNvSpPr txBox="1">
              <a:spLocks noChangeArrowheads="1"/>
            </p:cNvSpPr>
            <p:nvPr/>
          </p:nvSpPr>
          <p:spPr bwMode="auto">
            <a:xfrm>
              <a:off x="3936" y="1607"/>
              <a:ext cx="289" cy="1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tIns="0" bIns="0" anchor="ctr">
              <a:spAutoFit/>
            </a:bodyPr>
            <a:lstStyle/>
            <a:p>
              <a:r>
                <a:rPr lang="en-US" sz="1400" b="1" dirty="0">
                  <a:solidFill>
                    <a:schemeClr val="tx1"/>
                  </a:solidFill>
                  <a:latin typeface="+mj-lt"/>
                </a:rPr>
                <a:t>LHS</a:t>
              </a:r>
              <a:endParaRPr lang="en-US" sz="12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34" name="Text Box 49"/>
            <p:cNvSpPr txBox="1">
              <a:spLocks noChangeArrowheads="1"/>
            </p:cNvSpPr>
            <p:nvPr/>
          </p:nvSpPr>
          <p:spPr bwMode="auto">
            <a:xfrm>
              <a:off x="4422" y="1223"/>
              <a:ext cx="289" cy="1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tIns="0" bIns="0" anchor="ctr">
              <a:spAutoFit/>
            </a:bodyPr>
            <a:lstStyle/>
            <a:p>
              <a:r>
                <a:rPr lang="en-US" sz="1400" b="1" dirty="0">
                  <a:solidFill>
                    <a:schemeClr val="tx1"/>
                  </a:solidFill>
                  <a:latin typeface="+mj-lt"/>
                </a:rPr>
                <a:t>LHS</a:t>
              </a:r>
              <a:endParaRPr lang="en-US" sz="1200" b="1" dirty="0">
                <a:solidFill>
                  <a:schemeClr val="tx1"/>
                </a:solidFill>
                <a:latin typeface="+mj-lt"/>
              </a:endParaRPr>
            </a:p>
          </p:txBody>
        </p:sp>
      </p:grpSp>
      <p:grpSp>
        <p:nvGrpSpPr>
          <p:cNvPr id="35" name="Group 12"/>
          <p:cNvGrpSpPr>
            <a:grpSpLocks/>
          </p:cNvGrpSpPr>
          <p:nvPr/>
        </p:nvGrpSpPr>
        <p:grpSpPr bwMode="auto">
          <a:xfrm>
            <a:off x="533400" y="2667001"/>
            <a:ext cx="8229600" cy="2043113"/>
            <a:chOff x="336" y="1680"/>
            <a:chExt cx="5184" cy="1287"/>
          </a:xfrm>
        </p:grpSpPr>
        <p:sp>
          <p:nvSpPr>
            <p:cNvPr id="36" name="Text Box 13"/>
            <p:cNvSpPr txBox="1">
              <a:spLocks noChangeArrowheads="1"/>
            </p:cNvSpPr>
            <p:nvPr/>
          </p:nvSpPr>
          <p:spPr bwMode="auto">
            <a:xfrm>
              <a:off x="336" y="2502"/>
              <a:ext cx="1297" cy="46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tIns="0" bIns="0" anchor="ctr">
              <a:spAutoFit/>
            </a:bodyPr>
            <a:lstStyle/>
            <a:p>
              <a:pPr algn="l"/>
              <a:r>
                <a:rPr lang="en-US" sz="1600" dirty="0">
                  <a:latin typeface="+mn-lt"/>
                </a:rPr>
                <a:t>each of which </a:t>
              </a:r>
            </a:p>
            <a:p>
              <a:pPr algn="l"/>
              <a:r>
                <a:rPr lang="en-US" sz="1600" dirty="0">
                  <a:latin typeface="+mn-lt"/>
                </a:rPr>
                <a:t>consists of one or</a:t>
              </a:r>
            </a:p>
            <a:p>
              <a:pPr algn="l"/>
              <a:r>
                <a:rPr lang="en-US" sz="1600" dirty="0">
                  <a:latin typeface="+mn-lt"/>
                </a:rPr>
                <a:t>more replicated sites,</a:t>
              </a:r>
            </a:p>
          </p:txBody>
        </p:sp>
        <p:grpSp>
          <p:nvGrpSpPr>
            <p:cNvPr id="37" name="Group 14"/>
            <p:cNvGrpSpPr>
              <a:grpSpLocks/>
            </p:cNvGrpSpPr>
            <p:nvPr/>
          </p:nvGrpSpPr>
          <p:grpSpPr bwMode="auto">
            <a:xfrm>
              <a:off x="1728" y="1680"/>
              <a:ext cx="3792" cy="1248"/>
              <a:chOff x="1728" y="1680"/>
              <a:chExt cx="3792" cy="1248"/>
            </a:xfrm>
          </p:grpSpPr>
          <p:grpSp>
            <p:nvGrpSpPr>
              <p:cNvPr id="38" name="Group 15"/>
              <p:cNvGrpSpPr>
                <a:grpSpLocks/>
              </p:cNvGrpSpPr>
              <p:nvPr/>
            </p:nvGrpSpPr>
            <p:grpSpPr bwMode="auto">
              <a:xfrm>
                <a:off x="3849" y="1680"/>
                <a:ext cx="1671" cy="816"/>
                <a:chOff x="3849" y="1680"/>
                <a:chExt cx="1671" cy="816"/>
              </a:xfrm>
            </p:grpSpPr>
            <p:grpSp>
              <p:nvGrpSpPr>
                <p:cNvPr id="49" name="Group 16"/>
                <p:cNvGrpSpPr>
                  <a:grpSpLocks/>
                </p:cNvGrpSpPr>
                <p:nvPr/>
              </p:nvGrpSpPr>
              <p:grpSpPr bwMode="auto">
                <a:xfrm>
                  <a:off x="4464" y="1968"/>
                  <a:ext cx="1056" cy="528"/>
                  <a:chOff x="3744" y="1776"/>
                  <a:chExt cx="1056" cy="528"/>
                </a:xfrm>
              </p:grpSpPr>
              <p:sp>
                <p:nvSpPr>
                  <p:cNvPr id="52" name="Oval 17"/>
                  <p:cNvSpPr>
                    <a:spLocks noChangeArrowheads="1"/>
                  </p:cNvSpPr>
                  <p:nvPr/>
                </p:nvSpPr>
                <p:spPr bwMode="auto">
                  <a:xfrm>
                    <a:off x="3744" y="1776"/>
                    <a:ext cx="1056" cy="528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2700">
                    <a:noFill/>
                    <a:round/>
                    <a:headEnd/>
                    <a:tailEnd/>
                  </a:ln>
                  <a:effectLst>
                    <a:prstShdw prst="shdw17" dist="17961" dir="2700000">
                      <a:srgbClr val="737373">
                        <a:alpha val="74997"/>
                      </a:srgbClr>
                    </a:prstShdw>
                  </a:effectLst>
                </p:spPr>
                <p:txBody>
                  <a:bodyPr wrap="none" tIns="0" bIns="0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53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3876" y="1908"/>
                    <a:ext cx="352" cy="220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>
                    <a:prstShdw prst="shdw17" dist="17961" dir="2700000">
                      <a:srgbClr val="995C3D">
                        <a:alpha val="74997"/>
                      </a:srgbClr>
                    </a:prstShdw>
                  </a:effectLst>
                </p:spPr>
                <p:txBody>
                  <a:bodyPr wrap="none" tIns="0" bIns="0" anchor="ctr"/>
                  <a:lstStyle/>
                  <a:p>
                    <a:r>
                      <a:rPr lang="en-US" sz="1200" b="1" dirty="0">
                        <a:latin typeface="+mj-lt"/>
                      </a:rPr>
                      <a:t>Site 1</a:t>
                    </a:r>
                    <a:endParaRPr lang="en-US" sz="1400" b="1" dirty="0">
                      <a:solidFill>
                        <a:schemeClr val="tx1"/>
                      </a:solidFill>
                      <a:latin typeface="+mj-lt"/>
                    </a:endParaRPr>
                  </a:p>
                </p:txBody>
              </p:sp>
              <p:sp>
                <p:nvSpPr>
                  <p:cNvPr id="54" name="Oval 19"/>
                  <p:cNvSpPr>
                    <a:spLocks noChangeArrowheads="1"/>
                  </p:cNvSpPr>
                  <p:nvPr/>
                </p:nvSpPr>
                <p:spPr bwMode="auto">
                  <a:xfrm>
                    <a:off x="4316" y="1908"/>
                    <a:ext cx="352" cy="220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>
                    <a:prstShdw prst="shdw17" dist="17961" dir="2700000">
                      <a:srgbClr val="995C3D">
                        <a:alpha val="74997"/>
                      </a:srgbClr>
                    </a:prstShdw>
                  </a:effectLst>
                </p:spPr>
                <p:txBody>
                  <a:bodyPr wrap="none" tIns="0" bIns="0" anchor="ctr"/>
                  <a:lstStyle/>
                  <a:p>
                    <a:r>
                      <a:rPr lang="en-US" sz="1200" b="1" dirty="0">
                        <a:latin typeface="+mj-lt"/>
                      </a:rPr>
                      <a:t>Site 2</a:t>
                    </a:r>
                    <a:endParaRPr lang="en-US" sz="1400" b="1" dirty="0">
                      <a:solidFill>
                        <a:schemeClr val="tx1"/>
                      </a:solidFill>
                      <a:latin typeface="+mj-lt"/>
                    </a:endParaRPr>
                  </a:p>
                </p:txBody>
              </p:sp>
            </p:grpSp>
            <p:cxnSp>
              <p:nvCxnSpPr>
                <p:cNvPr id="50" name="AutoShape 20"/>
                <p:cNvCxnSpPr>
                  <a:cxnSpLocks noChangeShapeType="1"/>
                  <a:endCxn id="52" idx="7"/>
                </p:cNvCxnSpPr>
                <p:nvPr/>
              </p:nvCxnSpPr>
              <p:spPr bwMode="auto">
                <a:xfrm>
                  <a:off x="4464" y="1680"/>
                  <a:ext cx="901" cy="365"/>
                </a:xfrm>
                <a:prstGeom prst="straightConnector1">
                  <a:avLst/>
                </a:prstGeom>
                <a:noFill/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  <a:round/>
                  <a:headEnd/>
                  <a:tailEnd/>
                </a:ln>
              </p:spPr>
            </p:cxnSp>
            <p:cxnSp>
              <p:nvCxnSpPr>
                <p:cNvPr id="51" name="AutoShape 21"/>
                <p:cNvCxnSpPr>
                  <a:cxnSpLocks noChangeShapeType="1"/>
                  <a:endCxn id="52" idx="2"/>
                </p:cNvCxnSpPr>
                <p:nvPr/>
              </p:nvCxnSpPr>
              <p:spPr bwMode="auto">
                <a:xfrm>
                  <a:off x="3849" y="1816"/>
                  <a:ext cx="615" cy="416"/>
                </a:xfrm>
                <a:prstGeom prst="straightConnector1">
                  <a:avLst/>
                </a:prstGeom>
                <a:noFill/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  <a:round/>
                  <a:headEnd/>
                  <a:tailEnd/>
                </a:ln>
              </p:spPr>
            </p:cxnSp>
          </p:grpSp>
          <p:grpSp>
            <p:nvGrpSpPr>
              <p:cNvPr id="39" name="Group 22"/>
              <p:cNvGrpSpPr>
                <a:grpSpLocks/>
              </p:cNvGrpSpPr>
              <p:nvPr/>
            </p:nvGrpSpPr>
            <p:grpSpPr bwMode="auto">
              <a:xfrm>
                <a:off x="1728" y="1680"/>
                <a:ext cx="1968" cy="1248"/>
                <a:chOff x="1728" y="1680"/>
                <a:chExt cx="1968" cy="1248"/>
              </a:xfrm>
            </p:grpSpPr>
            <p:grpSp>
              <p:nvGrpSpPr>
                <p:cNvPr id="40" name="Group 23"/>
                <p:cNvGrpSpPr>
                  <a:grpSpLocks/>
                </p:cNvGrpSpPr>
                <p:nvPr/>
              </p:nvGrpSpPr>
              <p:grpSpPr bwMode="auto">
                <a:xfrm>
                  <a:off x="1728" y="2016"/>
                  <a:ext cx="1968" cy="912"/>
                  <a:chOff x="1056" y="1920"/>
                  <a:chExt cx="1968" cy="912"/>
                </a:xfrm>
              </p:grpSpPr>
              <p:sp>
                <p:nvSpPr>
                  <p:cNvPr id="43" name="Oval 24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1920"/>
                    <a:ext cx="1968" cy="912"/>
                  </a:xfrm>
                  <a:prstGeom prst="ellipse">
                    <a:avLst/>
                  </a:prstGeom>
                  <a:solidFill>
                    <a:srgbClr val="C0C0C0"/>
                  </a:solidFill>
                  <a:ln w="12700">
                    <a:noFill/>
                    <a:round/>
                    <a:headEnd/>
                    <a:tailEnd/>
                  </a:ln>
                  <a:effectLst>
                    <a:prstShdw prst="shdw17" dist="17961" dir="2700000">
                      <a:srgbClr val="737373">
                        <a:alpha val="74997"/>
                      </a:srgbClr>
                    </a:prstShdw>
                  </a:effectLst>
                </p:spPr>
                <p:txBody>
                  <a:bodyPr wrap="none" tIns="0" bIns="0" anchor="ctr"/>
                  <a:lstStyle/>
                  <a:p>
                    <a:endParaRPr lang="en-US" sz="12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4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1152" y="2304"/>
                    <a:ext cx="480" cy="288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>
                    <a:prstShdw prst="shdw17" dist="17961" dir="2700000">
                      <a:srgbClr val="995C3D">
                        <a:alpha val="74997"/>
                      </a:srgbClr>
                    </a:prstShdw>
                  </a:effectLst>
                </p:spPr>
                <p:txBody>
                  <a:bodyPr wrap="none" tIns="0" bIns="0" anchor="ctr"/>
                  <a:lstStyle/>
                  <a:p>
                    <a:r>
                      <a:rPr lang="en-US" sz="1200" b="1" dirty="0">
                        <a:latin typeface="+mj-lt"/>
                      </a:rPr>
                      <a:t>Site 1</a:t>
                    </a:r>
                    <a:endParaRPr lang="en-US" sz="1200" b="1" dirty="0">
                      <a:solidFill>
                        <a:schemeClr val="tx1"/>
                      </a:solidFill>
                      <a:latin typeface="+mj-lt"/>
                    </a:endParaRPr>
                  </a:p>
                </p:txBody>
              </p:sp>
              <p:sp>
                <p:nvSpPr>
                  <p:cNvPr id="45" name="Oval 26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064"/>
                    <a:ext cx="480" cy="288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>
                    <a:prstShdw prst="shdw17" dist="17961" dir="2700000">
                      <a:srgbClr val="995C3D">
                        <a:alpha val="74997"/>
                      </a:srgbClr>
                    </a:prstShdw>
                  </a:effectLst>
                </p:spPr>
                <p:txBody>
                  <a:bodyPr wrap="none" tIns="0" bIns="0" anchor="ctr"/>
                  <a:lstStyle/>
                  <a:p>
                    <a:r>
                      <a:rPr lang="en-US" sz="1200" b="1" dirty="0">
                        <a:latin typeface="+mj-lt"/>
                      </a:rPr>
                      <a:t>Site 2</a:t>
                    </a:r>
                    <a:endParaRPr lang="en-US" sz="1200" b="1" dirty="0">
                      <a:solidFill>
                        <a:schemeClr val="tx1"/>
                      </a:solidFill>
                      <a:latin typeface="+mj-lt"/>
                    </a:endParaRPr>
                  </a:p>
                </p:txBody>
              </p:sp>
              <p:sp>
                <p:nvSpPr>
                  <p:cNvPr id="46" name="Oval 27"/>
                  <p:cNvSpPr>
                    <a:spLocks noChangeArrowheads="1"/>
                  </p:cNvSpPr>
                  <p:nvPr/>
                </p:nvSpPr>
                <p:spPr bwMode="auto">
                  <a:xfrm>
                    <a:off x="1776" y="2304"/>
                    <a:ext cx="480" cy="288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>
                    <a:prstShdw prst="shdw17" dist="17961" dir="2700000">
                      <a:srgbClr val="995C3D">
                        <a:alpha val="74997"/>
                      </a:srgbClr>
                    </a:prstShdw>
                  </a:effectLst>
                </p:spPr>
                <p:txBody>
                  <a:bodyPr wrap="none" tIns="0" bIns="0" anchor="ctr"/>
                  <a:lstStyle/>
                  <a:p>
                    <a:r>
                      <a:rPr lang="en-US" sz="1200" b="1" dirty="0">
                        <a:latin typeface="+mj-lt"/>
                      </a:rPr>
                      <a:t>Site 3</a:t>
                    </a:r>
                    <a:endParaRPr lang="en-US" sz="1200" b="1" dirty="0">
                      <a:solidFill>
                        <a:schemeClr val="tx1"/>
                      </a:solidFill>
                      <a:latin typeface="+mj-lt"/>
                    </a:endParaRPr>
                  </a:p>
                </p:txBody>
              </p:sp>
              <p:sp>
                <p:nvSpPr>
                  <p:cNvPr id="47" name="Text Box 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08" y="2352"/>
                    <a:ext cx="380" cy="173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tIns="0" bIns="0" anchor="ctr">
                    <a:spAutoFit/>
                  </a:bodyPr>
                  <a:lstStyle/>
                  <a:p>
                    <a:r>
                      <a:rPr lang="en-US" sz="1800" b="1" dirty="0"/>
                      <a:t>…...</a:t>
                    </a:r>
                    <a:endParaRPr lang="en-US" sz="12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2448" y="2304"/>
                    <a:ext cx="480" cy="288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>
                    <a:prstShdw prst="shdw17" dist="17961" dir="2700000">
                      <a:srgbClr val="995C3D">
                        <a:alpha val="74997"/>
                      </a:srgbClr>
                    </a:prstShdw>
                  </a:effectLst>
                </p:spPr>
                <p:txBody>
                  <a:bodyPr wrap="none" tIns="0" bIns="0" anchor="ctr"/>
                  <a:lstStyle/>
                  <a:p>
                    <a:r>
                      <a:rPr lang="en-US" sz="1200" b="1" dirty="0">
                        <a:latin typeface="+mj-lt"/>
                      </a:rPr>
                      <a:t>Site n</a:t>
                    </a:r>
                    <a:endParaRPr lang="en-US" sz="1200" b="1" dirty="0">
                      <a:solidFill>
                        <a:schemeClr val="tx1"/>
                      </a:solidFill>
                      <a:latin typeface="+mj-lt"/>
                    </a:endParaRPr>
                  </a:p>
                </p:txBody>
              </p:sp>
            </p:grpSp>
            <p:cxnSp>
              <p:nvCxnSpPr>
                <p:cNvPr id="41" name="AutoShape 30"/>
                <p:cNvCxnSpPr>
                  <a:cxnSpLocks noChangeShapeType="1"/>
                  <a:endCxn id="43" idx="1"/>
                </p:cNvCxnSpPr>
                <p:nvPr/>
              </p:nvCxnSpPr>
              <p:spPr bwMode="auto">
                <a:xfrm flipH="1">
                  <a:off x="2016" y="1680"/>
                  <a:ext cx="864" cy="470"/>
                </a:xfrm>
                <a:prstGeom prst="straightConnector1">
                  <a:avLst/>
                </a:prstGeom>
                <a:noFill/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  <a:round/>
                  <a:headEnd/>
                  <a:tailEnd/>
                </a:ln>
              </p:spPr>
            </p:cxnSp>
            <p:cxnSp>
              <p:nvCxnSpPr>
                <p:cNvPr id="42" name="AutoShape 31"/>
                <p:cNvCxnSpPr>
                  <a:cxnSpLocks noChangeShapeType="1"/>
                  <a:endCxn id="43" idx="6"/>
                </p:cNvCxnSpPr>
                <p:nvPr/>
              </p:nvCxnSpPr>
              <p:spPr bwMode="auto">
                <a:xfrm>
                  <a:off x="3495" y="1816"/>
                  <a:ext cx="201" cy="656"/>
                </a:xfrm>
                <a:prstGeom prst="straightConnector1">
                  <a:avLst/>
                </a:prstGeom>
                <a:noFill/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  <a:round/>
                  <a:headEnd/>
                  <a:tailEnd/>
                </a:ln>
              </p:spPr>
            </p:cxnSp>
          </p:grpSp>
        </p:grpSp>
      </p:grpSp>
      <p:grpSp>
        <p:nvGrpSpPr>
          <p:cNvPr id="93" name="Group 92"/>
          <p:cNvGrpSpPr/>
          <p:nvPr/>
        </p:nvGrpSpPr>
        <p:grpSpPr>
          <a:xfrm>
            <a:off x="533400" y="4038600"/>
            <a:ext cx="8382000" cy="2209801"/>
            <a:chOff x="533400" y="4038600"/>
            <a:chExt cx="8382000" cy="2209801"/>
          </a:xfrm>
        </p:grpSpPr>
        <p:grpSp>
          <p:nvGrpSpPr>
            <p:cNvPr id="55" name="Group 51"/>
            <p:cNvGrpSpPr>
              <a:grpSpLocks/>
            </p:cNvGrpSpPr>
            <p:nvPr/>
          </p:nvGrpSpPr>
          <p:grpSpPr bwMode="auto">
            <a:xfrm>
              <a:off x="533400" y="4038600"/>
              <a:ext cx="8382000" cy="2209800"/>
              <a:chOff x="336" y="2544"/>
              <a:chExt cx="5280" cy="1392"/>
            </a:xfrm>
          </p:grpSpPr>
          <p:grpSp>
            <p:nvGrpSpPr>
              <p:cNvPr id="56" name="Group 52"/>
              <p:cNvGrpSpPr>
                <a:grpSpLocks/>
              </p:cNvGrpSpPr>
              <p:nvPr/>
            </p:nvGrpSpPr>
            <p:grpSpPr bwMode="auto">
              <a:xfrm>
                <a:off x="336" y="2544"/>
                <a:ext cx="5280" cy="1392"/>
                <a:chOff x="336" y="2544"/>
                <a:chExt cx="5280" cy="1392"/>
              </a:xfrm>
            </p:grpSpPr>
            <p:sp>
              <p:nvSpPr>
                <p:cNvPr id="58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336" y="2952"/>
                  <a:ext cx="1133" cy="465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tIns="0" bIns="0" anchor="ctr">
                  <a:spAutoFit/>
                </a:bodyPr>
                <a:lstStyle/>
                <a:p>
                  <a:pPr algn="l"/>
                  <a:r>
                    <a:rPr lang="en-US" sz="1600" dirty="0">
                      <a:latin typeface="+mn-lt"/>
                    </a:rPr>
                    <a:t>each of which may</a:t>
                  </a:r>
                </a:p>
                <a:p>
                  <a:pPr algn="l"/>
                  <a:r>
                    <a:rPr lang="en-US" sz="1600" dirty="0">
                      <a:latin typeface="+mn-lt"/>
                    </a:rPr>
                    <a:t>have one or more</a:t>
                  </a:r>
                </a:p>
                <a:p>
                  <a:pPr algn="l"/>
                  <a:r>
                    <a:rPr lang="en-US" sz="1600" dirty="0">
                      <a:latin typeface="+mn-lt"/>
                    </a:rPr>
                    <a:t>servers.</a:t>
                  </a:r>
                  <a:endParaRPr lang="en-US" sz="1600" dirty="0">
                    <a:solidFill>
                      <a:schemeClr val="tx1"/>
                    </a:solidFill>
                    <a:latin typeface="+mn-lt"/>
                  </a:endParaRPr>
                </a:p>
              </p:txBody>
            </p:sp>
            <p:grpSp>
              <p:nvGrpSpPr>
                <p:cNvPr id="59" name="Group 54"/>
                <p:cNvGrpSpPr>
                  <a:grpSpLocks/>
                </p:cNvGrpSpPr>
                <p:nvPr/>
              </p:nvGrpSpPr>
              <p:grpSpPr bwMode="auto">
                <a:xfrm>
                  <a:off x="3419" y="3453"/>
                  <a:ext cx="2197" cy="483"/>
                  <a:chOff x="3419" y="3453"/>
                  <a:chExt cx="2197" cy="483"/>
                </a:xfrm>
              </p:grpSpPr>
              <p:grpSp>
                <p:nvGrpSpPr>
                  <p:cNvPr id="79" name="Group 55"/>
                  <p:cNvGrpSpPr>
                    <a:grpSpLocks/>
                  </p:cNvGrpSpPr>
                  <p:nvPr/>
                </p:nvGrpSpPr>
                <p:grpSpPr bwMode="auto">
                  <a:xfrm>
                    <a:off x="3456" y="3453"/>
                    <a:ext cx="2160" cy="483"/>
                    <a:chOff x="3360" y="3261"/>
                    <a:chExt cx="2160" cy="483"/>
                  </a:xfrm>
                </p:grpSpPr>
                <p:sp>
                  <p:nvSpPr>
                    <p:cNvPr id="87" name="Line 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0" y="3264"/>
                      <a:ext cx="21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88" name="Line 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3744"/>
                      <a:ext cx="153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89" name="Line 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3264"/>
                      <a:ext cx="3" cy="48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90" name="Line 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520" y="3264"/>
                      <a:ext cx="0" cy="48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91" name="Line 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0" y="3504"/>
                      <a:ext cx="629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92" name="Line 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0" y="3261"/>
                      <a:ext cx="0" cy="24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  <p:sp>
                <p:nvSpPr>
                  <p:cNvPr id="80" name="Text Box 6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19" y="3533"/>
                    <a:ext cx="619" cy="116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tIns="0" bIns="0" anchor="ctr">
                    <a:spAutoFit/>
                  </a:bodyPr>
                  <a:lstStyle/>
                  <a:p>
                    <a:r>
                      <a:rPr lang="en-US" sz="1200" dirty="0">
                        <a:latin typeface="+mj-lt"/>
                      </a:rPr>
                      <a:t>123.456/abc</a:t>
                    </a:r>
                    <a:endParaRPr lang="en-US" sz="1200" dirty="0">
                      <a:solidFill>
                        <a:schemeClr val="tx1"/>
                      </a:solidFill>
                      <a:latin typeface="+mj-lt"/>
                    </a:endParaRPr>
                  </a:p>
                </p:txBody>
              </p:sp>
              <p:sp>
                <p:nvSpPr>
                  <p:cNvPr id="81" name="Text Box 6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71" y="3533"/>
                    <a:ext cx="276" cy="116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tIns="0" bIns="0" anchor="ctr">
                    <a:spAutoFit/>
                  </a:bodyPr>
                  <a:lstStyle/>
                  <a:p>
                    <a:r>
                      <a:rPr lang="en-US" sz="1200" dirty="0">
                        <a:latin typeface="+mj-lt"/>
                      </a:rPr>
                      <a:t>URL</a:t>
                    </a:r>
                    <a:endParaRPr lang="en-US" sz="1200" dirty="0">
                      <a:solidFill>
                        <a:schemeClr val="tx1"/>
                      </a:solidFill>
                      <a:latin typeface="+mj-lt"/>
                    </a:endParaRPr>
                  </a:p>
                </p:txBody>
              </p:sp>
              <p:sp>
                <p:nvSpPr>
                  <p:cNvPr id="82" name="Text Box 6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38" y="3530"/>
                    <a:ext cx="170" cy="116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tIns="0" bIns="0" anchor="ctr">
                    <a:spAutoFit/>
                  </a:bodyPr>
                  <a:lstStyle/>
                  <a:p>
                    <a:r>
                      <a:rPr lang="en-US" sz="1200" dirty="0"/>
                      <a:t>4</a:t>
                    </a:r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3" name="Text Box 6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79" y="3534"/>
                    <a:ext cx="1064" cy="116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tIns="0" bIns="0" anchor="ctr">
                    <a:spAutoFit/>
                  </a:bodyPr>
                  <a:lstStyle/>
                  <a:p>
                    <a:pPr algn="l"/>
                    <a:r>
                      <a:rPr lang="en-US" sz="1200" dirty="0">
                        <a:latin typeface="+mj-lt"/>
                      </a:rPr>
                      <a:t>http://www.acme.com/</a:t>
                    </a:r>
                    <a:endParaRPr lang="en-US" sz="1200" dirty="0">
                      <a:solidFill>
                        <a:schemeClr val="tx1"/>
                      </a:solidFill>
                      <a:latin typeface="+mj-lt"/>
                    </a:endParaRPr>
                  </a:p>
                </p:txBody>
              </p:sp>
              <p:sp>
                <p:nvSpPr>
                  <p:cNvPr id="84" name="Text Box 6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82" y="3737"/>
                    <a:ext cx="1031" cy="116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tIns="0" bIns="0" anchor="ctr">
                    <a:spAutoFit/>
                  </a:bodyPr>
                  <a:lstStyle/>
                  <a:p>
                    <a:pPr algn="l"/>
                    <a:r>
                      <a:rPr lang="en-US" sz="1200" dirty="0">
                        <a:latin typeface="+mj-lt"/>
                      </a:rPr>
                      <a:t>http://www.ideal.com/</a:t>
                    </a:r>
                    <a:endParaRPr lang="en-US" sz="1200" dirty="0">
                      <a:solidFill>
                        <a:schemeClr val="tx1"/>
                      </a:solidFill>
                      <a:latin typeface="+mj-lt"/>
                    </a:endParaRPr>
                  </a:p>
                </p:txBody>
              </p:sp>
              <p:sp>
                <p:nvSpPr>
                  <p:cNvPr id="85" name="Text Box 6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38" y="3736"/>
                    <a:ext cx="170" cy="116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tIns="0" bIns="0" anchor="ctr">
                    <a:spAutoFit/>
                  </a:bodyPr>
                  <a:lstStyle/>
                  <a:p>
                    <a:r>
                      <a:rPr lang="en-US" sz="1200" dirty="0"/>
                      <a:t>8</a:t>
                    </a:r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6" name="Text Box 6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74" y="3734"/>
                    <a:ext cx="276" cy="116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tIns="0" bIns="0" anchor="ctr">
                    <a:spAutoFit/>
                  </a:bodyPr>
                  <a:lstStyle/>
                  <a:p>
                    <a:r>
                      <a:rPr lang="en-US" sz="1200" dirty="0">
                        <a:latin typeface="+mj-lt"/>
                      </a:rPr>
                      <a:t>URL</a:t>
                    </a:r>
                    <a:endParaRPr lang="en-US" sz="1200" dirty="0">
                      <a:solidFill>
                        <a:schemeClr val="tx1"/>
                      </a:solidFill>
                      <a:latin typeface="+mj-lt"/>
                    </a:endParaRPr>
                  </a:p>
                </p:txBody>
              </p:sp>
            </p:grpSp>
            <p:grpSp>
              <p:nvGrpSpPr>
                <p:cNvPr id="60" name="Group 69"/>
                <p:cNvGrpSpPr>
                  <a:grpSpLocks/>
                </p:cNvGrpSpPr>
                <p:nvPr/>
              </p:nvGrpSpPr>
              <p:grpSpPr bwMode="auto">
                <a:xfrm>
                  <a:off x="1584" y="2544"/>
                  <a:ext cx="1632" cy="1248"/>
                  <a:chOff x="1584" y="2544"/>
                  <a:chExt cx="1632" cy="1248"/>
                </a:xfrm>
              </p:grpSpPr>
              <p:sp>
                <p:nvSpPr>
                  <p:cNvPr id="70" name="Oval 70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2976"/>
                    <a:ext cx="1632" cy="81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>
                    <a:prstShdw prst="shdw17" dist="17961" dir="2700000">
                      <a:srgbClr val="995C3D">
                        <a:alpha val="74997"/>
                      </a:srgbClr>
                    </a:prstShdw>
                  </a:effectLst>
                </p:spPr>
                <p:txBody>
                  <a:bodyPr wrap="none" tIns="0" bIns="0" anchor="ctr"/>
                  <a:lstStyle/>
                  <a:p>
                    <a:endParaRPr lang="en-US" dirty="0"/>
                  </a:p>
                </p:txBody>
              </p:sp>
              <p:grpSp>
                <p:nvGrpSpPr>
                  <p:cNvPr id="71" name="Group 71"/>
                  <p:cNvGrpSpPr>
                    <a:grpSpLocks/>
                  </p:cNvGrpSpPr>
                  <p:nvPr/>
                </p:nvGrpSpPr>
                <p:grpSpPr bwMode="auto">
                  <a:xfrm>
                    <a:off x="1728" y="3168"/>
                    <a:ext cx="1344" cy="336"/>
                    <a:chOff x="1728" y="3168"/>
                    <a:chExt cx="1344" cy="336"/>
                  </a:xfrm>
                </p:grpSpPr>
                <p:sp>
                  <p:nvSpPr>
                    <p:cNvPr id="74" name="Oval 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28" y="3168"/>
                      <a:ext cx="240" cy="336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>
                      <a:prstShdw prst="shdw17" dist="17961" dir="2700000">
                        <a:srgbClr val="4D4D4D"/>
                      </a:prstShdw>
                    </a:effectLst>
                  </p:spPr>
                  <p:txBody>
                    <a:bodyPr wrap="none" tIns="0" bIns="0" anchor="ctr"/>
                    <a:lstStyle/>
                    <a:p>
                      <a:r>
                        <a:rPr lang="en-US" sz="1200" b="1" dirty="0"/>
                        <a:t>#1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5" name="Oval 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86" y="3168"/>
                      <a:ext cx="240" cy="336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>
                      <a:prstShdw prst="shdw17" dist="17961" dir="2700000">
                        <a:srgbClr val="4D4D4D"/>
                      </a:prstShdw>
                    </a:effectLst>
                  </p:spPr>
                  <p:txBody>
                    <a:bodyPr wrap="none" tIns="0" bIns="0" anchor="ctr"/>
                    <a:lstStyle/>
                    <a:p>
                      <a:pPr>
                        <a:defRPr/>
                      </a:pPr>
                      <a:r>
                        <a:rPr lang="en-US" sz="1200" b="1" dirty="0">
                          <a:latin typeface="Arial" pitchFamily="-106" charset="0"/>
                          <a:ea typeface="+mn-ea"/>
                        </a:rPr>
                        <a:t>#2</a:t>
                      </a:r>
                    </a:p>
                  </p:txBody>
                </p:sp>
                <p:sp>
                  <p:nvSpPr>
                    <p:cNvPr id="76" name="Oval 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32" y="3168"/>
                      <a:ext cx="240" cy="336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>
                      <a:prstShdw prst="shdw17" dist="17961" dir="2700000">
                        <a:srgbClr val="4D4D4D"/>
                      </a:prstShdw>
                    </a:effectLst>
                  </p:spPr>
                  <p:txBody>
                    <a:bodyPr wrap="none" tIns="0" bIns="0" anchor="ctr"/>
                    <a:lstStyle/>
                    <a:p>
                      <a:r>
                        <a:rPr lang="en-US" sz="1200" b="1" dirty="0"/>
                        <a:t>#n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7" name="Oval 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20" y="3168"/>
                      <a:ext cx="240" cy="336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>
                      <a:prstShdw prst="shdw17" dist="17961" dir="2700000">
                        <a:srgbClr val="4D4D4D"/>
                      </a:prstShdw>
                    </a:effectLst>
                  </p:spPr>
                  <p:txBody>
                    <a:bodyPr wrap="none" tIns="0" bIns="0" anchor="ctr"/>
                    <a:lstStyle/>
                    <a:p>
                      <a:pPr>
                        <a:defRPr/>
                      </a:pPr>
                      <a:r>
                        <a:rPr lang="en-US" sz="1200" b="1" dirty="0">
                          <a:latin typeface="Arial" pitchFamily="-106" charset="0"/>
                          <a:ea typeface="+mn-ea"/>
                        </a:rPr>
                        <a:t>#4</a:t>
                      </a:r>
                    </a:p>
                  </p:txBody>
                </p:sp>
                <p:sp>
                  <p:nvSpPr>
                    <p:cNvPr id="78" name="Oval 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56" y="3168"/>
                      <a:ext cx="240" cy="336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>
                      <a:prstShdw prst="shdw17" dist="17961" dir="2700000">
                        <a:srgbClr val="4D4D4D"/>
                      </a:prstShdw>
                    </a:effectLst>
                  </p:spPr>
                  <p:txBody>
                    <a:bodyPr wrap="none" tIns="0" bIns="0" anchor="ctr"/>
                    <a:lstStyle/>
                    <a:p>
                      <a:r>
                        <a:rPr lang="en-US" sz="1200" b="1" dirty="0"/>
                        <a:t>#3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cxnSp>
                <p:nvCxnSpPr>
                  <p:cNvPr id="72" name="AutoShape 77"/>
                  <p:cNvCxnSpPr>
                    <a:cxnSpLocks noChangeShapeType="1"/>
                    <a:endCxn id="70" idx="7"/>
                  </p:cNvCxnSpPr>
                  <p:nvPr/>
                </p:nvCxnSpPr>
                <p:spPr bwMode="auto">
                  <a:xfrm>
                    <a:off x="2304" y="2544"/>
                    <a:ext cx="673" cy="551"/>
                  </a:xfrm>
                  <a:prstGeom prst="straightConnector1">
                    <a:avLst/>
                  </a:prstGeom>
                  <a:noFill/>
                  <a:ln w="19050">
                    <a:solidFill>
                      <a:schemeClr val="bg1">
                        <a:lumMod val="65000"/>
                      </a:schemeClr>
                    </a:solidFill>
                    <a:prstDash val="sysDot"/>
                    <a:round/>
                    <a:headEnd/>
                    <a:tailEnd/>
                  </a:ln>
                </p:spPr>
              </p:cxnSp>
              <p:cxnSp>
                <p:nvCxnSpPr>
                  <p:cNvPr id="73" name="AutoShape 78"/>
                  <p:cNvCxnSpPr>
                    <a:cxnSpLocks noChangeShapeType="1"/>
                    <a:endCxn id="70" idx="2"/>
                  </p:cNvCxnSpPr>
                  <p:nvPr/>
                </p:nvCxnSpPr>
                <p:spPr bwMode="auto">
                  <a:xfrm flipH="1">
                    <a:off x="1584" y="2544"/>
                    <a:ext cx="240" cy="840"/>
                  </a:xfrm>
                  <a:prstGeom prst="straightConnector1">
                    <a:avLst/>
                  </a:prstGeom>
                  <a:noFill/>
                  <a:ln w="19050">
                    <a:solidFill>
                      <a:schemeClr val="bg1">
                        <a:lumMod val="65000"/>
                      </a:schemeClr>
                    </a:solidFill>
                    <a:prstDash val="sysDot"/>
                    <a:round/>
                    <a:headEnd/>
                    <a:tailEnd/>
                  </a:ln>
                </p:spPr>
              </p:cxnSp>
            </p:grpSp>
            <p:grpSp>
              <p:nvGrpSpPr>
                <p:cNvPr id="61" name="Group 79"/>
                <p:cNvGrpSpPr>
                  <a:grpSpLocks/>
                </p:cNvGrpSpPr>
                <p:nvPr/>
              </p:nvGrpSpPr>
              <p:grpSpPr bwMode="auto">
                <a:xfrm>
                  <a:off x="3190" y="2544"/>
                  <a:ext cx="1370" cy="768"/>
                  <a:chOff x="3190" y="2544"/>
                  <a:chExt cx="1370" cy="768"/>
                </a:xfrm>
              </p:grpSpPr>
              <p:grpSp>
                <p:nvGrpSpPr>
                  <p:cNvPr id="63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552" y="2688"/>
                    <a:ext cx="1008" cy="624"/>
                    <a:chOff x="3552" y="2688"/>
                    <a:chExt cx="1008" cy="624"/>
                  </a:xfrm>
                </p:grpSpPr>
                <p:sp>
                  <p:nvSpPr>
                    <p:cNvPr id="66" name="Oval 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52" y="2688"/>
                      <a:ext cx="1008" cy="62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>
                      <a:noFill/>
                      <a:round/>
                      <a:headEnd/>
                      <a:tailEnd/>
                    </a:ln>
                    <a:effectLst>
                      <a:prstShdw prst="shdw17" dist="17961" dir="2700000">
                        <a:srgbClr val="995C3D">
                          <a:alpha val="74997"/>
                        </a:srgbClr>
                      </a:prstShdw>
                    </a:effectLst>
                  </p:spPr>
                  <p:txBody>
                    <a:bodyPr wrap="none" tIns="0" bIns="0" anchor="ctr"/>
                    <a:lstStyle/>
                    <a:p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p:txBody>
                </p:sp>
                <p:grpSp>
                  <p:nvGrpSpPr>
                    <p:cNvPr id="67" name="Group 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2" y="2832"/>
                      <a:ext cx="528" cy="336"/>
                      <a:chOff x="3792" y="2832"/>
                      <a:chExt cx="528" cy="336"/>
                    </a:xfrm>
                  </p:grpSpPr>
                  <p:sp>
                    <p:nvSpPr>
                      <p:cNvPr id="68" name="Oval 8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792" y="2832"/>
                        <a:ext cx="240" cy="336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>
                        <a:prstShdw prst="shdw17" dist="17961" dir="2700000">
                          <a:srgbClr val="4D4D4D"/>
                        </a:prstShdw>
                      </a:effectLst>
                    </p:spPr>
                    <p:txBody>
                      <a:bodyPr wrap="none" tIns="0" bIns="0" anchor="ctr"/>
                      <a:lstStyle/>
                      <a:p>
                        <a:r>
                          <a:rPr lang="en-US" sz="1200" b="1" dirty="0"/>
                          <a:t>#1</a:t>
                        </a:r>
                        <a:endParaRPr lang="en-US" sz="1200" b="1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69" name="Oval 8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080" y="2832"/>
                        <a:ext cx="240" cy="336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>
                        <a:prstShdw prst="shdw17" dist="17961" dir="2700000">
                          <a:srgbClr val="4D4D4D"/>
                        </a:prstShdw>
                      </a:effectLst>
                    </p:spPr>
                    <p:txBody>
                      <a:bodyPr wrap="none" tIns="0" bIns="0" anchor="ctr"/>
                      <a:lstStyle/>
                      <a:p>
                        <a:r>
                          <a:rPr lang="en-US" sz="1200" b="1" dirty="0"/>
                          <a:t>#2</a:t>
                        </a:r>
                        <a:endParaRPr lang="en-US" sz="1200" b="1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</p:grpSp>
              <p:cxnSp>
                <p:nvCxnSpPr>
                  <p:cNvPr id="64" name="AutoShape 85"/>
                  <p:cNvCxnSpPr>
                    <a:cxnSpLocks noChangeShapeType="1"/>
                    <a:endCxn id="66" idx="2"/>
                  </p:cNvCxnSpPr>
                  <p:nvPr/>
                </p:nvCxnSpPr>
                <p:spPr bwMode="auto">
                  <a:xfrm>
                    <a:off x="3190" y="2646"/>
                    <a:ext cx="362" cy="354"/>
                  </a:xfrm>
                  <a:prstGeom prst="straightConnector1">
                    <a:avLst/>
                  </a:prstGeom>
                  <a:noFill/>
                  <a:ln w="19050">
                    <a:solidFill>
                      <a:schemeClr val="bg1">
                        <a:lumMod val="65000"/>
                      </a:schemeClr>
                    </a:solidFill>
                    <a:prstDash val="sysDot"/>
                    <a:round/>
                    <a:headEnd/>
                    <a:tailEnd/>
                  </a:ln>
                </p:spPr>
              </p:cxnSp>
              <p:cxnSp>
                <p:nvCxnSpPr>
                  <p:cNvPr id="65" name="AutoShape 86"/>
                  <p:cNvCxnSpPr>
                    <a:cxnSpLocks noChangeShapeType="1"/>
                    <a:endCxn id="66" idx="0"/>
                  </p:cNvCxnSpPr>
                  <p:nvPr/>
                </p:nvCxnSpPr>
                <p:spPr bwMode="auto">
                  <a:xfrm>
                    <a:off x="3600" y="2544"/>
                    <a:ext cx="456" cy="144"/>
                  </a:xfrm>
                  <a:prstGeom prst="straightConnector1">
                    <a:avLst/>
                  </a:prstGeom>
                  <a:noFill/>
                  <a:ln w="19050">
                    <a:solidFill>
                      <a:schemeClr val="bg1">
                        <a:lumMod val="65000"/>
                      </a:schemeClr>
                    </a:solidFill>
                    <a:prstDash val="sysDot"/>
                    <a:round/>
                    <a:headEnd/>
                    <a:tailEnd/>
                  </a:ln>
                </p:spPr>
              </p:cxnSp>
            </p:grpSp>
            <p:cxnSp>
              <p:nvCxnSpPr>
                <p:cNvPr id="62" name="AutoShape 87"/>
                <p:cNvCxnSpPr>
                  <a:cxnSpLocks noChangeShapeType="1"/>
                  <a:stCxn id="77" idx="4"/>
                  <a:endCxn id="80" idx="1"/>
                </p:cNvCxnSpPr>
                <p:nvPr/>
              </p:nvCxnSpPr>
              <p:spPr bwMode="auto">
                <a:xfrm rot="16200000" flipH="1">
                  <a:off x="2986" y="3158"/>
                  <a:ext cx="88" cy="779"/>
                </a:xfrm>
                <a:prstGeom prst="bentConnector2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</p:spPr>
            </p:cxnSp>
          </p:grpSp>
          <p:sp>
            <p:nvSpPr>
              <p:cNvPr id="57" name="Text Box 88"/>
              <p:cNvSpPr txBox="1">
                <a:spLocks noChangeArrowheads="1"/>
              </p:cNvSpPr>
              <p:nvPr/>
            </p:nvSpPr>
            <p:spPr bwMode="auto">
              <a:xfrm>
                <a:off x="2694" y="3264"/>
                <a:ext cx="209" cy="13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tIns="0" bIns="0" anchor="ctr">
                <a:spAutoFit/>
              </a:bodyPr>
              <a:lstStyle/>
              <a:p>
                <a:r>
                  <a:rPr lang="en-US" sz="1400" dirty="0"/>
                  <a:t>...</a:t>
                </a:r>
                <a:endParaRPr lang="en-US" sz="1200" b="1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94" name="Straight Connector 93"/>
            <p:cNvCxnSpPr>
              <a:stCxn id="91" idx="1"/>
            </p:cNvCxnSpPr>
            <p:nvPr/>
          </p:nvCxnSpPr>
          <p:spPr>
            <a:xfrm rot="5400000" flipH="1" flipV="1">
              <a:off x="7700169" y="4652171"/>
              <a:ext cx="1" cy="24304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Line 58"/>
            <p:cNvSpPr>
              <a:spLocks noChangeShapeType="1"/>
            </p:cNvSpPr>
            <p:nvPr/>
          </p:nvSpPr>
          <p:spPr bwMode="auto">
            <a:xfrm>
              <a:off x="6858000" y="5486400"/>
              <a:ext cx="4764" cy="76200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6" name="Line 58"/>
            <p:cNvSpPr>
              <a:spLocks noChangeShapeType="1"/>
            </p:cNvSpPr>
            <p:nvPr/>
          </p:nvSpPr>
          <p:spPr bwMode="auto">
            <a:xfrm>
              <a:off x="7144388" y="5486400"/>
              <a:ext cx="4764" cy="76200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>
                <a:latin typeface="+mn-lt"/>
                <a:ea typeface="+mj-ea"/>
                <a:cs typeface="+mj-cs"/>
              </a:rPr>
              <a:t>Handle Clients</a:t>
            </a:r>
            <a:endParaRPr lang="en-US" sz="3200" dirty="0">
              <a:latin typeface="+mn-lt"/>
              <a:ea typeface="+mj-ea"/>
              <a:cs typeface="+mj-cs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685800" y="762000"/>
            <a:ext cx="7772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6019800" y="1371600"/>
            <a:ext cx="2286000" cy="1219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Global Handle Registry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50108" y="2819400"/>
            <a:ext cx="1693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n-lt"/>
              </a:rPr>
              <a:t>Client gets request</a:t>
            </a:r>
          </a:p>
          <a:p>
            <a:pPr algn="ctr"/>
            <a:r>
              <a:rPr lang="en-US" sz="1200" dirty="0" smtClean="0">
                <a:latin typeface="+mn-lt"/>
              </a:rPr>
              <a:t>to resolve hdl:123/456</a:t>
            </a:r>
            <a:endParaRPr lang="en-US" sz="12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0" y="13716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-114300">
              <a:tabLst>
                <a:tab pos="171450" algn="l"/>
              </a:tabLst>
            </a:pPr>
            <a:r>
              <a:rPr lang="en-US" sz="1200" dirty="0" smtClean="0">
                <a:latin typeface="+mn-lt"/>
              </a:rPr>
              <a:t>1. Client sends request to Global to resolve 0.NA/123 (prefix handle for 123/456)</a:t>
            </a:r>
            <a:endParaRPr lang="en-US" sz="1200" dirty="0">
              <a:latin typeface="+mn-lt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743200" y="2057400"/>
            <a:ext cx="3200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1278708" y="1143000"/>
            <a:ext cx="1346200" cy="1714500"/>
            <a:chOff x="1278708" y="1143000"/>
            <a:chExt cx="1346200" cy="1714500"/>
          </a:xfrm>
        </p:grpSpPr>
        <p:grpSp>
          <p:nvGrpSpPr>
            <p:cNvPr id="15" name="Group 14"/>
            <p:cNvGrpSpPr/>
            <p:nvPr/>
          </p:nvGrpSpPr>
          <p:grpSpPr>
            <a:xfrm>
              <a:off x="1278708" y="1143000"/>
              <a:ext cx="1346200" cy="1714500"/>
              <a:chOff x="1278708" y="1143000"/>
              <a:chExt cx="1346200" cy="1714500"/>
            </a:xfrm>
          </p:grpSpPr>
          <p:pic>
            <p:nvPicPr>
              <p:cNvPr id="3074" name="Picture 2" descr="C:\Users\crey\AppData\Local\Microsoft\Windows\Temporary Internet Files\Content.IE5\7S2I6YC0\MC900436075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78708" y="1143000"/>
                <a:ext cx="1346200" cy="1714500"/>
              </a:xfrm>
              <a:prstGeom prst="rect">
                <a:avLst/>
              </a:prstGeom>
              <a:noFill/>
            </p:spPr>
          </p:pic>
          <p:sp>
            <p:nvSpPr>
              <p:cNvPr id="10" name="Rounded Rectangle 9"/>
              <p:cNvSpPr/>
              <p:nvPr/>
            </p:nvSpPr>
            <p:spPr>
              <a:xfrm>
                <a:off x="1647824" y="1504950"/>
                <a:ext cx="523875" cy="609600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>
                <a:off x="1752600" y="1600200"/>
                <a:ext cx="304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1752600" y="1647825"/>
                <a:ext cx="304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1752600" y="1704975"/>
                <a:ext cx="304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/>
            <p:cNvSpPr txBox="1"/>
            <p:nvPr/>
          </p:nvSpPr>
          <p:spPr>
            <a:xfrm>
              <a:off x="1600200" y="1752600"/>
              <a:ext cx="62709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 smtClean="0">
                  <a:latin typeface="+mj-lt"/>
                </a:rPr>
                <a:t>hdl:123/456</a:t>
              </a:r>
              <a:endParaRPr lang="en-US" sz="700" dirty="0">
                <a:latin typeface="+mj-lt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1752600" y="1946687"/>
              <a:ext cx="304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752600" y="1994312"/>
              <a:ext cx="304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>
                <a:latin typeface="+mn-lt"/>
                <a:ea typeface="+mj-ea"/>
                <a:cs typeface="+mj-cs"/>
              </a:rPr>
              <a:t>Handle Clients</a:t>
            </a:r>
            <a:endParaRPr lang="en-US" sz="3200" dirty="0">
              <a:latin typeface="+mn-lt"/>
              <a:ea typeface="+mj-ea"/>
              <a:cs typeface="+mj-cs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685800" y="762000"/>
            <a:ext cx="7772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6019800" y="1371600"/>
            <a:ext cx="2286000" cy="1219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Global Handle Registry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0108" y="2819400"/>
            <a:ext cx="1693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+mn-lt"/>
              </a:rPr>
              <a:t>Client gets request</a:t>
            </a:r>
          </a:p>
          <a:p>
            <a:pPr algn="ctr"/>
            <a:r>
              <a:rPr lang="en-US" sz="1200" dirty="0" smtClean="0">
                <a:latin typeface="+mn-lt"/>
              </a:rPr>
              <a:t>to resolve hdl:123/456</a:t>
            </a:r>
            <a:endParaRPr lang="en-US" sz="12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1443335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tabLst>
                <a:tab pos="57150" algn="l"/>
              </a:tabLst>
            </a:pPr>
            <a:r>
              <a:rPr lang="en-US" sz="1200" dirty="0" smtClean="0">
                <a:latin typeface="+mn-lt"/>
              </a:rPr>
              <a:t>2. Global Responds with Service Information for 123</a:t>
            </a:r>
            <a:endParaRPr lang="en-US" sz="1200" dirty="0">
              <a:latin typeface="+mn-lt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743200" y="2057400"/>
            <a:ext cx="32004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3534946" y="3656956"/>
            <a:ext cx="198362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Service Information</a:t>
            </a:r>
          </a:p>
          <a:p>
            <a:pPr algn="ctr"/>
            <a:r>
              <a:rPr lang="en-US" sz="1200" dirty="0">
                <a:latin typeface="+mn-lt"/>
              </a:rPr>
              <a:t>Acme Local Handle Service </a:t>
            </a:r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3505200" y="2297690"/>
            <a:ext cx="1964811" cy="130341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b="1" dirty="0">
              <a:latin typeface="Verdana" charset="0"/>
            </a:endParaRPr>
          </a:p>
        </p:txBody>
      </p:sp>
      <p:sp>
        <p:nvSpPr>
          <p:cNvPr id="21" name="Line 24"/>
          <p:cNvSpPr>
            <a:spLocks noChangeShapeType="1"/>
          </p:cNvSpPr>
          <p:nvPr/>
        </p:nvSpPr>
        <p:spPr bwMode="auto">
          <a:xfrm>
            <a:off x="3521589" y="2893868"/>
            <a:ext cx="1964811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2" name="Line 25"/>
          <p:cNvSpPr>
            <a:spLocks noChangeShapeType="1"/>
          </p:cNvSpPr>
          <p:nvPr/>
        </p:nvSpPr>
        <p:spPr bwMode="auto">
          <a:xfrm>
            <a:off x="3521589" y="3275734"/>
            <a:ext cx="1964811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3" name="Line 26"/>
          <p:cNvSpPr>
            <a:spLocks noChangeShapeType="1"/>
          </p:cNvSpPr>
          <p:nvPr/>
        </p:nvSpPr>
        <p:spPr bwMode="auto">
          <a:xfrm>
            <a:off x="4118862" y="2286000"/>
            <a:ext cx="0" cy="130341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4" name="Line 27"/>
          <p:cNvSpPr>
            <a:spLocks noChangeShapeType="1"/>
          </p:cNvSpPr>
          <p:nvPr/>
        </p:nvSpPr>
        <p:spPr bwMode="auto">
          <a:xfrm>
            <a:off x="4461202" y="2286000"/>
            <a:ext cx="0" cy="130341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5" name="Line 28"/>
          <p:cNvSpPr>
            <a:spLocks noChangeShapeType="1"/>
          </p:cNvSpPr>
          <p:nvPr/>
        </p:nvSpPr>
        <p:spPr bwMode="auto">
          <a:xfrm>
            <a:off x="4803542" y="2286000"/>
            <a:ext cx="0" cy="130341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6" name="Line 29"/>
          <p:cNvSpPr>
            <a:spLocks noChangeShapeType="1"/>
          </p:cNvSpPr>
          <p:nvPr/>
        </p:nvSpPr>
        <p:spPr bwMode="auto">
          <a:xfrm>
            <a:off x="5144060" y="2286000"/>
            <a:ext cx="0" cy="130341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7" name="Text Box 30"/>
          <p:cNvSpPr txBox="1">
            <a:spLocks noChangeArrowheads="1"/>
          </p:cNvSpPr>
          <p:nvPr/>
        </p:nvSpPr>
        <p:spPr bwMode="auto">
          <a:xfrm>
            <a:off x="3536156" y="2382652"/>
            <a:ext cx="2824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600" b="1" dirty="0" smtClean="0">
                <a:solidFill>
                  <a:schemeClr val="tx1"/>
                </a:solidFill>
                <a:latin typeface="Verdana" charset="0"/>
              </a:rPr>
              <a:t>IP</a:t>
            </a:r>
            <a:endParaRPr lang="en-US" b="1" dirty="0">
              <a:solidFill>
                <a:schemeClr val="tx1"/>
              </a:solidFill>
              <a:latin typeface="Verdana" charset="0"/>
            </a:endParaRPr>
          </a:p>
        </p:txBody>
      </p:sp>
      <p:sp>
        <p:nvSpPr>
          <p:cNvPr id="28" name="Line 31"/>
          <p:cNvSpPr>
            <a:spLocks noChangeShapeType="1"/>
          </p:cNvSpPr>
          <p:nvPr/>
        </p:nvSpPr>
        <p:spPr bwMode="auto">
          <a:xfrm>
            <a:off x="3521589" y="2547072"/>
            <a:ext cx="1964811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9" name="Text Box 32"/>
          <p:cNvSpPr txBox="1">
            <a:spLocks noChangeArrowheads="1"/>
          </p:cNvSpPr>
          <p:nvPr/>
        </p:nvSpPr>
        <p:spPr bwMode="auto">
          <a:xfrm>
            <a:off x="4115220" y="2386548"/>
            <a:ext cx="28084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600" b="1" dirty="0">
                <a:solidFill>
                  <a:schemeClr val="tx1"/>
                </a:solidFill>
                <a:latin typeface="Verdana" charset="0"/>
              </a:rPr>
              <a:t>xc</a:t>
            </a:r>
            <a:endParaRPr lang="en-US" b="1" dirty="0">
              <a:solidFill>
                <a:schemeClr val="tx1"/>
              </a:solidFill>
              <a:latin typeface="Verdana" charset="0"/>
            </a:endParaRPr>
          </a:p>
        </p:txBody>
      </p:sp>
      <p:sp>
        <p:nvSpPr>
          <p:cNvPr id="30" name="Text Box 33"/>
          <p:cNvSpPr txBox="1">
            <a:spLocks noChangeArrowheads="1"/>
          </p:cNvSpPr>
          <p:nvPr/>
        </p:nvSpPr>
        <p:spPr bwMode="auto">
          <a:xfrm>
            <a:off x="4488516" y="2365880"/>
            <a:ext cx="329593" cy="226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600" b="1" dirty="0">
                <a:solidFill>
                  <a:schemeClr val="tx1"/>
                </a:solidFill>
                <a:latin typeface="Verdana" charset="0"/>
              </a:rPr>
              <a:t>xc</a:t>
            </a:r>
            <a:endParaRPr lang="en-US" b="1" dirty="0">
              <a:solidFill>
                <a:schemeClr val="tx1"/>
              </a:solidFill>
              <a:latin typeface="Verdana" charset="0"/>
            </a:endParaRPr>
          </a:p>
        </p:txBody>
      </p:sp>
      <p:sp>
        <p:nvSpPr>
          <p:cNvPr id="31" name="Text Box 34"/>
          <p:cNvSpPr txBox="1">
            <a:spLocks noChangeArrowheads="1"/>
          </p:cNvSpPr>
          <p:nvPr/>
        </p:nvSpPr>
        <p:spPr bwMode="auto">
          <a:xfrm>
            <a:off x="4827214" y="2350294"/>
            <a:ext cx="329593" cy="226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600" b="1" dirty="0">
                <a:solidFill>
                  <a:schemeClr val="tx1"/>
                </a:solidFill>
                <a:latin typeface="Verdana" charset="0"/>
              </a:rPr>
              <a:t>xc</a:t>
            </a:r>
            <a:endParaRPr lang="en-US" b="1" dirty="0">
              <a:solidFill>
                <a:schemeClr val="tx1"/>
              </a:solidFill>
              <a:latin typeface="Verdana" charset="0"/>
            </a:endParaRPr>
          </a:p>
        </p:txBody>
      </p:sp>
      <p:sp>
        <p:nvSpPr>
          <p:cNvPr id="32" name="Text Box 35"/>
          <p:cNvSpPr txBox="1">
            <a:spLocks noChangeArrowheads="1"/>
          </p:cNvSpPr>
          <p:nvPr/>
        </p:nvSpPr>
        <p:spPr bwMode="auto">
          <a:xfrm>
            <a:off x="4115220" y="2539278"/>
            <a:ext cx="329593" cy="226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600" b="1" dirty="0">
                <a:solidFill>
                  <a:schemeClr val="tx1"/>
                </a:solidFill>
                <a:latin typeface="Verdana" charset="0"/>
              </a:rPr>
              <a:t>xc</a:t>
            </a:r>
            <a:endParaRPr lang="en-US" b="1" dirty="0">
              <a:solidFill>
                <a:schemeClr val="tx1"/>
              </a:solidFill>
              <a:latin typeface="Verdana" charset="0"/>
            </a:endParaRPr>
          </a:p>
        </p:txBody>
      </p:sp>
      <p:sp>
        <p:nvSpPr>
          <p:cNvPr id="33" name="Text Box 36"/>
          <p:cNvSpPr txBox="1">
            <a:spLocks noChangeArrowheads="1"/>
          </p:cNvSpPr>
          <p:nvPr/>
        </p:nvSpPr>
        <p:spPr bwMode="auto">
          <a:xfrm>
            <a:off x="4115220" y="2626952"/>
            <a:ext cx="329593" cy="226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600" b="1" dirty="0">
                <a:solidFill>
                  <a:schemeClr val="tx1"/>
                </a:solidFill>
                <a:latin typeface="Verdana" charset="0"/>
              </a:rPr>
              <a:t>xc</a:t>
            </a:r>
            <a:endParaRPr lang="en-US" b="1" dirty="0">
              <a:solidFill>
                <a:schemeClr val="tx1"/>
              </a:solidFill>
              <a:latin typeface="Verdana" charset="0"/>
            </a:endParaRPr>
          </a:p>
        </p:txBody>
      </p:sp>
      <p:sp>
        <p:nvSpPr>
          <p:cNvPr id="34" name="Text Box 37"/>
          <p:cNvSpPr txBox="1">
            <a:spLocks noChangeArrowheads="1"/>
          </p:cNvSpPr>
          <p:nvPr/>
        </p:nvSpPr>
        <p:spPr bwMode="auto">
          <a:xfrm>
            <a:off x="4115220" y="2712677"/>
            <a:ext cx="329593" cy="226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600" b="1" dirty="0">
                <a:solidFill>
                  <a:schemeClr val="tx1"/>
                </a:solidFill>
                <a:latin typeface="Verdana" charset="0"/>
              </a:rPr>
              <a:t>xc</a:t>
            </a:r>
            <a:endParaRPr lang="en-US" b="1" dirty="0">
              <a:solidFill>
                <a:schemeClr val="tx1"/>
              </a:solidFill>
              <a:latin typeface="Verdana" charset="0"/>
            </a:endParaRPr>
          </a:p>
        </p:txBody>
      </p:sp>
      <p:sp>
        <p:nvSpPr>
          <p:cNvPr id="35" name="Text Box 38"/>
          <p:cNvSpPr txBox="1">
            <a:spLocks noChangeArrowheads="1"/>
          </p:cNvSpPr>
          <p:nvPr/>
        </p:nvSpPr>
        <p:spPr bwMode="auto">
          <a:xfrm>
            <a:off x="4115220" y="2872437"/>
            <a:ext cx="329593" cy="226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600" b="1" dirty="0">
                <a:solidFill>
                  <a:schemeClr val="tx1"/>
                </a:solidFill>
                <a:latin typeface="Verdana" charset="0"/>
              </a:rPr>
              <a:t>xc</a:t>
            </a:r>
            <a:endParaRPr lang="en-US" b="1" dirty="0">
              <a:solidFill>
                <a:schemeClr val="tx1"/>
              </a:solidFill>
              <a:latin typeface="Verdana" charset="0"/>
            </a:endParaRPr>
          </a:p>
        </p:txBody>
      </p:sp>
      <p:sp>
        <p:nvSpPr>
          <p:cNvPr id="36" name="Text Box 39"/>
          <p:cNvSpPr txBox="1">
            <a:spLocks noChangeArrowheads="1"/>
          </p:cNvSpPr>
          <p:nvPr/>
        </p:nvSpPr>
        <p:spPr bwMode="auto">
          <a:xfrm>
            <a:off x="4115220" y="2958162"/>
            <a:ext cx="329593" cy="226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600" b="1" dirty="0">
                <a:solidFill>
                  <a:schemeClr val="tx1"/>
                </a:solidFill>
                <a:latin typeface="Verdana" charset="0"/>
              </a:rPr>
              <a:t>xc</a:t>
            </a:r>
            <a:endParaRPr lang="en-US" b="1" dirty="0">
              <a:solidFill>
                <a:schemeClr val="tx1"/>
              </a:solidFill>
              <a:latin typeface="Verdana" charset="0"/>
            </a:endParaRPr>
          </a:p>
        </p:txBody>
      </p:sp>
      <p:sp>
        <p:nvSpPr>
          <p:cNvPr id="37" name="Text Box 40"/>
          <p:cNvSpPr txBox="1">
            <a:spLocks noChangeArrowheads="1"/>
          </p:cNvSpPr>
          <p:nvPr/>
        </p:nvSpPr>
        <p:spPr bwMode="auto">
          <a:xfrm>
            <a:off x="4115220" y="3045835"/>
            <a:ext cx="329593" cy="226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600" b="1" dirty="0">
                <a:solidFill>
                  <a:schemeClr val="tx1"/>
                </a:solidFill>
                <a:latin typeface="Verdana" charset="0"/>
              </a:rPr>
              <a:t>xc</a:t>
            </a:r>
            <a:endParaRPr lang="en-US" b="1" dirty="0">
              <a:solidFill>
                <a:schemeClr val="tx1"/>
              </a:solidFill>
              <a:latin typeface="Verdana" charset="0"/>
            </a:endParaRPr>
          </a:p>
        </p:txBody>
      </p:sp>
      <p:grpSp>
        <p:nvGrpSpPr>
          <p:cNvPr id="38" name="Group 41"/>
          <p:cNvGrpSpPr>
            <a:grpSpLocks/>
          </p:cNvGrpSpPr>
          <p:nvPr/>
        </p:nvGrpSpPr>
        <p:grpSpPr bwMode="auto">
          <a:xfrm>
            <a:off x="4115220" y="3215337"/>
            <a:ext cx="329593" cy="397452"/>
            <a:chOff x="670" y="1149"/>
            <a:chExt cx="185" cy="222"/>
          </a:xfrm>
        </p:grpSpPr>
        <p:sp>
          <p:nvSpPr>
            <p:cNvPr id="88" name="Text Box 42"/>
            <p:cNvSpPr txBox="1">
              <a:spLocks noChangeArrowheads="1"/>
            </p:cNvSpPr>
            <p:nvPr/>
          </p:nvSpPr>
          <p:spPr bwMode="auto">
            <a:xfrm>
              <a:off x="670" y="1149"/>
              <a:ext cx="18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89" name="Text Box 43"/>
            <p:cNvSpPr txBox="1">
              <a:spLocks noChangeArrowheads="1"/>
            </p:cNvSpPr>
            <p:nvPr/>
          </p:nvSpPr>
          <p:spPr bwMode="auto">
            <a:xfrm>
              <a:off x="670" y="1198"/>
              <a:ext cx="18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90" name="Text Box 44"/>
            <p:cNvSpPr txBox="1">
              <a:spLocks noChangeArrowheads="1"/>
            </p:cNvSpPr>
            <p:nvPr/>
          </p:nvSpPr>
          <p:spPr bwMode="auto">
            <a:xfrm>
              <a:off x="670" y="1246"/>
              <a:ext cx="18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</p:grpSp>
      <p:grpSp>
        <p:nvGrpSpPr>
          <p:cNvPr id="39" name="Group 45"/>
          <p:cNvGrpSpPr>
            <a:grpSpLocks/>
          </p:cNvGrpSpPr>
          <p:nvPr/>
        </p:nvGrpSpPr>
        <p:grpSpPr bwMode="auto">
          <a:xfrm>
            <a:off x="4488516" y="3254303"/>
            <a:ext cx="329593" cy="403297"/>
            <a:chOff x="671" y="1150"/>
            <a:chExt cx="185" cy="221"/>
          </a:xfrm>
        </p:grpSpPr>
        <p:sp>
          <p:nvSpPr>
            <p:cNvPr id="85" name="Text Box 46"/>
            <p:cNvSpPr txBox="1">
              <a:spLocks noChangeArrowheads="1"/>
            </p:cNvSpPr>
            <p:nvPr/>
          </p:nvSpPr>
          <p:spPr bwMode="auto">
            <a:xfrm>
              <a:off x="671" y="1150"/>
              <a:ext cx="18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86" name="Text Box 47"/>
            <p:cNvSpPr txBox="1">
              <a:spLocks noChangeArrowheads="1"/>
            </p:cNvSpPr>
            <p:nvPr/>
          </p:nvSpPr>
          <p:spPr bwMode="auto">
            <a:xfrm>
              <a:off x="671" y="1197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87" name="Text Box 48"/>
            <p:cNvSpPr txBox="1">
              <a:spLocks noChangeArrowheads="1"/>
            </p:cNvSpPr>
            <p:nvPr/>
          </p:nvSpPr>
          <p:spPr bwMode="auto">
            <a:xfrm>
              <a:off x="671" y="1246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</p:grpSp>
      <p:grpSp>
        <p:nvGrpSpPr>
          <p:cNvPr id="40" name="Group 49"/>
          <p:cNvGrpSpPr>
            <a:grpSpLocks/>
          </p:cNvGrpSpPr>
          <p:nvPr/>
        </p:nvGrpSpPr>
        <p:grpSpPr bwMode="auto">
          <a:xfrm>
            <a:off x="4479411" y="2897765"/>
            <a:ext cx="320488" cy="399401"/>
            <a:chOff x="670" y="1152"/>
            <a:chExt cx="180" cy="219"/>
          </a:xfrm>
        </p:grpSpPr>
        <p:sp>
          <p:nvSpPr>
            <p:cNvPr id="82" name="Text Box 50"/>
            <p:cNvSpPr txBox="1">
              <a:spLocks noChangeArrowheads="1"/>
            </p:cNvSpPr>
            <p:nvPr/>
          </p:nvSpPr>
          <p:spPr bwMode="auto">
            <a:xfrm>
              <a:off x="670" y="1152"/>
              <a:ext cx="180" cy="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83" name="Text Box 51"/>
            <p:cNvSpPr txBox="1">
              <a:spLocks noChangeArrowheads="1"/>
            </p:cNvSpPr>
            <p:nvPr/>
          </p:nvSpPr>
          <p:spPr bwMode="auto">
            <a:xfrm>
              <a:off x="670" y="1198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84" name="Text Box 52"/>
            <p:cNvSpPr txBox="1">
              <a:spLocks noChangeArrowheads="1"/>
            </p:cNvSpPr>
            <p:nvPr/>
          </p:nvSpPr>
          <p:spPr bwMode="auto">
            <a:xfrm>
              <a:off x="670" y="1246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</p:grpSp>
      <p:grpSp>
        <p:nvGrpSpPr>
          <p:cNvPr id="41" name="Group 53"/>
          <p:cNvGrpSpPr>
            <a:grpSpLocks/>
          </p:cNvGrpSpPr>
          <p:nvPr/>
        </p:nvGrpSpPr>
        <p:grpSpPr bwMode="auto">
          <a:xfrm>
            <a:off x="4479411" y="2558761"/>
            <a:ext cx="320488" cy="403297"/>
            <a:chOff x="670" y="1150"/>
            <a:chExt cx="180" cy="221"/>
          </a:xfrm>
        </p:grpSpPr>
        <p:sp>
          <p:nvSpPr>
            <p:cNvPr id="79" name="Text Box 54"/>
            <p:cNvSpPr txBox="1">
              <a:spLocks noChangeArrowheads="1"/>
            </p:cNvSpPr>
            <p:nvPr/>
          </p:nvSpPr>
          <p:spPr bwMode="auto">
            <a:xfrm>
              <a:off x="670" y="1150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80" name="Text Box 55"/>
            <p:cNvSpPr txBox="1">
              <a:spLocks noChangeArrowheads="1"/>
            </p:cNvSpPr>
            <p:nvPr/>
          </p:nvSpPr>
          <p:spPr bwMode="auto">
            <a:xfrm>
              <a:off x="670" y="1197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81" name="Text Box 56"/>
            <p:cNvSpPr txBox="1">
              <a:spLocks noChangeArrowheads="1"/>
            </p:cNvSpPr>
            <p:nvPr/>
          </p:nvSpPr>
          <p:spPr bwMode="auto">
            <a:xfrm>
              <a:off x="670" y="1246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</p:grpSp>
      <p:grpSp>
        <p:nvGrpSpPr>
          <p:cNvPr id="42" name="Group 57"/>
          <p:cNvGrpSpPr>
            <a:grpSpLocks/>
          </p:cNvGrpSpPr>
          <p:nvPr/>
        </p:nvGrpSpPr>
        <p:grpSpPr bwMode="auto">
          <a:xfrm>
            <a:off x="4827214" y="2558761"/>
            <a:ext cx="320488" cy="403297"/>
            <a:chOff x="670" y="1150"/>
            <a:chExt cx="180" cy="221"/>
          </a:xfrm>
        </p:grpSpPr>
        <p:sp>
          <p:nvSpPr>
            <p:cNvPr id="76" name="Text Box 58"/>
            <p:cNvSpPr txBox="1">
              <a:spLocks noChangeArrowheads="1"/>
            </p:cNvSpPr>
            <p:nvPr/>
          </p:nvSpPr>
          <p:spPr bwMode="auto">
            <a:xfrm>
              <a:off x="670" y="1150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77" name="Text Box 59"/>
            <p:cNvSpPr txBox="1">
              <a:spLocks noChangeArrowheads="1"/>
            </p:cNvSpPr>
            <p:nvPr/>
          </p:nvSpPr>
          <p:spPr bwMode="auto">
            <a:xfrm>
              <a:off x="670" y="1197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78" name="Text Box 60"/>
            <p:cNvSpPr txBox="1">
              <a:spLocks noChangeArrowheads="1"/>
            </p:cNvSpPr>
            <p:nvPr/>
          </p:nvSpPr>
          <p:spPr bwMode="auto">
            <a:xfrm>
              <a:off x="670" y="1246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</p:grpSp>
      <p:grpSp>
        <p:nvGrpSpPr>
          <p:cNvPr id="43" name="Group 61"/>
          <p:cNvGrpSpPr>
            <a:grpSpLocks/>
          </p:cNvGrpSpPr>
          <p:nvPr/>
        </p:nvGrpSpPr>
        <p:grpSpPr bwMode="auto">
          <a:xfrm>
            <a:off x="5193226" y="2558761"/>
            <a:ext cx="274964" cy="403297"/>
            <a:chOff x="683" y="1150"/>
            <a:chExt cx="155" cy="221"/>
          </a:xfrm>
        </p:grpSpPr>
        <p:sp>
          <p:nvSpPr>
            <p:cNvPr id="73" name="Text Box 62"/>
            <p:cNvSpPr txBox="1">
              <a:spLocks noChangeArrowheads="1"/>
            </p:cNvSpPr>
            <p:nvPr/>
          </p:nvSpPr>
          <p:spPr bwMode="auto">
            <a:xfrm>
              <a:off x="683" y="1150"/>
              <a:ext cx="15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..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74" name="Text Box 63"/>
            <p:cNvSpPr txBox="1">
              <a:spLocks noChangeArrowheads="1"/>
            </p:cNvSpPr>
            <p:nvPr/>
          </p:nvSpPr>
          <p:spPr bwMode="auto">
            <a:xfrm>
              <a:off x="683" y="1197"/>
              <a:ext cx="15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..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75" name="Text Box 64"/>
            <p:cNvSpPr txBox="1">
              <a:spLocks noChangeArrowheads="1"/>
            </p:cNvSpPr>
            <p:nvPr/>
          </p:nvSpPr>
          <p:spPr bwMode="auto">
            <a:xfrm>
              <a:off x="683" y="1246"/>
              <a:ext cx="15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..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</p:grpSp>
      <p:grpSp>
        <p:nvGrpSpPr>
          <p:cNvPr id="44" name="Group 65"/>
          <p:cNvGrpSpPr>
            <a:grpSpLocks/>
          </p:cNvGrpSpPr>
          <p:nvPr/>
        </p:nvGrpSpPr>
        <p:grpSpPr bwMode="auto">
          <a:xfrm>
            <a:off x="4827214" y="2897765"/>
            <a:ext cx="320488" cy="399401"/>
            <a:chOff x="670" y="1152"/>
            <a:chExt cx="180" cy="219"/>
          </a:xfrm>
        </p:grpSpPr>
        <p:sp>
          <p:nvSpPr>
            <p:cNvPr id="70" name="Text Box 66"/>
            <p:cNvSpPr txBox="1">
              <a:spLocks noChangeArrowheads="1"/>
            </p:cNvSpPr>
            <p:nvPr/>
          </p:nvSpPr>
          <p:spPr bwMode="auto">
            <a:xfrm>
              <a:off x="670" y="1152"/>
              <a:ext cx="180" cy="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71" name="Text Box 67"/>
            <p:cNvSpPr txBox="1">
              <a:spLocks noChangeArrowheads="1"/>
            </p:cNvSpPr>
            <p:nvPr/>
          </p:nvSpPr>
          <p:spPr bwMode="auto">
            <a:xfrm>
              <a:off x="670" y="1198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72" name="Text Box 68"/>
            <p:cNvSpPr txBox="1">
              <a:spLocks noChangeArrowheads="1"/>
            </p:cNvSpPr>
            <p:nvPr/>
          </p:nvSpPr>
          <p:spPr bwMode="auto">
            <a:xfrm>
              <a:off x="670" y="1246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</p:grpSp>
      <p:grpSp>
        <p:nvGrpSpPr>
          <p:cNvPr id="45" name="Group 69"/>
          <p:cNvGrpSpPr>
            <a:grpSpLocks/>
          </p:cNvGrpSpPr>
          <p:nvPr/>
        </p:nvGrpSpPr>
        <p:grpSpPr bwMode="auto">
          <a:xfrm>
            <a:off x="5193226" y="2889972"/>
            <a:ext cx="274964" cy="397452"/>
            <a:chOff x="683" y="1152"/>
            <a:chExt cx="155" cy="219"/>
          </a:xfrm>
        </p:grpSpPr>
        <p:sp>
          <p:nvSpPr>
            <p:cNvPr id="67" name="Text Box 70"/>
            <p:cNvSpPr txBox="1">
              <a:spLocks noChangeArrowheads="1"/>
            </p:cNvSpPr>
            <p:nvPr/>
          </p:nvSpPr>
          <p:spPr bwMode="auto">
            <a:xfrm>
              <a:off x="683" y="1152"/>
              <a:ext cx="15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..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68" name="Text Box 71"/>
            <p:cNvSpPr txBox="1">
              <a:spLocks noChangeArrowheads="1"/>
            </p:cNvSpPr>
            <p:nvPr/>
          </p:nvSpPr>
          <p:spPr bwMode="auto">
            <a:xfrm>
              <a:off x="683" y="1198"/>
              <a:ext cx="15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..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69" name="Text Box 72"/>
            <p:cNvSpPr txBox="1">
              <a:spLocks noChangeArrowheads="1"/>
            </p:cNvSpPr>
            <p:nvPr/>
          </p:nvSpPr>
          <p:spPr bwMode="auto">
            <a:xfrm>
              <a:off x="683" y="1246"/>
              <a:ext cx="15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..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</p:grpSp>
      <p:grpSp>
        <p:nvGrpSpPr>
          <p:cNvPr id="46" name="Group 73"/>
          <p:cNvGrpSpPr>
            <a:grpSpLocks/>
          </p:cNvGrpSpPr>
          <p:nvPr/>
        </p:nvGrpSpPr>
        <p:grpSpPr bwMode="auto">
          <a:xfrm>
            <a:off x="4827214" y="3254303"/>
            <a:ext cx="320488" cy="403297"/>
            <a:chOff x="670" y="1150"/>
            <a:chExt cx="180" cy="221"/>
          </a:xfrm>
        </p:grpSpPr>
        <p:sp>
          <p:nvSpPr>
            <p:cNvPr id="64" name="Text Box 74"/>
            <p:cNvSpPr txBox="1">
              <a:spLocks noChangeArrowheads="1"/>
            </p:cNvSpPr>
            <p:nvPr/>
          </p:nvSpPr>
          <p:spPr bwMode="auto">
            <a:xfrm>
              <a:off x="670" y="1150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65" name="Text Box 75"/>
            <p:cNvSpPr txBox="1">
              <a:spLocks noChangeArrowheads="1"/>
            </p:cNvSpPr>
            <p:nvPr/>
          </p:nvSpPr>
          <p:spPr bwMode="auto">
            <a:xfrm>
              <a:off x="670" y="1197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66" name="Text Box 76"/>
            <p:cNvSpPr txBox="1">
              <a:spLocks noChangeArrowheads="1"/>
            </p:cNvSpPr>
            <p:nvPr/>
          </p:nvSpPr>
          <p:spPr bwMode="auto">
            <a:xfrm>
              <a:off x="670" y="1246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</p:grpSp>
      <p:grpSp>
        <p:nvGrpSpPr>
          <p:cNvPr id="47" name="Group 77"/>
          <p:cNvGrpSpPr>
            <a:grpSpLocks/>
          </p:cNvGrpSpPr>
          <p:nvPr/>
        </p:nvGrpSpPr>
        <p:grpSpPr bwMode="auto">
          <a:xfrm>
            <a:off x="5193226" y="3254303"/>
            <a:ext cx="274964" cy="403297"/>
            <a:chOff x="683" y="1150"/>
            <a:chExt cx="155" cy="221"/>
          </a:xfrm>
        </p:grpSpPr>
        <p:sp>
          <p:nvSpPr>
            <p:cNvPr id="61" name="Text Box 78"/>
            <p:cNvSpPr txBox="1">
              <a:spLocks noChangeArrowheads="1"/>
            </p:cNvSpPr>
            <p:nvPr/>
          </p:nvSpPr>
          <p:spPr bwMode="auto">
            <a:xfrm>
              <a:off x="683" y="1150"/>
              <a:ext cx="15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..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62" name="Text Box 79"/>
            <p:cNvSpPr txBox="1">
              <a:spLocks noChangeArrowheads="1"/>
            </p:cNvSpPr>
            <p:nvPr/>
          </p:nvSpPr>
          <p:spPr bwMode="auto">
            <a:xfrm>
              <a:off x="683" y="1197"/>
              <a:ext cx="15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..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63" name="Text Box 80"/>
            <p:cNvSpPr txBox="1">
              <a:spLocks noChangeArrowheads="1"/>
            </p:cNvSpPr>
            <p:nvPr/>
          </p:nvSpPr>
          <p:spPr bwMode="auto">
            <a:xfrm>
              <a:off x="683" y="1246"/>
              <a:ext cx="15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..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</p:grpSp>
      <p:sp>
        <p:nvSpPr>
          <p:cNvPr id="48" name="Text Box 81"/>
          <p:cNvSpPr txBox="1">
            <a:spLocks noChangeArrowheads="1"/>
          </p:cNvSpPr>
          <p:nvPr/>
        </p:nvSpPr>
        <p:spPr bwMode="auto">
          <a:xfrm>
            <a:off x="5178658" y="2365880"/>
            <a:ext cx="305921" cy="226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600" b="1" dirty="0">
                <a:solidFill>
                  <a:schemeClr val="tx1"/>
                </a:solidFill>
                <a:latin typeface="Verdana" charset="0"/>
              </a:rPr>
              <a:t>...</a:t>
            </a:r>
            <a:endParaRPr lang="en-US" b="1" dirty="0">
              <a:solidFill>
                <a:schemeClr val="tx1"/>
              </a:solidFill>
              <a:latin typeface="Verdana" charset="0"/>
            </a:endParaRPr>
          </a:p>
        </p:txBody>
      </p:sp>
      <p:grpSp>
        <p:nvGrpSpPr>
          <p:cNvPr id="49" name="Group 82"/>
          <p:cNvGrpSpPr>
            <a:grpSpLocks/>
          </p:cNvGrpSpPr>
          <p:nvPr/>
        </p:nvGrpSpPr>
        <p:grpSpPr bwMode="auto">
          <a:xfrm>
            <a:off x="3505200" y="2580193"/>
            <a:ext cx="593632" cy="358486"/>
            <a:chOff x="327" y="787"/>
            <a:chExt cx="333" cy="198"/>
          </a:xfrm>
        </p:grpSpPr>
        <p:sp>
          <p:nvSpPr>
            <p:cNvPr id="58" name="Text Box 83"/>
            <p:cNvSpPr txBox="1">
              <a:spLocks noChangeArrowheads="1"/>
            </p:cNvSpPr>
            <p:nvPr/>
          </p:nvSpPr>
          <p:spPr bwMode="auto">
            <a:xfrm>
              <a:off x="327" y="787"/>
              <a:ext cx="30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xcccxv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59" name="Text Box 84"/>
            <p:cNvSpPr txBox="1">
              <a:spLocks noChangeArrowheads="1"/>
            </p:cNvSpPr>
            <p:nvPr/>
          </p:nvSpPr>
          <p:spPr bwMode="auto">
            <a:xfrm>
              <a:off x="418" y="826"/>
              <a:ext cx="24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xccx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60" name="Text Box 85"/>
            <p:cNvSpPr txBox="1">
              <a:spLocks noChangeArrowheads="1"/>
            </p:cNvSpPr>
            <p:nvPr/>
          </p:nvSpPr>
          <p:spPr bwMode="auto">
            <a:xfrm>
              <a:off x="415" y="860"/>
              <a:ext cx="24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xccx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</p:grpSp>
      <p:grpSp>
        <p:nvGrpSpPr>
          <p:cNvPr id="50" name="Group 86"/>
          <p:cNvGrpSpPr>
            <a:grpSpLocks/>
          </p:cNvGrpSpPr>
          <p:nvPr/>
        </p:nvGrpSpPr>
        <p:grpSpPr bwMode="auto">
          <a:xfrm>
            <a:off x="3516126" y="2886075"/>
            <a:ext cx="593632" cy="360435"/>
            <a:chOff x="327" y="786"/>
            <a:chExt cx="334" cy="199"/>
          </a:xfrm>
        </p:grpSpPr>
        <p:sp>
          <p:nvSpPr>
            <p:cNvPr id="55" name="Text Box 87"/>
            <p:cNvSpPr txBox="1">
              <a:spLocks noChangeArrowheads="1"/>
            </p:cNvSpPr>
            <p:nvPr/>
          </p:nvSpPr>
          <p:spPr bwMode="auto">
            <a:xfrm>
              <a:off x="327" y="786"/>
              <a:ext cx="30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xcccxv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56" name="Text Box 88"/>
            <p:cNvSpPr txBox="1">
              <a:spLocks noChangeArrowheads="1"/>
            </p:cNvSpPr>
            <p:nvPr/>
          </p:nvSpPr>
          <p:spPr bwMode="auto">
            <a:xfrm>
              <a:off x="418" y="826"/>
              <a:ext cx="24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xccx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57" name="Text Box 89"/>
            <p:cNvSpPr txBox="1">
              <a:spLocks noChangeArrowheads="1"/>
            </p:cNvSpPr>
            <p:nvPr/>
          </p:nvSpPr>
          <p:spPr bwMode="auto">
            <a:xfrm>
              <a:off x="415" y="860"/>
              <a:ext cx="24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xccx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</p:grpSp>
      <p:grpSp>
        <p:nvGrpSpPr>
          <p:cNvPr id="51" name="Group 90"/>
          <p:cNvGrpSpPr>
            <a:grpSpLocks/>
          </p:cNvGrpSpPr>
          <p:nvPr/>
        </p:nvGrpSpPr>
        <p:grpSpPr bwMode="auto">
          <a:xfrm>
            <a:off x="3516126" y="3232872"/>
            <a:ext cx="593632" cy="362383"/>
            <a:chOff x="327" y="785"/>
            <a:chExt cx="334" cy="200"/>
          </a:xfrm>
        </p:grpSpPr>
        <p:sp>
          <p:nvSpPr>
            <p:cNvPr id="52" name="Text Box 91"/>
            <p:cNvSpPr txBox="1">
              <a:spLocks noChangeArrowheads="1"/>
            </p:cNvSpPr>
            <p:nvPr/>
          </p:nvSpPr>
          <p:spPr bwMode="auto">
            <a:xfrm>
              <a:off x="327" y="785"/>
              <a:ext cx="30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xcccxv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53" name="Text Box 92"/>
            <p:cNvSpPr txBox="1">
              <a:spLocks noChangeArrowheads="1"/>
            </p:cNvSpPr>
            <p:nvPr/>
          </p:nvSpPr>
          <p:spPr bwMode="auto">
            <a:xfrm>
              <a:off x="418" y="827"/>
              <a:ext cx="24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xccx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  <p:sp>
          <p:nvSpPr>
            <p:cNvPr id="54" name="Text Box 93"/>
            <p:cNvSpPr txBox="1">
              <a:spLocks noChangeArrowheads="1"/>
            </p:cNvSpPr>
            <p:nvPr/>
          </p:nvSpPr>
          <p:spPr bwMode="auto">
            <a:xfrm>
              <a:off x="415" y="860"/>
              <a:ext cx="24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 b="1" dirty="0">
                  <a:solidFill>
                    <a:schemeClr val="tx1"/>
                  </a:solidFill>
                  <a:latin typeface="Verdana" charset="0"/>
                </a:rPr>
                <a:t>xccx</a:t>
              </a:r>
              <a:endParaRPr lang="en-US" b="1" dirty="0">
                <a:solidFill>
                  <a:schemeClr val="tx1"/>
                </a:solidFill>
                <a:latin typeface="Verdana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1278708" y="1143000"/>
            <a:ext cx="1346200" cy="1714500"/>
            <a:chOff x="1278708" y="1143000"/>
            <a:chExt cx="1346200" cy="1714500"/>
          </a:xfrm>
        </p:grpSpPr>
        <p:grpSp>
          <p:nvGrpSpPr>
            <p:cNvPr id="92" name="Group 14"/>
            <p:cNvGrpSpPr/>
            <p:nvPr/>
          </p:nvGrpSpPr>
          <p:grpSpPr>
            <a:xfrm>
              <a:off x="1278708" y="1143000"/>
              <a:ext cx="1346200" cy="1714500"/>
              <a:chOff x="1278708" y="1143000"/>
              <a:chExt cx="1346200" cy="1714500"/>
            </a:xfrm>
          </p:grpSpPr>
          <p:pic>
            <p:nvPicPr>
              <p:cNvPr id="96" name="Picture 2" descr="C:\Users\crey\AppData\Local\Microsoft\Windows\Temporary Internet Files\Content.IE5\7S2I6YC0\MC900436075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78708" y="1143000"/>
                <a:ext cx="1346200" cy="1714500"/>
              </a:xfrm>
              <a:prstGeom prst="rect">
                <a:avLst/>
              </a:prstGeom>
              <a:noFill/>
            </p:spPr>
          </p:pic>
          <p:sp>
            <p:nvSpPr>
              <p:cNvPr id="97" name="Rounded Rectangle 96"/>
              <p:cNvSpPr/>
              <p:nvPr/>
            </p:nvSpPr>
            <p:spPr>
              <a:xfrm>
                <a:off x="1647824" y="1504950"/>
                <a:ext cx="523875" cy="609600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98" name="Straight Connector 97"/>
              <p:cNvCxnSpPr/>
              <p:nvPr/>
            </p:nvCxnSpPr>
            <p:spPr>
              <a:xfrm>
                <a:off x="1752600" y="1600200"/>
                <a:ext cx="304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>
                <a:off x="1752600" y="1647825"/>
                <a:ext cx="304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>
                <a:off x="1752600" y="1704975"/>
                <a:ext cx="304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3" name="TextBox 92"/>
            <p:cNvSpPr txBox="1"/>
            <p:nvPr/>
          </p:nvSpPr>
          <p:spPr>
            <a:xfrm>
              <a:off x="1600200" y="1752600"/>
              <a:ext cx="62709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 smtClean="0">
                  <a:latin typeface="+mj-lt"/>
                </a:rPr>
                <a:t>hdl:123/456</a:t>
              </a:r>
              <a:endParaRPr lang="en-US" sz="700" dirty="0">
                <a:latin typeface="+mj-lt"/>
              </a:endParaRPr>
            </a:p>
          </p:txBody>
        </p:sp>
        <p:cxnSp>
          <p:nvCxnSpPr>
            <p:cNvPr id="94" name="Straight Connector 93"/>
            <p:cNvCxnSpPr/>
            <p:nvPr/>
          </p:nvCxnSpPr>
          <p:spPr>
            <a:xfrm>
              <a:off x="1752600" y="1946687"/>
              <a:ext cx="304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1752600" y="1994312"/>
              <a:ext cx="304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>
                <a:latin typeface="+mn-lt"/>
                <a:ea typeface="+mj-ea"/>
                <a:cs typeface="+mj-cs"/>
              </a:rPr>
              <a:t>Handle Clients</a:t>
            </a:r>
            <a:endParaRPr lang="en-US" sz="3200" dirty="0">
              <a:latin typeface="+mn-lt"/>
              <a:ea typeface="+mj-ea"/>
              <a:cs typeface="+mj-cs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685800" y="762000"/>
            <a:ext cx="7772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Rectangle 2"/>
          <p:cNvSpPr>
            <a:spLocks noChangeArrowheads="1"/>
          </p:cNvSpPr>
          <p:nvPr/>
        </p:nvSpPr>
        <p:spPr bwMode="auto">
          <a:xfrm>
            <a:off x="1447800" y="1838325"/>
            <a:ext cx="7391400" cy="4114800"/>
          </a:xfrm>
          <a:prstGeom prst="rect">
            <a:avLst/>
          </a:prstGeom>
          <a:solidFill>
            <a:schemeClr val="bg1"/>
          </a:solidFill>
          <a:ln w="12700">
            <a:solidFill>
              <a:srgbClr val="EAEAEA"/>
            </a:solidFill>
            <a:miter lim="800000"/>
            <a:headEnd/>
            <a:tailEnd/>
          </a:ln>
        </p:spPr>
        <p:txBody>
          <a:bodyPr wrap="none" tIns="0" bIns="0" anchor="ctr"/>
          <a:lstStyle/>
          <a:p>
            <a:endParaRPr lang="en-US" sz="1400" dirty="0">
              <a:latin typeface="+mj-lt"/>
            </a:endParaRPr>
          </a:p>
        </p:txBody>
      </p:sp>
      <p:sp>
        <p:nvSpPr>
          <p:cNvPr id="247" name="AutoShape 4"/>
          <p:cNvSpPr>
            <a:spLocks noChangeArrowheads="1"/>
          </p:cNvSpPr>
          <p:nvPr/>
        </p:nvSpPr>
        <p:spPr bwMode="auto">
          <a:xfrm flipH="1" flipV="1">
            <a:off x="358775" y="1752600"/>
            <a:ext cx="1031875" cy="4267200"/>
          </a:xfrm>
          <a:prstGeom prst="rtTriangle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48" name="Text Box 6"/>
          <p:cNvSpPr txBox="1">
            <a:spLocks noChangeArrowheads="1"/>
          </p:cNvSpPr>
          <p:nvPr/>
        </p:nvSpPr>
        <p:spPr bwMode="auto">
          <a:xfrm>
            <a:off x="1981200" y="2491681"/>
            <a:ext cx="11338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Primary Site </a:t>
            </a:r>
          </a:p>
        </p:txBody>
      </p:sp>
      <p:sp>
        <p:nvSpPr>
          <p:cNvPr id="249" name="Text Box 7"/>
          <p:cNvSpPr txBox="1">
            <a:spLocks noChangeArrowheads="1"/>
          </p:cNvSpPr>
          <p:nvPr/>
        </p:nvSpPr>
        <p:spPr bwMode="auto">
          <a:xfrm>
            <a:off x="3733800" y="2769493"/>
            <a:ext cx="10599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123.45.67.8</a:t>
            </a:r>
          </a:p>
        </p:txBody>
      </p:sp>
      <p:sp>
        <p:nvSpPr>
          <p:cNvPr id="250" name="Text Box 8"/>
          <p:cNvSpPr txBox="1">
            <a:spLocks noChangeArrowheads="1"/>
          </p:cNvSpPr>
          <p:nvPr/>
        </p:nvSpPr>
        <p:spPr bwMode="auto">
          <a:xfrm>
            <a:off x="5332413" y="2004318"/>
            <a:ext cx="6306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Port #</a:t>
            </a:r>
          </a:p>
        </p:txBody>
      </p:sp>
      <p:sp>
        <p:nvSpPr>
          <p:cNvPr id="251" name="Text Box 9"/>
          <p:cNvSpPr txBox="1">
            <a:spLocks noChangeArrowheads="1"/>
          </p:cNvSpPr>
          <p:nvPr/>
        </p:nvSpPr>
        <p:spPr bwMode="auto">
          <a:xfrm>
            <a:off x="1981200" y="5041206"/>
            <a:ext cx="142147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Secondary Site B</a:t>
            </a:r>
          </a:p>
        </p:txBody>
      </p:sp>
      <p:sp>
        <p:nvSpPr>
          <p:cNvPr id="252" name="Text Box 10"/>
          <p:cNvSpPr txBox="1">
            <a:spLocks noChangeArrowheads="1"/>
          </p:cNvSpPr>
          <p:nvPr/>
        </p:nvSpPr>
        <p:spPr bwMode="auto">
          <a:xfrm>
            <a:off x="2362200" y="3879156"/>
            <a:ext cx="7937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Server 1</a:t>
            </a:r>
          </a:p>
        </p:txBody>
      </p:sp>
      <p:sp>
        <p:nvSpPr>
          <p:cNvPr id="253" name="Text Box 11"/>
          <p:cNvSpPr txBox="1">
            <a:spLocks noChangeArrowheads="1"/>
          </p:cNvSpPr>
          <p:nvPr/>
        </p:nvSpPr>
        <p:spPr bwMode="auto">
          <a:xfrm>
            <a:off x="2362200" y="2769493"/>
            <a:ext cx="7937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Server 1</a:t>
            </a:r>
          </a:p>
        </p:txBody>
      </p:sp>
      <p:sp>
        <p:nvSpPr>
          <p:cNvPr id="254" name="Text Box 12"/>
          <p:cNvSpPr txBox="1">
            <a:spLocks noChangeArrowheads="1"/>
          </p:cNvSpPr>
          <p:nvPr/>
        </p:nvSpPr>
        <p:spPr bwMode="auto">
          <a:xfrm>
            <a:off x="2362200" y="4183956"/>
            <a:ext cx="7937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Server 2</a:t>
            </a:r>
          </a:p>
        </p:txBody>
      </p:sp>
      <p:sp>
        <p:nvSpPr>
          <p:cNvPr id="255" name="Text Box 13"/>
          <p:cNvSpPr txBox="1">
            <a:spLocks noChangeArrowheads="1"/>
          </p:cNvSpPr>
          <p:nvPr/>
        </p:nvSpPr>
        <p:spPr bwMode="auto">
          <a:xfrm>
            <a:off x="2362200" y="4520506"/>
            <a:ext cx="7937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Server 3</a:t>
            </a:r>
          </a:p>
        </p:txBody>
      </p:sp>
      <p:sp>
        <p:nvSpPr>
          <p:cNvPr id="256" name="Text Box 14"/>
          <p:cNvSpPr txBox="1">
            <a:spLocks noChangeArrowheads="1"/>
          </p:cNvSpPr>
          <p:nvPr/>
        </p:nvSpPr>
        <p:spPr bwMode="auto">
          <a:xfrm>
            <a:off x="2362200" y="5433318"/>
            <a:ext cx="7937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Server 1</a:t>
            </a:r>
          </a:p>
        </p:txBody>
      </p:sp>
      <p:sp>
        <p:nvSpPr>
          <p:cNvPr id="257" name="Text Box 15"/>
          <p:cNvSpPr txBox="1">
            <a:spLocks noChangeArrowheads="1"/>
          </p:cNvSpPr>
          <p:nvPr/>
        </p:nvSpPr>
        <p:spPr bwMode="auto">
          <a:xfrm>
            <a:off x="2362200" y="3044131"/>
            <a:ext cx="7937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Server 2</a:t>
            </a:r>
          </a:p>
        </p:txBody>
      </p:sp>
      <p:sp>
        <p:nvSpPr>
          <p:cNvPr id="258" name="Text Box 16"/>
          <p:cNvSpPr txBox="1">
            <a:spLocks noChangeArrowheads="1"/>
          </p:cNvSpPr>
          <p:nvPr/>
        </p:nvSpPr>
        <p:spPr bwMode="auto">
          <a:xfrm>
            <a:off x="3733800" y="3044131"/>
            <a:ext cx="10599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123.52.67.9</a:t>
            </a:r>
          </a:p>
        </p:txBody>
      </p:sp>
      <p:sp>
        <p:nvSpPr>
          <p:cNvPr id="259" name="Text Box 17"/>
          <p:cNvSpPr txBox="1">
            <a:spLocks noChangeArrowheads="1"/>
          </p:cNvSpPr>
          <p:nvPr/>
        </p:nvSpPr>
        <p:spPr bwMode="auto">
          <a:xfrm>
            <a:off x="3732213" y="3879156"/>
            <a:ext cx="12426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321.54.678.12</a:t>
            </a:r>
          </a:p>
        </p:txBody>
      </p:sp>
      <p:sp>
        <p:nvSpPr>
          <p:cNvPr id="260" name="Text Box 18"/>
          <p:cNvSpPr txBox="1">
            <a:spLocks noChangeArrowheads="1"/>
          </p:cNvSpPr>
          <p:nvPr/>
        </p:nvSpPr>
        <p:spPr bwMode="auto">
          <a:xfrm>
            <a:off x="3732213" y="4183956"/>
            <a:ext cx="12426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321.54.678.14</a:t>
            </a:r>
          </a:p>
        </p:txBody>
      </p:sp>
      <p:sp>
        <p:nvSpPr>
          <p:cNvPr id="261" name="Text Box 19"/>
          <p:cNvSpPr txBox="1">
            <a:spLocks noChangeArrowheads="1"/>
          </p:cNvSpPr>
          <p:nvPr/>
        </p:nvSpPr>
        <p:spPr bwMode="auto">
          <a:xfrm>
            <a:off x="3733800" y="4518918"/>
            <a:ext cx="96853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762.34.1.1</a:t>
            </a:r>
          </a:p>
        </p:txBody>
      </p:sp>
      <p:sp>
        <p:nvSpPr>
          <p:cNvPr id="262" name="Text Box 20"/>
          <p:cNvSpPr txBox="1">
            <a:spLocks noChangeArrowheads="1"/>
          </p:cNvSpPr>
          <p:nvPr/>
        </p:nvSpPr>
        <p:spPr bwMode="auto">
          <a:xfrm>
            <a:off x="3733800" y="5433318"/>
            <a:ext cx="10599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123.45.67.4</a:t>
            </a:r>
          </a:p>
        </p:txBody>
      </p:sp>
      <p:sp>
        <p:nvSpPr>
          <p:cNvPr id="263" name="Text Box 21"/>
          <p:cNvSpPr txBox="1">
            <a:spLocks noChangeArrowheads="1"/>
          </p:cNvSpPr>
          <p:nvPr/>
        </p:nvSpPr>
        <p:spPr bwMode="auto">
          <a:xfrm>
            <a:off x="6596063" y="2004318"/>
            <a:ext cx="9459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Public Key</a:t>
            </a:r>
          </a:p>
        </p:txBody>
      </p:sp>
      <p:sp>
        <p:nvSpPr>
          <p:cNvPr id="264" name="Text Box 22"/>
          <p:cNvSpPr txBox="1">
            <a:spLocks noChangeArrowheads="1"/>
          </p:cNvSpPr>
          <p:nvPr/>
        </p:nvSpPr>
        <p:spPr bwMode="auto">
          <a:xfrm>
            <a:off x="8107363" y="1988930"/>
            <a:ext cx="3481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+mj-lt"/>
              </a:rPr>
              <a:t>...</a:t>
            </a:r>
          </a:p>
        </p:txBody>
      </p:sp>
      <p:sp>
        <p:nvSpPr>
          <p:cNvPr id="265" name="Text Box 23"/>
          <p:cNvSpPr txBox="1">
            <a:spLocks noChangeArrowheads="1"/>
          </p:cNvSpPr>
          <p:nvPr/>
        </p:nvSpPr>
        <p:spPr bwMode="auto">
          <a:xfrm>
            <a:off x="5535613" y="5433318"/>
            <a:ext cx="5501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2641</a:t>
            </a:r>
          </a:p>
        </p:txBody>
      </p:sp>
      <p:sp>
        <p:nvSpPr>
          <p:cNvPr id="266" name="Text Box 24"/>
          <p:cNvSpPr txBox="1">
            <a:spLocks noChangeArrowheads="1"/>
          </p:cNvSpPr>
          <p:nvPr/>
        </p:nvSpPr>
        <p:spPr bwMode="auto">
          <a:xfrm>
            <a:off x="6638925" y="2769493"/>
            <a:ext cx="9060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K03RLQ...</a:t>
            </a:r>
          </a:p>
        </p:txBody>
      </p:sp>
      <p:sp>
        <p:nvSpPr>
          <p:cNvPr id="267" name="Text Box 25"/>
          <p:cNvSpPr txBox="1">
            <a:spLocks noChangeArrowheads="1"/>
          </p:cNvSpPr>
          <p:nvPr/>
        </p:nvSpPr>
        <p:spPr bwMode="auto">
          <a:xfrm>
            <a:off x="5535613" y="4183956"/>
            <a:ext cx="5501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2641</a:t>
            </a:r>
          </a:p>
        </p:txBody>
      </p:sp>
      <p:sp>
        <p:nvSpPr>
          <p:cNvPr id="268" name="Text Box 26"/>
          <p:cNvSpPr txBox="1">
            <a:spLocks noChangeArrowheads="1"/>
          </p:cNvSpPr>
          <p:nvPr/>
        </p:nvSpPr>
        <p:spPr bwMode="auto">
          <a:xfrm>
            <a:off x="5535613" y="4518918"/>
            <a:ext cx="5501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2641</a:t>
            </a:r>
          </a:p>
        </p:txBody>
      </p:sp>
      <p:sp>
        <p:nvSpPr>
          <p:cNvPr id="269" name="Text Box 27"/>
          <p:cNvSpPr txBox="1">
            <a:spLocks noChangeArrowheads="1"/>
          </p:cNvSpPr>
          <p:nvPr/>
        </p:nvSpPr>
        <p:spPr bwMode="auto">
          <a:xfrm>
            <a:off x="5535613" y="3879156"/>
            <a:ext cx="5501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2641</a:t>
            </a:r>
          </a:p>
        </p:txBody>
      </p:sp>
      <p:sp>
        <p:nvSpPr>
          <p:cNvPr id="270" name="Text Box 28"/>
          <p:cNvSpPr txBox="1">
            <a:spLocks noChangeArrowheads="1"/>
          </p:cNvSpPr>
          <p:nvPr/>
        </p:nvSpPr>
        <p:spPr bwMode="auto">
          <a:xfrm>
            <a:off x="5535613" y="3044131"/>
            <a:ext cx="5501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2641</a:t>
            </a:r>
          </a:p>
        </p:txBody>
      </p:sp>
      <p:sp>
        <p:nvSpPr>
          <p:cNvPr id="271" name="Text Box 29"/>
          <p:cNvSpPr txBox="1">
            <a:spLocks noChangeArrowheads="1"/>
          </p:cNvSpPr>
          <p:nvPr/>
        </p:nvSpPr>
        <p:spPr bwMode="auto">
          <a:xfrm>
            <a:off x="5535613" y="2769493"/>
            <a:ext cx="5501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2641</a:t>
            </a:r>
          </a:p>
        </p:txBody>
      </p:sp>
      <p:sp>
        <p:nvSpPr>
          <p:cNvPr id="272" name="Text Box 30"/>
          <p:cNvSpPr txBox="1">
            <a:spLocks noChangeArrowheads="1"/>
          </p:cNvSpPr>
          <p:nvPr/>
        </p:nvSpPr>
        <p:spPr bwMode="auto">
          <a:xfrm>
            <a:off x="6638925" y="3044131"/>
            <a:ext cx="98802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5&amp;M#FG...</a:t>
            </a:r>
          </a:p>
        </p:txBody>
      </p:sp>
      <p:sp>
        <p:nvSpPr>
          <p:cNvPr id="273" name="Text Box 31"/>
          <p:cNvSpPr txBox="1">
            <a:spLocks noChangeArrowheads="1"/>
          </p:cNvSpPr>
          <p:nvPr/>
        </p:nvSpPr>
        <p:spPr bwMode="auto">
          <a:xfrm>
            <a:off x="6691313" y="3879156"/>
            <a:ext cx="8098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F^*JLS...</a:t>
            </a:r>
          </a:p>
        </p:txBody>
      </p:sp>
      <p:sp>
        <p:nvSpPr>
          <p:cNvPr id="274" name="Text Box 32"/>
          <p:cNvSpPr txBox="1">
            <a:spLocks noChangeArrowheads="1"/>
          </p:cNvSpPr>
          <p:nvPr/>
        </p:nvSpPr>
        <p:spPr bwMode="auto">
          <a:xfrm>
            <a:off x="6713538" y="4183956"/>
            <a:ext cx="8194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3E$T%...</a:t>
            </a:r>
          </a:p>
        </p:txBody>
      </p:sp>
      <p:sp>
        <p:nvSpPr>
          <p:cNvPr id="275" name="Text Box 33"/>
          <p:cNvSpPr txBox="1">
            <a:spLocks noChangeArrowheads="1"/>
          </p:cNvSpPr>
          <p:nvPr/>
        </p:nvSpPr>
        <p:spPr bwMode="auto">
          <a:xfrm>
            <a:off x="6713538" y="4518918"/>
            <a:ext cx="8154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A2S4D...</a:t>
            </a:r>
          </a:p>
        </p:txBody>
      </p:sp>
      <p:sp>
        <p:nvSpPr>
          <p:cNvPr id="276" name="Text Box 34"/>
          <p:cNvSpPr txBox="1">
            <a:spLocks noChangeArrowheads="1"/>
          </p:cNvSpPr>
          <p:nvPr/>
        </p:nvSpPr>
        <p:spPr bwMode="auto">
          <a:xfrm>
            <a:off x="6691313" y="5433318"/>
            <a:ext cx="91082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N0L8H7...</a:t>
            </a:r>
          </a:p>
        </p:txBody>
      </p:sp>
      <p:sp>
        <p:nvSpPr>
          <p:cNvPr id="277" name="Rectangle 35"/>
          <p:cNvSpPr>
            <a:spLocks noChangeArrowheads="1"/>
          </p:cNvSpPr>
          <p:nvPr/>
        </p:nvSpPr>
        <p:spPr bwMode="auto">
          <a:xfrm>
            <a:off x="1447800" y="1838325"/>
            <a:ext cx="7391400" cy="411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400" dirty="0">
              <a:latin typeface="+mj-lt"/>
            </a:endParaRPr>
          </a:p>
        </p:txBody>
      </p:sp>
      <p:sp>
        <p:nvSpPr>
          <p:cNvPr id="278" name="Line 36"/>
          <p:cNvSpPr>
            <a:spLocks noChangeShapeType="1"/>
          </p:cNvSpPr>
          <p:nvPr/>
        </p:nvSpPr>
        <p:spPr bwMode="auto">
          <a:xfrm>
            <a:off x="3611563" y="1838325"/>
            <a:ext cx="3175" cy="411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400" dirty="0">
              <a:latin typeface="+mj-lt"/>
            </a:endParaRPr>
          </a:p>
        </p:txBody>
      </p:sp>
      <p:sp>
        <p:nvSpPr>
          <p:cNvPr id="279" name="Line 37"/>
          <p:cNvSpPr>
            <a:spLocks noChangeShapeType="1"/>
          </p:cNvSpPr>
          <p:nvPr/>
        </p:nvSpPr>
        <p:spPr bwMode="auto">
          <a:xfrm>
            <a:off x="5164138" y="1838325"/>
            <a:ext cx="0" cy="411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400" dirty="0">
              <a:latin typeface="+mj-lt"/>
            </a:endParaRPr>
          </a:p>
        </p:txBody>
      </p:sp>
      <p:sp>
        <p:nvSpPr>
          <p:cNvPr id="280" name="Line 38"/>
          <p:cNvSpPr>
            <a:spLocks noChangeShapeType="1"/>
          </p:cNvSpPr>
          <p:nvPr/>
        </p:nvSpPr>
        <p:spPr bwMode="auto">
          <a:xfrm>
            <a:off x="6410325" y="1838325"/>
            <a:ext cx="0" cy="411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400" dirty="0">
              <a:latin typeface="+mj-lt"/>
            </a:endParaRPr>
          </a:p>
        </p:txBody>
      </p:sp>
      <p:sp>
        <p:nvSpPr>
          <p:cNvPr id="281" name="Line 39"/>
          <p:cNvSpPr>
            <a:spLocks noChangeShapeType="1"/>
          </p:cNvSpPr>
          <p:nvPr/>
        </p:nvSpPr>
        <p:spPr bwMode="auto">
          <a:xfrm>
            <a:off x="3614738" y="2508250"/>
            <a:ext cx="52244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400" dirty="0">
              <a:latin typeface="+mj-lt"/>
            </a:endParaRPr>
          </a:p>
        </p:txBody>
      </p:sp>
      <p:sp>
        <p:nvSpPr>
          <p:cNvPr id="282" name="Line 40"/>
          <p:cNvSpPr>
            <a:spLocks noChangeShapeType="1"/>
          </p:cNvSpPr>
          <p:nvPr/>
        </p:nvSpPr>
        <p:spPr bwMode="auto">
          <a:xfrm>
            <a:off x="1447800" y="3448050"/>
            <a:ext cx="7391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400" dirty="0">
              <a:latin typeface="+mj-lt"/>
            </a:endParaRPr>
          </a:p>
        </p:txBody>
      </p:sp>
      <p:sp>
        <p:nvSpPr>
          <p:cNvPr id="283" name="Line 41"/>
          <p:cNvSpPr>
            <a:spLocks noChangeShapeType="1"/>
          </p:cNvSpPr>
          <p:nvPr/>
        </p:nvSpPr>
        <p:spPr bwMode="auto">
          <a:xfrm>
            <a:off x="1447800" y="4962525"/>
            <a:ext cx="7391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400" dirty="0">
              <a:latin typeface="+mj-lt"/>
            </a:endParaRPr>
          </a:p>
        </p:txBody>
      </p:sp>
      <p:sp>
        <p:nvSpPr>
          <p:cNvPr id="284" name="Line 42"/>
          <p:cNvSpPr>
            <a:spLocks noChangeShapeType="1"/>
          </p:cNvSpPr>
          <p:nvPr/>
        </p:nvSpPr>
        <p:spPr bwMode="auto">
          <a:xfrm>
            <a:off x="7802563" y="1838325"/>
            <a:ext cx="0" cy="411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400" dirty="0">
              <a:latin typeface="+mj-lt"/>
            </a:endParaRPr>
          </a:p>
        </p:txBody>
      </p:sp>
      <p:sp>
        <p:nvSpPr>
          <p:cNvPr id="285" name="Text Box 43"/>
          <p:cNvSpPr txBox="1">
            <a:spLocks noChangeArrowheads="1"/>
          </p:cNvSpPr>
          <p:nvPr/>
        </p:nvSpPr>
        <p:spPr bwMode="auto">
          <a:xfrm>
            <a:off x="8107363" y="2754105"/>
            <a:ext cx="3481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+mj-lt"/>
              </a:rPr>
              <a:t>...</a:t>
            </a:r>
          </a:p>
        </p:txBody>
      </p:sp>
      <p:sp>
        <p:nvSpPr>
          <p:cNvPr id="286" name="Text Box 44"/>
          <p:cNvSpPr txBox="1">
            <a:spLocks noChangeArrowheads="1"/>
          </p:cNvSpPr>
          <p:nvPr/>
        </p:nvSpPr>
        <p:spPr bwMode="auto">
          <a:xfrm>
            <a:off x="8107363" y="3863768"/>
            <a:ext cx="3481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+mj-lt"/>
              </a:rPr>
              <a:t>...</a:t>
            </a:r>
          </a:p>
        </p:txBody>
      </p:sp>
      <p:sp>
        <p:nvSpPr>
          <p:cNvPr id="287" name="Text Box 45"/>
          <p:cNvSpPr txBox="1">
            <a:spLocks noChangeArrowheads="1"/>
          </p:cNvSpPr>
          <p:nvPr/>
        </p:nvSpPr>
        <p:spPr bwMode="auto">
          <a:xfrm>
            <a:off x="8107363" y="2979530"/>
            <a:ext cx="3481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+mj-lt"/>
              </a:rPr>
              <a:t>...</a:t>
            </a:r>
          </a:p>
        </p:txBody>
      </p:sp>
      <p:sp>
        <p:nvSpPr>
          <p:cNvPr id="288" name="Text Box 46"/>
          <p:cNvSpPr txBox="1">
            <a:spLocks noChangeArrowheads="1"/>
          </p:cNvSpPr>
          <p:nvPr/>
        </p:nvSpPr>
        <p:spPr bwMode="auto">
          <a:xfrm>
            <a:off x="8107363" y="4168568"/>
            <a:ext cx="3481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+mj-lt"/>
              </a:rPr>
              <a:t>...</a:t>
            </a:r>
          </a:p>
        </p:txBody>
      </p:sp>
      <p:sp>
        <p:nvSpPr>
          <p:cNvPr id="289" name="Text Box 47"/>
          <p:cNvSpPr txBox="1">
            <a:spLocks noChangeArrowheads="1"/>
          </p:cNvSpPr>
          <p:nvPr/>
        </p:nvSpPr>
        <p:spPr bwMode="auto">
          <a:xfrm>
            <a:off x="8107363" y="4473368"/>
            <a:ext cx="3481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+mj-lt"/>
              </a:rPr>
              <a:t>...</a:t>
            </a:r>
          </a:p>
        </p:txBody>
      </p:sp>
      <p:sp>
        <p:nvSpPr>
          <p:cNvPr id="290" name="Text Box 48"/>
          <p:cNvSpPr txBox="1">
            <a:spLocks noChangeArrowheads="1"/>
          </p:cNvSpPr>
          <p:nvPr/>
        </p:nvSpPr>
        <p:spPr bwMode="auto">
          <a:xfrm>
            <a:off x="8107363" y="5387768"/>
            <a:ext cx="3481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+mj-lt"/>
              </a:rPr>
              <a:t>...</a:t>
            </a:r>
          </a:p>
        </p:txBody>
      </p:sp>
      <p:sp>
        <p:nvSpPr>
          <p:cNvPr id="291" name="Text Box 49"/>
          <p:cNvSpPr txBox="1">
            <a:spLocks noChangeArrowheads="1"/>
          </p:cNvSpPr>
          <p:nvPr/>
        </p:nvSpPr>
        <p:spPr bwMode="auto">
          <a:xfrm>
            <a:off x="3749675" y="1969393"/>
            <a:ext cx="96654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IP Address</a:t>
            </a:r>
          </a:p>
        </p:txBody>
      </p:sp>
      <p:sp>
        <p:nvSpPr>
          <p:cNvPr id="292" name="Text Box 50"/>
          <p:cNvSpPr txBox="1">
            <a:spLocks noChangeArrowheads="1"/>
          </p:cNvSpPr>
          <p:nvPr/>
        </p:nvSpPr>
        <p:spPr bwMode="auto">
          <a:xfrm>
            <a:off x="1752600" y="3498156"/>
            <a:ext cx="14294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Secondary Site A</a:t>
            </a:r>
          </a:p>
        </p:txBody>
      </p:sp>
      <p:sp>
        <p:nvSpPr>
          <p:cNvPr id="293" name="AutoShape 51"/>
          <p:cNvSpPr>
            <a:spLocks noChangeArrowheads="1"/>
          </p:cNvSpPr>
          <p:nvPr/>
        </p:nvSpPr>
        <p:spPr bwMode="auto">
          <a:xfrm>
            <a:off x="2047875" y="681038"/>
            <a:ext cx="6664325" cy="1062037"/>
          </a:xfrm>
          <a:prstGeom prst="rtTriangle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294" name="Group 52"/>
          <p:cNvGrpSpPr>
            <a:grpSpLocks/>
          </p:cNvGrpSpPr>
          <p:nvPr/>
        </p:nvGrpSpPr>
        <p:grpSpPr bwMode="auto">
          <a:xfrm>
            <a:off x="330200" y="584200"/>
            <a:ext cx="1727200" cy="1101725"/>
            <a:chOff x="960" y="2256"/>
            <a:chExt cx="1088" cy="694"/>
          </a:xfrm>
        </p:grpSpPr>
        <p:sp>
          <p:nvSpPr>
            <p:cNvPr id="295" name="Rectangle 53"/>
            <p:cNvSpPr>
              <a:spLocks noChangeArrowheads="1"/>
            </p:cNvSpPr>
            <p:nvPr/>
          </p:nvSpPr>
          <p:spPr bwMode="auto">
            <a:xfrm>
              <a:off x="960" y="2262"/>
              <a:ext cx="1079" cy="66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b="1" dirty="0">
                <a:latin typeface="Verdana" charset="0"/>
              </a:endParaRPr>
            </a:p>
          </p:txBody>
        </p:sp>
        <p:grpSp>
          <p:nvGrpSpPr>
            <p:cNvPr id="296" name="Group 54"/>
            <p:cNvGrpSpPr>
              <a:grpSpLocks/>
            </p:cNvGrpSpPr>
            <p:nvPr/>
          </p:nvGrpSpPr>
          <p:grpSpPr bwMode="auto">
            <a:xfrm>
              <a:off x="960" y="2256"/>
              <a:ext cx="1088" cy="704"/>
              <a:chOff x="214" y="291"/>
              <a:chExt cx="1088" cy="704"/>
            </a:xfrm>
          </p:grpSpPr>
          <p:sp>
            <p:nvSpPr>
              <p:cNvPr id="297" name="Line 55"/>
              <p:cNvSpPr>
                <a:spLocks noChangeShapeType="1"/>
              </p:cNvSpPr>
              <p:nvPr/>
            </p:nvSpPr>
            <p:spPr bwMode="auto">
              <a:xfrm>
                <a:off x="223" y="603"/>
                <a:ext cx="107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98" name="Line 56"/>
              <p:cNvSpPr>
                <a:spLocks noChangeShapeType="1"/>
              </p:cNvSpPr>
              <p:nvPr/>
            </p:nvSpPr>
            <p:spPr bwMode="auto">
              <a:xfrm>
                <a:off x="223" y="799"/>
                <a:ext cx="107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99" name="Line 57"/>
              <p:cNvSpPr>
                <a:spLocks noChangeShapeType="1"/>
              </p:cNvSpPr>
              <p:nvPr/>
            </p:nvSpPr>
            <p:spPr bwMode="auto">
              <a:xfrm>
                <a:off x="551" y="291"/>
                <a:ext cx="0" cy="6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00" name="Line 58"/>
              <p:cNvSpPr>
                <a:spLocks noChangeShapeType="1"/>
              </p:cNvSpPr>
              <p:nvPr/>
            </p:nvSpPr>
            <p:spPr bwMode="auto">
              <a:xfrm>
                <a:off x="739" y="291"/>
                <a:ext cx="0" cy="6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01" name="Line 59"/>
              <p:cNvSpPr>
                <a:spLocks noChangeShapeType="1"/>
              </p:cNvSpPr>
              <p:nvPr/>
            </p:nvSpPr>
            <p:spPr bwMode="auto">
              <a:xfrm>
                <a:off x="927" y="291"/>
                <a:ext cx="0" cy="6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02" name="Line 60"/>
              <p:cNvSpPr>
                <a:spLocks noChangeShapeType="1"/>
              </p:cNvSpPr>
              <p:nvPr/>
            </p:nvSpPr>
            <p:spPr bwMode="auto">
              <a:xfrm>
                <a:off x="1114" y="291"/>
                <a:ext cx="0" cy="6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03" name="Text Box 61"/>
              <p:cNvSpPr txBox="1">
                <a:spLocks noChangeArrowheads="1"/>
              </p:cNvSpPr>
              <p:nvPr/>
            </p:nvSpPr>
            <p:spPr bwMode="auto">
              <a:xfrm>
                <a:off x="231" y="330"/>
                <a:ext cx="29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xcccxv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304" name="Line 62"/>
              <p:cNvSpPr>
                <a:spLocks noChangeShapeType="1"/>
              </p:cNvSpPr>
              <p:nvPr/>
            </p:nvSpPr>
            <p:spPr bwMode="auto">
              <a:xfrm>
                <a:off x="223" y="425"/>
                <a:ext cx="107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05" name="Text Box 63"/>
              <p:cNvSpPr txBox="1">
                <a:spLocks noChangeArrowheads="1"/>
              </p:cNvSpPr>
              <p:nvPr/>
            </p:nvSpPr>
            <p:spPr bwMode="auto">
              <a:xfrm>
                <a:off x="549" y="332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306" name="Text Box 64"/>
              <p:cNvSpPr txBox="1">
                <a:spLocks noChangeArrowheads="1"/>
              </p:cNvSpPr>
              <p:nvPr/>
            </p:nvSpPr>
            <p:spPr bwMode="auto">
              <a:xfrm>
                <a:off x="754" y="332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307" name="Text Box 65"/>
              <p:cNvSpPr txBox="1">
                <a:spLocks noChangeArrowheads="1"/>
              </p:cNvSpPr>
              <p:nvPr/>
            </p:nvSpPr>
            <p:spPr bwMode="auto">
              <a:xfrm>
                <a:off x="940" y="324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308" name="Text Box 66"/>
              <p:cNvSpPr txBox="1">
                <a:spLocks noChangeArrowheads="1"/>
              </p:cNvSpPr>
              <p:nvPr/>
            </p:nvSpPr>
            <p:spPr bwMode="auto">
              <a:xfrm>
                <a:off x="549" y="421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309" name="Text Box 67"/>
              <p:cNvSpPr txBox="1">
                <a:spLocks noChangeArrowheads="1"/>
              </p:cNvSpPr>
              <p:nvPr/>
            </p:nvSpPr>
            <p:spPr bwMode="auto">
              <a:xfrm>
                <a:off x="549" y="466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310" name="Text Box 68"/>
              <p:cNvSpPr txBox="1">
                <a:spLocks noChangeArrowheads="1"/>
              </p:cNvSpPr>
              <p:nvPr/>
            </p:nvSpPr>
            <p:spPr bwMode="auto">
              <a:xfrm>
                <a:off x="549" y="510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311" name="Text Box 69"/>
              <p:cNvSpPr txBox="1">
                <a:spLocks noChangeArrowheads="1"/>
              </p:cNvSpPr>
              <p:nvPr/>
            </p:nvSpPr>
            <p:spPr bwMode="auto">
              <a:xfrm>
                <a:off x="549" y="592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312" name="Text Box 70"/>
              <p:cNvSpPr txBox="1">
                <a:spLocks noChangeArrowheads="1"/>
              </p:cNvSpPr>
              <p:nvPr/>
            </p:nvSpPr>
            <p:spPr bwMode="auto">
              <a:xfrm>
                <a:off x="549" y="636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313" name="Text Box 71"/>
              <p:cNvSpPr txBox="1">
                <a:spLocks noChangeArrowheads="1"/>
              </p:cNvSpPr>
              <p:nvPr/>
            </p:nvSpPr>
            <p:spPr bwMode="auto">
              <a:xfrm>
                <a:off x="549" y="681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grpSp>
            <p:nvGrpSpPr>
              <p:cNvPr id="314" name="Group 72"/>
              <p:cNvGrpSpPr>
                <a:grpSpLocks/>
              </p:cNvGrpSpPr>
              <p:nvPr/>
            </p:nvGrpSpPr>
            <p:grpSpPr bwMode="auto">
              <a:xfrm>
                <a:off x="549" y="768"/>
                <a:ext cx="176" cy="204"/>
                <a:chOff x="670" y="1149"/>
                <a:chExt cx="180" cy="222"/>
              </a:xfrm>
            </p:grpSpPr>
            <p:sp>
              <p:nvSpPr>
                <p:cNvPr id="364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670" y="1149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65" name="Text Box 74"/>
                <p:cNvSpPr txBox="1">
                  <a:spLocks noChangeArrowheads="1"/>
                </p:cNvSpPr>
                <p:nvPr/>
              </p:nvSpPr>
              <p:spPr bwMode="auto">
                <a:xfrm>
                  <a:off x="670" y="1198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66" name="Text Box 75"/>
                <p:cNvSpPr txBox="1">
                  <a:spLocks noChangeArrowheads="1"/>
                </p:cNvSpPr>
                <p:nvPr/>
              </p:nvSpPr>
              <p:spPr bwMode="auto">
                <a:xfrm>
                  <a:off x="670" y="1246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315" name="Group 76"/>
              <p:cNvGrpSpPr>
                <a:grpSpLocks/>
              </p:cNvGrpSpPr>
              <p:nvPr/>
            </p:nvGrpSpPr>
            <p:grpSpPr bwMode="auto">
              <a:xfrm>
                <a:off x="754" y="788"/>
                <a:ext cx="176" cy="207"/>
                <a:chOff x="671" y="1150"/>
                <a:chExt cx="180" cy="221"/>
              </a:xfrm>
            </p:grpSpPr>
            <p:sp>
              <p:nvSpPr>
                <p:cNvPr id="361" name="Text Box 77"/>
                <p:cNvSpPr txBox="1">
                  <a:spLocks noChangeArrowheads="1"/>
                </p:cNvSpPr>
                <p:nvPr/>
              </p:nvSpPr>
              <p:spPr bwMode="auto">
                <a:xfrm>
                  <a:off x="671" y="1150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62" name="Text Box 78"/>
                <p:cNvSpPr txBox="1">
                  <a:spLocks noChangeArrowheads="1"/>
                </p:cNvSpPr>
                <p:nvPr/>
              </p:nvSpPr>
              <p:spPr bwMode="auto">
                <a:xfrm>
                  <a:off x="671" y="1197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63" name="Text Box 79"/>
                <p:cNvSpPr txBox="1">
                  <a:spLocks noChangeArrowheads="1"/>
                </p:cNvSpPr>
                <p:nvPr/>
              </p:nvSpPr>
              <p:spPr bwMode="auto">
                <a:xfrm>
                  <a:off x="671" y="1246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316" name="Group 80"/>
              <p:cNvGrpSpPr>
                <a:grpSpLocks/>
              </p:cNvGrpSpPr>
              <p:nvPr/>
            </p:nvGrpSpPr>
            <p:grpSpPr bwMode="auto">
              <a:xfrm>
                <a:off x="749" y="605"/>
                <a:ext cx="176" cy="205"/>
                <a:chOff x="670" y="1152"/>
                <a:chExt cx="180" cy="219"/>
              </a:xfrm>
            </p:grpSpPr>
            <p:sp>
              <p:nvSpPr>
                <p:cNvPr id="358" name="Text Box 81"/>
                <p:cNvSpPr txBox="1">
                  <a:spLocks noChangeArrowheads="1"/>
                </p:cNvSpPr>
                <p:nvPr/>
              </p:nvSpPr>
              <p:spPr bwMode="auto">
                <a:xfrm>
                  <a:off x="670" y="1152"/>
                  <a:ext cx="180" cy="1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59" name="Text Box 82"/>
                <p:cNvSpPr txBox="1">
                  <a:spLocks noChangeArrowheads="1"/>
                </p:cNvSpPr>
                <p:nvPr/>
              </p:nvSpPr>
              <p:spPr bwMode="auto">
                <a:xfrm>
                  <a:off x="670" y="1198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60" name="Text Box 83"/>
                <p:cNvSpPr txBox="1">
                  <a:spLocks noChangeArrowheads="1"/>
                </p:cNvSpPr>
                <p:nvPr/>
              </p:nvSpPr>
              <p:spPr bwMode="auto">
                <a:xfrm>
                  <a:off x="670" y="1246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317" name="Group 84"/>
              <p:cNvGrpSpPr>
                <a:grpSpLocks/>
              </p:cNvGrpSpPr>
              <p:nvPr/>
            </p:nvGrpSpPr>
            <p:grpSpPr bwMode="auto">
              <a:xfrm>
                <a:off x="749" y="431"/>
                <a:ext cx="176" cy="207"/>
                <a:chOff x="670" y="1150"/>
                <a:chExt cx="180" cy="221"/>
              </a:xfrm>
            </p:grpSpPr>
            <p:sp>
              <p:nvSpPr>
                <p:cNvPr id="355" name="Text Box 85"/>
                <p:cNvSpPr txBox="1">
                  <a:spLocks noChangeArrowheads="1"/>
                </p:cNvSpPr>
                <p:nvPr/>
              </p:nvSpPr>
              <p:spPr bwMode="auto">
                <a:xfrm>
                  <a:off x="670" y="1150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56" name="Text Box 86"/>
                <p:cNvSpPr txBox="1">
                  <a:spLocks noChangeArrowheads="1"/>
                </p:cNvSpPr>
                <p:nvPr/>
              </p:nvSpPr>
              <p:spPr bwMode="auto">
                <a:xfrm>
                  <a:off x="670" y="1197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57" name="Text Box 87"/>
                <p:cNvSpPr txBox="1">
                  <a:spLocks noChangeArrowheads="1"/>
                </p:cNvSpPr>
                <p:nvPr/>
              </p:nvSpPr>
              <p:spPr bwMode="auto">
                <a:xfrm>
                  <a:off x="670" y="1246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318" name="Group 88"/>
              <p:cNvGrpSpPr>
                <a:grpSpLocks/>
              </p:cNvGrpSpPr>
              <p:nvPr/>
            </p:nvGrpSpPr>
            <p:grpSpPr bwMode="auto">
              <a:xfrm>
                <a:off x="940" y="431"/>
                <a:ext cx="176" cy="207"/>
                <a:chOff x="670" y="1150"/>
                <a:chExt cx="180" cy="221"/>
              </a:xfrm>
            </p:grpSpPr>
            <p:sp>
              <p:nvSpPr>
                <p:cNvPr id="352" name="Text Box 89"/>
                <p:cNvSpPr txBox="1">
                  <a:spLocks noChangeArrowheads="1"/>
                </p:cNvSpPr>
                <p:nvPr/>
              </p:nvSpPr>
              <p:spPr bwMode="auto">
                <a:xfrm>
                  <a:off x="670" y="1150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53" name="Text Box 90"/>
                <p:cNvSpPr txBox="1">
                  <a:spLocks noChangeArrowheads="1"/>
                </p:cNvSpPr>
                <p:nvPr/>
              </p:nvSpPr>
              <p:spPr bwMode="auto">
                <a:xfrm>
                  <a:off x="670" y="1197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54" name="Text Box 91"/>
                <p:cNvSpPr txBox="1">
                  <a:spLocks noChangeArrowheads="1"/>
                </p:cNvSpPr>
                <p:nvPr/>
              </p:nvSpPr>
              <p:spPr bwMode="auto">
                <a:xfrm>
                  <a:off x="670" y="1246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319" name="Group 92"/>
              <p:cNvGrpSpPr>
                <a:grpSpLocks/>
              </p:cNvGrpSpPr>
              <p:nvPr/>
            </p:nvGrpSpPr>
            <p:grpSpPr bwMode="auto">
              <a:xfrm>
                <a:off x="1141" y="431"/>
                <a:ext cx="151" cy="207"/>
                <a:chOff x="683" y="1150"/>
                <a:chExt cx="155" cy="221"/>
              </a:xfrm>
            </p:grpSpPr>
            <p:sp>
              <p:nvSpPr>
                <p:cNvPr id="349" name="Text Box 93"/>
                <p:cNvSpPr txBox="1">
                  <a:spLocks noChangeArrowheads="1"/>
                </p:cNvSpPr>
                <p:nvPr/>
              </p:nvSpPr>
              <p:spPr bwMode="auto">
                <a:xfrm>
                  <a:off x="683" y="1150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50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683" y="1197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51" name="Text Box 95"/>
                <p:cNvSpPr txBox="1">
                  <a:spLocks noChangeArrowheads="1"/>
                </p:cNvSpPr>
                <p:nvPr/>
              </p:nvSpPr>
              <p:spPr bwMode="auto">
                <a:xfrm>
                  <a:off x="683" y="1246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320" name="Group 96"/>
              <p:cNvGrpSpPr>
                <a:grpSpLocks/>
              </p:cNvGrpSpPr>
              <p:nvPr/>
            </p:nvGrpSpPr>
            <p:grpSpPr bwMode="auto">
              <a:xfrm>
                <a:off x="940" y="605"/>
                <a:ext cx="176" cy="205"/>
                <a:chOff x="670" y="1152"/>
                <a:chExt cx="180" cy="219"/>
              </a:xfrm>
            </p:grpSpPr>
            <p:sp>
              <p:nvSpPr>
                <p:cNvPr id="346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670" y="1152"/>
                  <a:ext cx="180" cy="1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47" name="Text Box 98"/>
                <p:cNvSpPr txBox="1">
                  <a:spLocks noChangeArrowheads="1"/>
                </p:cNvSpPr>
                <p:nvPr/>
              </p:nvSpPr>
              <p:spPr bwMode="auto">
                <a:xfrm>
                  <a:off x="670" y="1198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48" name="Text Box 99"/>
                <p:cNvSpPr txBox="1">
                  <a:spLocks noChangeArrowheads="1"/>
                </p:cNvSpPr>
                <p:nvPr/>
              </p:nvSpPr>
              <p:spPr bwMode="auto">
                <a:xfrm>
                  <a:off x="670" y="1246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321" name="Group 100"/>
              <p:cNvGrpSpPr>
                <a:grpSpLocks/>
              </p:cNvGrpSpPr>
              <p:nvPr/>
            </p:nvGrpSpPr>
            <p:grpSpPr bwMode="auto">
              <a:xfrm>
                <a:off x="1141" y="601"/>
                <a:ext cx="151" cy="204"/>
                <a:chOff x="683" y="1152"/>
                <a:chExt cx="155" cy="219"/>
              </a:xfrm>
            </p:grpSpPr>
            <p:sp>
              <p:nvSpPr>
                <p:cNvPr id="343" name="Text Box 101"/>
                <p:cNvSpPr txBox="1">
                  <a:spLocks noChangeArrowheads="1"/>
                </p:cNvSpPr>
                <p:nvPr/>
              </p:nvSpPr>
              <p:spPr bwMode="auto">
                <a:xfrm>
                  <a:off x="683" y="1152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44" name="Text Box 102"/>
                <p:cNvSpPr txBox="1">
                  <a:spLocks noChangeArrowheads="1"/>
                </p:cNvSpPr>
                <p:nvPr/>
              </p:nvSpPr>
              <p:spPr bwMode="auto">
                <a:xfrm>
                  <a:off x="683" y="1198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45" name="Text Box 103"/>
                <p:cNvSpPr txBox="1">
                  <a:spLocks noChangeArrowheads="1"/>
                </p:cNvSpPr>
                <p:nvPr/>
              </p:nvSpPr>
              <p:spPr bwMode="auto">
                <a:xfrm>
                  <a:off x="683" y="1246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322" name="Group 104"/>
              <p:cNvGrpSpPr>
                <a:grpSpLocks/>
              </p:cNvGrpSpPr>
              <p:nvPr/>
            </p:nvGrpSpPr>
            <p:grpSpPr bwMode="auto">
              <a:xfrm>
                <a:off x="940" y="788"/>
                <a:ext cx="176" cy="207"/>
                <a:chOff x="670" y="1150"/>
                <a:chExt cx="180" cy="221"/>
              </a:xfrm>
            </p:grpSpPr>
            <p:sp>
              <p:nvSpPr>
                <p:cNvPr id="340" name="Text Box 105"/>
                <p:cNvSpPr txBox="1">
                  <a:spLocks noChangeArrowheads="1"/>
                </p:cNvSpPr>
                <p:nvPr/>
              </p:nvSpPr>
              <p:spPr bwMode="auto">
                <a:xfrm>
                  <a:off x="670" y="1150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41" name="Text Box 106"/>
                <p:cNvSpPr txBox="1">
                  <a:spLocks noChangeArrowheads="1"/>
                </p:cNvSpPr>
                <p:nvPr/>
              </p:nvSpPr>
              <p:spPr bwMode="auto">
                <a:xfrm>
                  <a:off x="670" y="1197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42" name="Text Box 107"/>
                <p:cNvSpPr txBox="1">
                  <a:spLocks noChangeArrowheads="1"/>
                </p:cNvSpPr>
                <p:nvPr/>
              </p:nvSpPr>
              <p:spPr bwMode="auto">
                <a:xfrm>
                  <a:off x="670" y="1246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323" name="Group 108"/>
              <p:cNvGrpSpPr>
                <a:grpSpLocks/>
              </p:cNvGrpSpPr>
              <p:nvPr/>
            </p:nvGrpSpPr>
            <p:grpSpPr bwMode="auto">
              <a:xfrm>
                <a:off x="1141" y="788"/>
                <a:ext cx="151" cy="207"/>
                <a:chOff x="683" y="1150"/>
                <a:chExt cx="155" cy="221"/>
              </a:xfrm>
            </p:grpSpPr>
            <p:sp>
              <p:nvSpPr>
                <p:cNvPr id="337" name="Text Box 109"/>
                <p:cNvSpPr txBox="1">
                  <a:spLocks noChangeArrowheads="1"/>
                </p:cNvSpPr>
                <p:nvPr/>
              </p:nvSpPr>
              <p:spPr bwMode="auto">
                <a:xfrm>
                  <a:off x="683" y="1150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38" name="Text Box 110"/>
                <p:cNvSpPr txBox="1">
                  <a:spLocks noChangeArrowheads="1"/>
                </p:cNvSpPr>
                <p:nvPr/>
              </p:nvSpPr>
              <p:spPr bwMode="auto">
                <a:xfrm>
                  <a:off x="683" y="1197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39" name="Text Box 111"/>
                <p:cNvSpPr txBox="1">
                  <a:spLocks noChangeArrowheads="1"/>
                </p:cNvSpPr>
                <p:nvPr/>
              </p:nvSpPr>
              <p:spPr bwMode="auto">
                <a:xfrm>
                  <a:off x="683" y="1246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sp>
            <p:nvSpPr>
              <p:cNvPr id="324" name="Text Box 112"/>
              <p:cNvSpPr txBox="1">
                <a:spLocks noChangeArrowheads="1"/>
              </p:cNvSpPr>
              <p:nvPr/>
            </p:nvSpPr>
            <p:spPr bwMode="auto">
              <a:xfrm>
                <a:off x="1133" y="332"/>
                <a:ext cx="168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...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grpSp>
            <p:nvGrpSpPr>
              <p:cNvPr id="325" name="Group 113"/>
              <p:cNvGrpSpPr>
                <a:grpSpLocks/>
              </p:cNvGrpSpPr>
              <p:nvPr/>
            </p:nvGrpSpPr>
            <p:grpSpPr bwMode="auto">
              <a:xfrm>
                <a:off x="214" y="442"/>
                <a:ext cx="326" cy="184"/>
                <a:chOff x="327" y="787"/>
                <a:chExt cx="333" cy="198"/>
              </a:xfrm>
            </p:grpSpPr>
            <p:sp>
              <p:nvSpPr>
                <p:cNvPr id="334" name="Text Box 114"/>
                <p:cNvSpPr txBox="1">
                  <a:spLocks noChangeArrowheads="1"/>
                </p:cNvSpPr>
                <p:nvPr/>
              </p:nvSpPr>
              <p:spPr bwMode="auto">
                <a:xfrm>
                  <a:off x="327" y="787"/>
                  <a:ext cx="302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xcccxv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35" name="Text Box 115"/>
                <p:cNvSpPr txBox="1">
                  <a:spLocks noChangeArrowheads="1"/>
                </p:cNvSpPr>
                <p:nvPr/>
              </p:nvSpPr>
              <p:spPr bwMode="auto">
                <a:xfrm>
                  <a:off x="418" y="826"/>
                  <a:ext cx="242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xccx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36" name="Text Box 116"/>
                <p:cNvSpPr txBox="1">
                  <a:spLocks noChangeArrowheads="1"/>
                </p:cNvSpPr>
                <p:nvPr/>
              </p:nvSpPr>
              <p:spPr bwMode="auto">
                <a:xfrm>
                  <a:off x="415" y="860"/>
                  <a:ext cx="242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xccx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326" name="Group 117"/>
              <p:cNvGrpSpPr>
                <a:grpSpLocks/>
              </p:cNvGrpSpPr>
              <p:nvPr/>
            </p:nvGrpSpPr>
            <p:grpSpPr bwMode="auto">
              <a:xfrm>
                <a:off x="220" y="599"/>
                <a:ext cx="326" cy="185"/>
                <a:chOff x="327" y="786"/>
                <a:chExt cx="334" cy="199"/>
              </a:xfrm>
            </p:grpSpPr>
            <p:sp>
              <p:nvSpPr>
                <p:cNvPr id="331" name="Text Box 118"/>
                <p:cNvSpPr txBox="1">
                  <a:spLocks noChangeArrowheads="1"/>
                </p:cNvSpPr>
                <p:nvPr/>
              </p:nvSpPr>
              <p:spPr bwMode="auto">
                <a:xfrm>
                  <a:off x="327" y="786"/>
                  <a:ext cx="303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xcccxv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32" name="Text Box 119"/>
                <p:cNvSpPr txBox="1">
                  <a:spLocks noChangeArrowheads="1"/>
                </p:cNvSpPr>
                <p:nvPr/>
              </p:nvSpPr>
              <p:spPr bwMode="auto">
                <a:xfrm>
                  <a:off x="418" y="826"/>
                  <a:ext cx="243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xccx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33" name="Text Box 120"/>
                <p:cNvSpPr txBox="1">
                  <a:spLocks noChangeArrowheads="1"/>
                </p:cNvSpPr>
                <p:nvPr/>
              </p:nvSpPr>
              <p:spPr bwMode="auto">
                <a:xfrm>
                  <a:off x="415" y="860"/>
                  <a:ext cx="243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xccx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327" name="Group 121"/>
              <p:cNvGrpSpPr>
                <a:grpSpLocks/>
              </p:cNvGrpSpPr>
              <p:nvPr/>
            </p:nvGrpSpPr>
            <p:grpSpPr bwMode="auto">
              <a:xfrm>
                <a:off x="220" y="777"/>
                <a:ext cx="326" cy="186"/>
                <a:chOff x="327" y="785"/>
                <a:chExt cx="334" cy="200"/>
              </a:xfrm>
            </p:grpSpPr>
            <p:sp>
              <p:nvSpPr>
                <p:cNvPr id="328" name="Text Box 122"/>
                <p:cNvSpPr txBox="1">
                  <a:spLocks noChangeArrowheads="1"/>
                </p:cNvSpPr>
                <p:nvPr/>
              </p:nvSpPr>
              <p:spPr bwMode="auto">
                <a:xfrm>
                  <a:off x="327" y="785"/>
                  <a:ext cx="303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xcccxv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29" name="Text Box 123"/>
                <p:cNvSpPr txBox="1">
                  <a:spLocks noChangeArrowheads="1"/>
                </p:cNvSpPr>
                <p:nvPr/>
              </p:nvSpPr>
              <p:spPr bwMode="auto">
                <a:xfrm>
                  <a:off x="418" y="827"/>
                  <a:ext cx="243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xccx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330" name="Text Box 124"/>
                <p:cNvSpPr txBox="1">
                  <a:spLocks noChangeArrowheads="1"/>
                </p:cNvSpPr>
                <p:nvPr/>
              </p:nvSpPr>
              <p:spPr bwMode="auto">
                <a:xfrm>
                  <a:off x="415" y="860"/>
                  <a:ext cx="243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xccx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</p:grpSp>
      </p:grpSp>
      <p:sp>
        <p:nvSpPr>
          <p:cNvPr id="367" name="Text Box 5"/>
          <p:cNvSpPr txBox="1">
            <a:spLocks noChangeArrowheads="1"/>
          </p:cNvSpPr>
          <p:nvPr/>
        </p:nvSpPr>
        <p:spPr bwMode="auto">
          <a:xfrm>
            <a:off x="3351213" y="6019026"/>
            <a:ext cx="363118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 b="1" dirty="0">
                <a:latin typeface="+mn-lt"/>
              </a:rPr>
              <a:t>Service Information - Acme Local Handle Service</a:t>
            </a:r>
            <a:r>
              <a:rPr lang="en-US" sz="1200" dirty="0">
                <a:latin typeface="+mn-l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>
                <a:latin typeface="+mn-lt"/>
                <a:ea typeface="+mj-ea"/>
                <a:cs typeface="+mj-cs"/>
              </a:rPr>
              <a:t>Handle Clients</a:t>
            </a:r>
            <a:endParaRPr lang="en-US" sz="3200" dirty="0">
              <a:latin typeface="+mn-lt"/>
              <a:ea typeface="+mj-ea"/>
              <a:cs typeface="+mj-cs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685800" y="762000"/>
            <a:ext cx="77724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47800" y="1838325"/>
            <a:ext cx="7391400" cy="4114800"/>
          </a:xfrm>
          <a:prstGeom prst="rect">
            <a:avLst/>
          </a:prstGeom>
          <a:solidFill>
            <a:schemeClr val="bg1"/>
          </a:solidFill>
          <a:ln w="12700">
            <a:solidFill>
              <a:srgbClr val="EAEAEA"/>
            </a:solidFill>
            <a:miter lim="800000"/>
            <a:headEnd/>
            <a:tailEnd/>
          </a:ln>
        </p:spPr>
        <p:txBody>
          <a:bodyPr wrap="none" tIns="0" bIns="0" anchor="ctr"/>
          <a:lstStyle/>
          <a:p>
            <a:endParaRPr lang="en-US" sz="1400" dirty="0">
              <a:latin typeface="+mj-lt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 flipH="1" flipV="1">
            <a:off x="358775" y="1752600"/>
            <a:ext cx="1031875" cy="4267200"/>
          </a:xfrm>
          <a:prstGeom prst="rtTriangle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981200" y="2491681"/>
            <a:ext cx="11338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Primary Site 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733800" y="2769493"/>
            <a:ext cx="10599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123.45.67.8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332413" y="2004318"/>
            <a:ext cx="6306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Port #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981200" y="5041206"/>
            <a:ext cx="142147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Secondary Site B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362200" y="3879156"/>
            <a:ext cx="7937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Server 1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2362200" y="2769493"/>
            <a:ext cx="7937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Server 1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2362200" y="4183956"/>
            <a:ext cx="7937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Server 2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2362200" y="4520506"/>
            <a:ext cx="7937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Server 3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2362200" y="5433318"/>
            <a:ext cx="7937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Server 1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2362200" y="3044131"/>
            <a:ext cx="7937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+mj-lt"/>
              </a:rPr>
              <a:t>Server 2</a:t>
            </a: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3733800" y="3044131"/>
            <a:ext cx="10599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123.52.67.9</a:t>
            </a: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3732213" y="3879156"/>
            <a:ext cx="12426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321.54.678.12</a:t>
            </a: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3732213" y="4183956"/>
            <a:ext cx="12426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321.54.678.14</a:t>
            </a: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3733800" y="4518918"/>
            <a:ext cx="96853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762.34.1.1</a:t>
            </a: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3733800" y="5433318"/>
            <a:ext cx="10599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123.45.67.4</a:t>
            </a: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6596063" y="2004318"/>
            <a:ext cx="9459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Public Key</a:t>
            </a:r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8107363" y="1988930"/>
            <a:ext cx="3481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+mj-lt"/>
              </a:rPr>
              <a:t>...</a:t>
            </a:r>
          </a:p>
        </p:txBody>
      </p:sp>
      <p:sp>
        <p:nvSpPr>
          <p:cNvPr id="23" name="Text Box 23"/>
          <p:cNvSpPr txBox="1">
            <a:spLocks noChangeArrowheads="1"/>
          </p:cNvSpPr>
          <p:nvPr/>
        </p:nvSpPr>
        <p:spPr bwMode="auto">
          <a:xfrm>
            <a:off x="5535613" y="5433318"/>
            <a:ext cx="5501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2641</a:t>
            </a:r>
          </a:p>
        </p:txBody>
      </p:sp>
      <p:sp>
        <p:nvSpPr>
          <p:cNvPr id="24" name="Text Box 24"/>
          <p:cNvSpPr txBox="1">
            <a:spLocks noChangeArrowheads="1"/>
          </p:cNvSpPr>
          <p:nvPr/>
        </p:nvSpPr>
        <p:spPr bwMode="auto">
          <a:xfrm>
            <a:off x="6638925" y="2769493"/>
            <a:ext cx="9060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K03RLQ...</a:t>
            </a:r>
          </a:p>
        </p:txBody>
      </p:sp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5535613" y="4183956"/>
            <a:ext cx="5501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2641</a:t>
            </a:r>
          </a:p>
        </p:txBody>
      </p:sp>
      <p:sp>
        <p:nvSpPr>
          <p:cNvPr id="26" name="Text Box 26"/>
          <p:cNvSpPr txBox="1">
            <a:spLocks noChangeArrowheads="1"/>
          </p:cNvSpPr>
          <p:nvPr/>
        </p:nvSpPr>
        <p:spPr bwMode="auto">
          <a:xfrm>
            <a:off x="5535613" y="4518918"/>
            <a:ext cx="5501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2641</a:t>
            </a:r>
          </a:p>
        </p:txBody>
      </p:sp>
      <p:sp>
        <p:nvSpPr>
          <p:cNvPr id="27" name="Text Box 27"/>
          <p:cNvSpPr txBox="1">
            <a:spLocks noChangeArrowheads="1"/>
          </p:cNvSpPr>
          <p:nvPr/>
        </p:nvSpPr>
        <p:spPr bwMode="auto">
          <a:xfrm>
            <a:off x="5535613" y="3879156"/>
            <a:ext cx="5501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2641</a:t>
            </a:r>
          </a:p>
        </p:txBody>
      </p:sp>
      <p:sp>
        <p:nvSpPr>
          <p:cNvPr id="28" name="Text Box 28"/>
          <p:cNvSpPr txBox="1">
            <a:spLocks noChangeArrowheads="1"/>
          </p:cNvSpPr>
          <p:nvPr/>
        </p:nvSpPr>
        <p:spPr bwMode="auto">
          <a:xfrm>
            <a:off x="5535613" y="3044131"/>
            <a:ext cx="5501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2641</a:t>
            </a:r>
          </a:p>
        </p:txBody>
      </p:sp>
      <p:sp>
        <p:nvSpPr>
          <p:cNvPr id="29" name="Text Box 29"/>
          <p:cNvSpPr txBox="1">
            <a:spLocks noChangeArrowheads="1"/>
          </p:cNvSpPr>
          <p:nvPr/>
        </p:nvSpPr>
        <p:spPr bwMode="auto">
          <a:xfrm>
            <a:off x="5535613" y="2769493"/>
            <a:ext cx="5501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2641</a:t>
            </a:r>
          </a:p>
        </p:txBody>
      </p:sp>
      <p:sp>
        <p:nvSpPr>
          <p:cNvPr id="30" name="Text Box 30"/>
          <p:cNvSpPr txBox="1">
            <a:spLocks noChangeArrowheads="1"/>
          </p:cNvSpPr>
          <p:nvPr/>
        </p:nvSpPr>
        <p:spPr bwMode="auto">
          <a:xfrm>
            <a:off x="6638925" y="3044131"/>
            <a:ext cx="98802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5&amp;M#FG...</a:t>
            </a:r>
          </a:p>
        </p:txBody>
      </p:sp>
      <p:sp>
        <p:nvSpPr>
          <p:cNvPr id="31" name="Text Box 31"/>
          <p:cNvSpPr txBox="1">
            <a:spLocks noChangeArrowheads="1"/>
          </p:cNvSpPr>
          <p:nvPr/>
        </p:nvSpPr>
        <p:spPr bwMode="auto">
          <a:xfrm>
            <a:off x="6691313" y="3879156"/>
            <a:ext cx="8098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F^*JLS...</a:t>
            </a:r>
          </a:p>
        </p:txBody>
      </p:sp>
      <p:sp>
        <p:nvSpPr>
          <p:cNvPr id="32" name="Text Box 32"/>
          <p:cNvSpPr txBox="1">
            <a:spLocks noChangeArrowheads="1"/>
          </p:cNvSpPr>
          <p:nvPr/>
        </p:nvSpPr>
        <p:spPr bwMode="auto">
          <a:xfrm>
            <a:off x="6713538" y="4183956"/>
            <a:ext cx="8194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3E$T%...</a:t>
            </a:r>
          </a:p>
        </p:txBody>
      </p:sp>
      <p:sp>
        <p:nvSpPr>
          <p:cNvPr id="33" name="Text Box 33"/>
          <p:cNvSpPr txBox="1">
            <a:spLocks noChangeArrowheads="1"/>
          </p:cNvSpPr>
          <p:nvPr/>
        </p:nvSpPr>
        <p:spPr bwMode="auto">
          <a:xfrm>
            <a:off x="6713538" y="4518918"/>
            <a:ext cx="8154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A2S4D...</a:t>
            </a:r>
          </a:p>
        </p:txBody>
      </p:sp>
      <p:sp>
        <p:nvSpPr>
          <p:cNvPr id="34" name="Text Box 34"/>
          <p:cNvSpPr txBox="1">
            <a:spLocks noChangeArrowheads="1"/>
          </p:cNvSpPr>
          <p:nvPr/>
        </p:nvSpPr>
        <p:spPr bwMode="auto">
          <a:xfrm>
            <a:off x="6691313" y="5433318"/>
            <a:ext cx="91082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N0L8H7...</a:t>
            </a:r>
          </a:p>
        </p:txBody>
      </p:sp>
      <p:sp>
        <p:nvSpPr>
          <p:cNvPr id="35" name="Rectangle 35"/>
          <p:cNvSpPr>
            <a:spLocks noChangeArrowheads="1"/>
          </p:cNvSpPr>
          <p:nvPr/>
        </p:nvSpPr>
        <p:spPr bwMode="auto">
          <a:xfrm>
            <a:off x="1447800" y="1838325"/>
            <a:ext cx="7391400" cy="411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400" dirty="0">
              <a:latin typeface="+mj-lt"/>
            </a:endParaRPr>
          </a:p>
        </p:txBody>
      </p:sp>
      <p:sp>
        <p:nvSpPr>
          <p:cNvPr id="36" name="Line 36"/>
          <p:cNvSpPr>
            <a:spLocks noChangeShapeType="1"/>
          </p:cNvSpPr>
          <p:nvPr/>
        </p:nvSpPr>
        <p:spPr bwMode="auto">
          <a:xfrm>
            <a:off x="3611563" y="1838325"/>
            <a:ext cx="3175" cy="411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400" dirty="0">
              <a:latin typeface="+mj-lt"/>
            </a:endParaRPr>
          </a:p>
        </p:txBody>
      </p:sp>
      <p:sp>
        <p:nvSpPr>
          <p:cNvPr id="37" name="Line 37"/>
          <p:cNvSpPr>
            <a:spLocks noChangeShapeType="1"/>
          </p:cNvSpPr>
          <p:nvPr/>
        </p:nvSpPr>
        <p:spPr bwMode="auto">
          <a:xfrm>
            <a:off x="5164138" y="1838325"/>
            <a:ext cx="0" cy="411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400" dirty="0">
              <a:latin typeface="+mj-lt"/>
            </a:endParaRPr>
          </a:p>
        </p:txBody>
      </p:sp>
      <p:sp>
        <p:nvSpPr>
          <p:cNvPr id="38" name="Line 38"/>
          <p:cNvSpPr>
            <a:spLocks noChangeShapeType="1"/>
          </p:cNvSpPr>
          <p:nvPr/>
        </p:nvSpPr>
        <p:spPr bwMode="auto">
          <a:xfrm>
            <a:off x="6410325" y="1838325"/>
            <a:ext cx="0" cy="411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400" dirty="0">
              <a:latin typeface="+mj-lt"/>
            </a:endParaRPr>
          </a:p>
        </p:txBody>
      </p:sp>
      <p:sp>
        <p:nvSpPr>
          <p:cNvPr id="39" name="Line 39"/>
          <p:cNvSpPr>
            <a:spLocks noChangeShapeType="1"/>
          </p:cNvSpPr>
          <p:nvPr/>
        </p:nvSpPr>
        <p:spPr bwMode="auto">
          <a:xfrm>
            <a:off x="3614738" y="2508250"/>
            <a:ext cx="52244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400" dirty="0">
              <a:latin typeface="+mj-lt"/>
            </a:endParaRPr>
          </a:p>
        </p:txBody>
      </p:sp>
      <p:sp>
        <p:nvSpPr>
          <p:cNvPr id="40" name="Line 40"/>
          <p:cNvSpPr>
            <a:spLocks noChangeShapeType="1"/>
          </p:cNvSpPr>
          <p:nvPr/>
        </p:nvSpPr>
        <p:spPr bwMode="auto">
          <a:xfrm>
            <a:off x="1447800" y="3448050"/>
            <a:ext cx="7391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400" dirty="0">
              <a:latin typeface="+mj-lt"/>
            </a:endParaRPr>
          </a:p>
        </p:txBody>
      </p:sp>
      <p:sp>
        <p:nvSpPr>
          <p:cNvPr id="41" name="Line 41"/>
          <p:cNvSpPr>
            <a:spLocks noChangeShapeType="1"/>
          </p:cNvSpPr>
          <p:nvPr/>
        </p:nvSpPr>
        <p:spPr bwMode="auto">
          <a:xfrm>
            <a:off x="1447800" y="4962525"/>
            <a:ext cx="7391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400" dirty="0">
              <a:latin typeface="+mj-lt"/>
            </a:endParaRPr>
          </a:p>
        </p:txBody>
      </p:sp>
      <p:sp>
        <p:nvSpPr>
          <p:cNvPr id="42" name="Line 42"/>
          <p:cNvSpPr>
            <a:spLocks noChangeShapeType="1"/>
          </p:cNvSpPr>
          <p:nvPr/>
        </p:nvSpPr>
        <p:spPr bwMode="auto">
          <a:xfrm>
            <a:off x="7802563" y="1838325"/>
            <a:ext cx="0" cy="411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400" dirty="0">
              <a:latin typeface="+mj-lt"/>
            </a:endParaRPr>
          </a:p>
        </p:txBody>
      </p:sp>
      <p:sp>
        <p:nvSpPr>
          <p:cNvPr id="43" name="Text Box 43"/>
          <p:cNvSpPr txBox="1">
            <a:spLocks noChangeArrowheads="1"/>
          </p:cNvSpPr>
          <p:nvPr/>
        </p:nvSpPr>
        <p:spPr bwMode="auto">
          <a:xfrm>
            <a:off x="8107363" y="2754105"/>
            <a:ext cx="3481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+mj-lt"/>
              </a:rPr>
              <a:t>...</a:t>
            </a:r>
          </a:p>
        </p:txBody>
      </p:sp>
      <p:sp>
        <p:nvSpPr>
          <p:cNvPr id="44" name="Text Box 44"/>
          <p:cNvSpPr txBox="1">
            <a:spLocks noChangeArrowheads="1"/>
          </p:cNvSpPr>
          <p:nvPr/>
        </p:nvSpPr>
        <p:spPr bwMode="auto">
          <a:xfrm>
            <a:off x="8107363" y="3863768"/>
            <a:ext cx="3481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+mj-lt"/>
              </a:rPr>
              <a:t>...</a:t>
            </a:r>
          </a:p>
        </p:txBody>
      </p:sp>
      <p:sp>
        <p:nvSpPr>
          <p:cNvPr id="45" name="Text Box 45"/>
          <p:cNvSpPr txBox="1">
            <a:spLocks noChangeArrowheads="1"/>
          </p:cNvSpPr>
          <p:nvPr/>
        </p:nvSpPr>
        <p:spPr bwMode="auto">
          <a:xfrm>
            <a:off x="8107363" y="2979530"/>
            <a:ext cx="3481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+mj-lt"/>
              </a:rPr>
              <a:t>...</a:t>
            </a:r>
          </a:p>
        </p:txBody>
      </p:sp>
      <p:sp>
        <p:nvSpPr>
          <p:cNvPr id="46" name="Text Box 46"/>
          <p:cNvSpPr txBox="1">
            <a:spLocks noChangeArrowheads="1"/>
          </p:cNvSpPr>
          <p:nvPr/>
        </p:nvSpPr>
        <p:spPr bwMode="auto">
          <a:xfrm>
            <a:off x="8107363" y="4168568"/>
            <a:ext cx="3481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+mj-lt"/>
              </a:rPr>
              <a:t>...</a:t>
            </a:r>
          </a:p>
        </p:txBody>
      </p:sp>
      <p:sp>
        <p:nvSpPr>
          <p:cNvPr id="47" name="Text Box 47"/>
          <p:cNvSpPr txBox="1">
            <a:spLocks noChangeArrowheads="1"/>
          </p:cNvSpPr>
          <p:nvPr/>
        </p:nvSpPr>
        <p:spPr bwMode="auto">
          <a:xfrm>
            <a:off x="8107363" y="4473368"/>
            <a:ext cx="3481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+mj-lt"/>
              </a:rPr>
              <a:t>...</a:t>
            </a:r>
          </a:p>
        </p:txBody>
      </p:sp>
      <p:sp>
        <p:nvSpPr>
          <p:cNvPr id="48" name="Text Box 48"/>
          <p:cNvSpPr txBox="1">
            <a:spLocks noChangeArrowheads="1"/>
          </p:cNvSpPr>
          <p:nvPr/>
        </p:nvSpPr>
        <p:spPr bwMode="auto">
          <a:xfrm>
            <a:off x="8107363" y="5387768"/>
            <a:ext cx="3481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+mj-lt"/>
              </a:rPr>
              <a:t>...</a:t>
            </a:r>
          </a:p>
        </p:txBody>
      </p:sp>
      <p:sp>
        <p:nvSpPr>
          <p:cNvPr id="49" name="Text Box 49"/>
          <p:cNvSpPr txBox="1">
            <a:spLocks noChangeArrowheads="1"/>
          </p:cNvSpPr>
          <p:nvPr/>
        </p:nvSpPr>
        <p:spPr bwMode="auto">
          <a:xfrm>
            <a:off x="3749675" y="1969393"/>
            <a:ext cx="96654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+mj-lt"/>
              </a:rPr>
              <a:t>IP Address</a:t>
            </a:r>
          </a:p>
        </p:txBody>
      </p:sp>
      <p:sp>
        <p:nvSpPr>
          <p:cNvPr id="50" name="Text Box 50"/>
          <p:cNvSpPr txBox="1">
            <a:spLocks noChangeArrowheads="1"/>
          </p:cNvSpPr>
          <p:nvPr/>
        </p:nvSpPr>
        <p:spPr bwMode="auto">
          <a:xfrm>
            <a:off x="1752600" y="3498156"/>
            <a:ext cx="14294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1400" b="1" dirty="0">
                <a:solidFill>
                  <a:srgbClr val="3333FF"/>
                </a:solidFill>
                <a:latin typeface="+mj-lt"/>
              </a:rPr>
              <a:t>Secondary Site A</a:t>
            </a:r>
          </a:p>
        </p:txBody>
      </p:sp>
      <p:sp>
        <p:nvSpPr>
          <p:cNvPr id="51" name="AutoShape 51"/>
          <p:cNvSpPr>
            <a:spLocks noChangeArrowheads="1"/>
          </p:cNvSpPr>
          <p:nvPr/>
        </p:nvSpPr>
        <p:spPr bwMode="auto">
          <a:xfrm>
            <a:off x="2047875" y="681038"/>
            <a:ext cx="6664325" cy="1062037"/>
          </a:xfrm>
          <a:prstGeom prst="rtTriangle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52" name="Group 52"/>
          <p:cNvGrpSpPr>
            <a:grpSpLocks/>
          </p:cNvGrpSpPr>
          <p:nvPr/>
        </p:nvGrpSpPr>
        <p:grpSpPr bwMode="auto">
          <a:xfrm>
            <a:off x="330200" y="584200"/>
            <a:ext cx="1727200" cy="1101725"/>
            <a:chOff x="960" y="2256"/>
            <a:chExt cx="1088" cy="694"/>
          </a:xfrm>
        </p:grpSpPr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>
              <a:off x="960" y="2262"/>
              <a:ext cx="1079" cy="66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b="1" dirty="0">
                <a:latin typeface="Verdana" charset="0"/>
              </a:endParaRPr>
            </a:p>
          </p:txBody>
        </p:sp>
        <p:grpSp>
          <p:nvGrpSpPr>
            <p:cNvPr id="54" name="Group 54"/>
            <p:cNvGrpSpPr>
              <a:grpSpLocks/>
            </p:cNvGrpSpPr>
            <p:nvPr/>
          </p:nvGrpSpPr>
          <p:grpSpPr bwMode="auto">
            <a:xfrm>
              <a:off x="960" y="2256"/>
              <a:ext cx="1088" cy="704"/>
              <a:chOff x="214" y="291"/>
              <a:chExt cx="1088" cy="704"/>
            </a:xfrm>
          </p:grpSpPr>
          <p:sp>
            <p:nvSpPr>
              <p:cNvPr id="55" name="Line 55"/>
              <p:cNvSpPr>
                <a:spLocks noChangeShapeType="1"/>
              </p:cNvSpPr>
              <p:nvPr/>
            </p:nvSpPr>
            <p:spPr bwMode="auto">
              <a:xfrm>
                <a:off x="223" y="603"/>
                <a:ext cx="107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56" name="Line 56"/>
              <p:cNvSpPr>
                <a:spLocks noChangeShapeType="1"/>
              </p:cNvSpPr>
              <p:nvPr/>
            </p:nvSpPr>
            <p:spPr bwMode="auto">
              <a:xfrm>
                <a:off x="223" y="799"/>
                <a:ext cx="107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57" name="Line 57"/>
              <p:cNvSpPr>
                <a:spLocks noChangeShapeType="1"/>
              </p:cNvSpPr>
              <p:nvPr/>
            </p:nvSpPr>
            <p:spPr bwMode="auto">
              <a:xfrm>
                <a:off x="551" y="291"/>
                <a:ext cx="0" cy="6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58" name="Line 58"/>
              <p:cNvSpPr>
                <a:spLocks noChangeShapeType="1"/>
              </p:cNvSpPr>
              <p:nvPr/>
            </p:nvSpPr>
            <p:spPr bwMode="auto">
              <a:xfrm>
                <a:off x="739" y="291"/>
                <a:ext cx="0" cy="6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59" name="Line 59"/>
              <p:cNvSpPr>
                <a:spLocks noChangeShapeType="1"/>
              </p:cNvSpPr>
              <p:nvPr/>
            </p:nvSpPr>
            <p:spPr bwMode="auto">
              <a:xfrm>
                <a:off x="927" y="291"/>
                <a:ext cx="0" cy="6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60" name="Line 60"/>
              <p:cNvSpPr>
                <a:spLocks noChangeShapeType="1"/>
              </p:cNvSpPr>
              <p:nvPr/>
            </p:nvSpPr>
            <p:spPr bwMode="auto">
              <a:xfrm>
                <a:off x="1114" y="291"/>
                <a:ext cx="0" cy="6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61" name="Text Box 61"/>
              <p:cNvSpPr txBox="1">
                <a:spLocks noChangeArrowheads="1"/>
              </p:cNvSpPr>
              <p:nvPr/>
            </p:nvSpPr>
            <p:spPr bwMode="auto">
              <a:xfrm>
                <a:off x="231" y="330"/>
                <a:ext cx="29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xcccxv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62" name="Line 62"/>
              <p:cNvSpPr>
                <a:spLocks noChangeShapeType="1"/>
              </p:cNvSpPr>
              <p:nvPr/>
            </p:nvSpPr>
            <p:spPr bwMode="auto">
              <a:xfrm>
                <a:off x="223" y="425"/>
                <a:ext cx="107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63" name="Text Box 63"/>
              <p:cNvSpPr txBox="1">
                <a:spLocks noChangeArrowheads="1"/>
              </p:cNvSpPr>
              <p:nvPr/>
            </p:nvSpPr>
            <p:spPr bwMode="auto">
              <a:xfrm>
                <a:off x="549" y="332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64" name="Text Box 64"/>
              <p:cNvSpPr txBox="1">
                <a:spLocks noChangeArrowheads="1"/>
              </p:cNvSpPr>
              <p:nvPr/>
            </p:nvSpPr>
            <p:spPr bwMode="auto">
              <a:xfrm>
                <a:off x="754" y="332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65" name="Text Box 65"/>
              <p:cNvSpPr txBox="1">
                <a:spLocks noChangeArrowheads="1"/>
              </p:cNvSpPr>
              <p:nvPr/>
            </p:nvSpPr>
            <p:spPr bwMode="auto">
              <a:xfrm>
                <a:off x="940" y="324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66" name="Text Box 66"/>
              <p:cNvSpPr txBox="1">
                <a:spLocks noChangeArrowheads="1"/>
              </p:cNvSpPr>
              <p:nvPr/>
            </p:nvSpPr>
            <p:spPr bwMode="auto">
              <a:xfrm>
                <a:off x="549" y="421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67" name="Text Box 67"/>
              <p:cNvSpPr txBox="1">
                <a:spLocks noChangeArrowheads="1"/>
              </p:cNvSpPr>
              <p:nvPr/>
            </p:nvSpPr>
            <p:spPr bwMode="auto">
              <a:xfrm>
                <a:off x="549" y="466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68" name="Text Box 68"/>
              <p:cNvSpPr txBox="1">
                <a:spLocks noChangeArrowheads="1"/>
              </p:cNvSpPr>
              <p:nvPr/>
            </p:nvSpPr>
            <p:spPr bwMode="auto">
              <a:xfrm>
                <a:off x="549" y="510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69" name="Text Box 69"/>
              <p:cNvSpPr txBox="1">
                <a:spLocks noChangeArrowheads="1"/>
              </p:cNvSpPr>
              <p:nvPr/>
            </p:nvSpPr>
            <p:spPr bwMode="auto">
              <a:xfrm>
                <a:off x="549" y="592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70" name="Text Box 70"/>
              <p:cNvSpPr txBox="1">
                <a:spLocks noChangeArrowheads="1"/>
              </p:cNvSpPr>
              <p:nvPr/>
            </p:nvSpPr>
            <p:spPr bwMode="auto">
              <a:xfrm>
                <a:off x="549" y="636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sp>
            <p:nvSpPr>
              <p:cNvPr id="71" name="Text Box 71"/>
              <p:cNvSpPr txBox="1">
                <a:spLocks noChangeArrowheads="1"/>
              </p:cNvSpPr>
              <p:nvPr/>
            </p:nvSpPr>
            <p:spPr bwMode="auto">
              <a:xfrm>
                <a:off x="549" y="681"/>
                <a:ext cx="176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xc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grpSp>
            <p:nvGrpSpPr>
              <p:cNvPr id="72" name="Group 72"/>
              <p:cNvGrpSpPr>
                <a:grpSpLocks/>
              </p:cNvGrpSpPr>
              <p:nvPr/>
            </p:nvGrpSpPr>
            <p:grpSpPr bwMode="auto">
              <a:xfrm>
                <a:off x="549" y="766"/>
                <a:ext cx="176" cy="204"/>
                <a:chOff x="670" y="1149"/>
                <a:chExt cx="180" cy="222"/>
              </a:xfrm>
            </p:grpSpPr>
            <p:sp>
              <p:nvSpPr>
                <p:cNvPr id="122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670" y="1149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23" name="Text Box 74"/>
                <p:cNvSpPr txBox="1">
                  <a:spLocks noChangeArrowheads="1"/>
                </p:cNvSpPr>
                <p:nvPr/>
              </p:nvSpPr>
              <p:spPr bwMode="auto">
                <a:xfrm>
                  <a:off x="670" y="1198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24" name="Text Box 75"/>
                <p:cNvSpPr txBox="1">
                  <a:spLocks noChangeArrowheads="1"/>
                </p:cNvSpPr>
                <p:nvPr/>
              </p:nvSpPr>
              <p:spPr bwMode="auto">
                <a:xfrm>
                  <a:off x="670" y="1246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73" name="Group 76"/>
              <p:cNvGrpSpPr>
                <a:grpSpLocks/>
              </p:cNvGrpSpPr>
              <p:nvPr/>
            </p:nvGrpSpPr>
            <p:grpSpPr bwMode="auto">
              <a:xfrm>
                <a:off x="754" y="788"/>
                <a:ext cx="176" cy="207"/>
                <a:chOff x="671" y="1150"/>
                <a:chExt cx="180" cy="221"/>
              </a:xfrm>
            </p:grpSpPr>
            <p:sp>
              <p:nvSpPr>
                <p:cNvPr id="119" name="Text Box 77"/>
                <p:cNvSpPr txBox="1">
                  <a:spLocks noChangeArrowheads="1"/>
                </p:cNvSpPr>
                <p:nvPr/>
              </p:nvSpPr>
              <p:spPr bwMode="auto">
                <a:xfrm>
                  <a:off x="671" y="1150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20" name="Text Box 78"/>
                <p:cNvSpPr txBox="1">
                  <a:spLocks noChangeArrowheads="1"/>
                </p:cNvSpPr>
                <p:nvPr/>
              </p:nvSpPr>
              <p:spPr bwMode="auto">
                <a:xfrm>
                  <a:off x="671" y="1197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21" name="Text Box 79"/>
                <p:cNvSpPr txBox="1">
                  <a:spLocks noChangeArrowheads="1"/>
                </p:cNvSpPr>
                <p:nvPr/>
              </p:nvSpPr>
              <p:spPr bwMode="auto">
                <a:xfrm>
                  <a:off x="671" y="1246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74" name="Group 80"/>
              <p:cNvGrpSpPr>
                <a:grpSpLocks/>
              </p:cNvGrpSpPr>
              <p:nvPr/>
            </p:nvGrpSpPr>
            <p:grpSpPr bwMode="auto">
              <a:xfrm>
                <a:off x="749" y="603"/>
                <a:ext cx="176" cy="205"/>
                <a:chOff x="670" y="1152"/>
                <a:chExt cx="180" cy="219"/>
              </a:xfrm>
            </p:grpSpPr>
            <p:sp>
              <p:nvSpPr>
                <p:cNvPr id="116" name="Text Box 81"/>
                <p:cNvSpPr txBox="1">
                  <a:spLocks noChangeArrowheads="1"/>
                </p:cNvSpPr>
                <p:nvPr/>
              </p:nvSpPr>
              <p:spPr bwMode="auto">
                <a:xfrm>
                  <a:off x="670" y="1152"/>
                  <a:ext cx="180" cy="1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17" name="Text Box 82"/>
                <p:cNvSpPr txBox="1">
                  <a:spLocks noChangeArrowheads="1"/>
                </p:cNvSpPr>
                <p:nvPr/>
              </p:nvSpPr>
              <p:spPr bwMode="auto">
                <a:xfrm>
                  <a:off x="670" y="1198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18" name="Text Box 83"/>
                <p:cNvSpPr txBox="1">
                  <a:spLocks noChangeArrowheads="1"/>
                </p:cNvSpPr>
                <p:nvPr/>
              </p:nvSpPr>
              <p:spPr bwMode="auto">
                <a:xfrm>
                  <a:off x="670" y="1246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75" name="Group 84"/>
              <p:cNvGrpSpPr>
                <a:grpSpLocks/>
              </p:cNvGrpSpPr>
              <p:nvPr/>
            </p:nvGrpSpPr>
            <p:grpSpPr bwMode="auto">
              <a:xfrm>
                <a:off x="749" y="431"/>
                <a:ext cx="176" cy="207"/>
                <a:chOff x="670" y="1150"/>
                <a:chExt cx="180" cy="221"/>
              </a:xfrm>
            </p:grpSpPr>
            <p:sp>
              <p:nvSpPr>
                <p:cNvPr id="113" name="Text Box 85"/>
                <p:cNvSpPr txBox="1">
                  <a:spLocks noChangeArrowheads="1"/>
                </p:cNvSpPr>
                <p:nvPr/>
              </p:nvSpPr>
              <p:spPr bwMode="auto">
                <a:xfrm>
                  <a:off x="670" y="1150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14" name="Text Box 86"/>
                <p:cNvSpPr txBox="1">
                  <a:spLocks noChangeArrowheads="1"/>
                </p:cNvSpPr>
                <p:nvPr/>
              </p:nvSpPr>
              <p:spPr bwMode="auto">
                <a:xfrm>
                  <a:off x="670" y="1197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15" name="Text Box 87"/>
                <p:cNvSpPr txBox="1">
                  <a:spLocks noChangeArrowheads="1"/>
                </p:cNvSpPr>
                <p:nvPr/>
              </p:nvSpPr>
              <p:spPr bwMode="auto">
                <a:xfrm>
                  <a:off x="670" y="1246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76" name="Group 88"/>
              <p:cNvGrpSpPr>
                <a:grpSpLocks/>
              </p:cNvGrpSpPr>
              <p:nvPr/>
            </p:nvGrpSpPr>
            <p:grpSpPr bwMode="auto">
              <a:xfrm>
                <a:off x="940" y="431"/>
                <a:ext cx="176" cy="207"/>
                <a:chOff x="670" y="1150"/>
                <a:chExt cx="180" cy="221"/>
              </a:xfrm>
            </p:grpSpPr>
            <p:sp>
              <p:nvSpPr>
                <p:cNvPr id="110" name="Text Box 89"/>
                <p:cNvSpPr txBox="1">
                  <a:spLocks noChangeArrowheads="1"/>
                </p:cNvSpPr>
                <p:nvPr/>
              </p:nvSpPr>
              <p:spPr bwMode="auto">
                <a:xfrm>
                  <a:off x="670" y="1150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11" name="Text Box 90"/>
                <p:cNvSpPr txBox="1">
                  <a:spLocks noChangeArrowheads="1"/>
                </p:cNvSpPr>
                <p:nvPr/>
              </p:nvSpPr>
              <p:spPr bwMode="auto">
                <a:xfrm>
                  <a:off x="670" y="1197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12" name="Text Box 91"/>
                <p:cNvSpPr txBox="1">
                  <a:spLocks noChangeArrowheads="1"/>
                </p:cNvSpPr>
                <p:nvPr/>
              </p:nvSpPr>
              <p:spPr bwMode="auto">
                <a:xfrm>
                  <a:off x="670" y="1246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77" name="Group 92"/>
              <p:cNvGrpSpPr>
                <a:grpSpLocks/>
              </p:cNvGrpSpPr>
              <p:nvPr/>
            </p:nvGrpSpPr>
            <p:grpSpPr bwMode="auto">
              <a:xfrm>
                <a:off x="1141" y="431"/>
                <a:ext cx="151" cy="207"/>
                <a:chOff x="683" y="1150"/>
                <a:chExt cx="155" cy="221"/>
              </a:xfrm>
            </p:grpSpPr>
            <p:sp>
              <p:nvSpPr>
                <p:cNvPr id="107" name="Text Box 93"/>
                <p:cNvSpPr txBox="1">
                  <a:spLocks noChangeArrowheads="1"/>
                </p:cNvSpPr>
                <p:nvPr/>
              </p:nvSpPr>
              <p:spPr bwMode="auto">
                <a:xfrm>
                  <a:off x="683" y="1150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08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683" y="1197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09" name="Text Box 95"/>
                <p:cNvSpPr txBox="1">
                  <a:spLocks noChangeArrowheads="1"/>
                </p:cNvSpPr>
                <p:nvPr/>
              </p:nvSpPr>
              <p:spPr bwMode="auto">
                <a:xfrm>
                  <a:off x="683" y="1246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78" name="Group 96"/>
              <p:cNvGrpSpPr>
                <a:grpSpLocks/>
              </p:cNvGrpSpPr>
              <p:nvPr/>
            </p:nvGrpSpPr>
            <p:grpSpPr bwMode="auto">
              <a:xfrm>
                <a:off x="940" y="603"/>
                <a:ext cx="176" cy="205"/>
                <a:chOff x="670" y="1152"/>
                <a:chExt cx="180" cy="219"/>
              </a:xfrm>
            </p:grpSpPr>
            <p:sp>
              <p:nvSpPr>
                <p:cNvPr id="104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670" y="1152"/>
                  <a:ext cx="180" cy="1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05" name="Text Box 98"/>
                <p:cNvSpPr txBox="1">
                  <a:spLocks noChangeArrowheads="1"/>
                </p:cNvSpPr>
                <p:nvPr/>
              </p:nvSpPr>
              <p:spPr bwMode="auto">
                <a:xfrm>
                  <a:off x="670" y="1198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06" name="Text Box 99"/>
                <p:cNvSpPr txBox="1">
                  <a:spLocks noChangeArrowheads="1"/>
                </p:cNvSpPr>
                <p:nvPr/>
              </p:nvSpPr>
              <p:spPr bwMode="auto">
                <a:xfrm>
                  <a:off x="670" y="1246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79" name="Group 100"/>
              <p:cNvGrpSpPr>
                <a:grpSpLocks/>
              </p:cNvGrpSpPr>
              <p:nvPr/>
            </p:nvGrpSpPr>
            <p:grpSpPr bwMode="auto">
              <a:xfrm>
                <a:off x="1141" y="601"/>
                <a:ext cx="151" cy="204"/>
                <a:chOff x="683" y="1152"/>
                <a:chExt cx="155" cy="219"/>
              </a:xfrm>
            </p:grpSpPr>
            <p:sp>
              <p:nvSpPr>
                <p:cNvPr id="101" name="Text Box 101"/>
                <p:cNvSpPr txBox="1">
                  <a:spLocks noChangeArrowheads="1"/>
                </p:cNvSpPr>
                <p:nvPr/>
              </p:nvSpPr>
              <p:spPr bwMode="auto">
                <a:xfrm>
                  <a:off x="683" y="1152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02" name="Text Box 102"/>
                <p:cNvSpPr txBox="1">
                  <a:spLocks noChangeArrowheads="1"/>
                </p:cNvSpPr>
                <p:nvPr/>
              </p:nvSpPr>
              <p:spPr bwMode="auto">
                <a:xfrm>
                  <a:off x="683" y="1198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03" name="Text Box 103"/>
                <p:cNvSpPr txBox="1">
                  <a:spLocks noChangeArrowheads="1"/>
                </p:cNvSpPr>
                <p:nvPr/>
              </p:nvSpPr>
              <p:spPr bwMode="auto">
                <a:xfrm>
                  <a:off x="683" y="1246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80" name="Group 104"/>
              <p:cNvGrpSpPr>
                <a:grpSpLocks/>
              </p:cNvGrpSpPr>
              <p:nvPr/>
            </p:nvGrpSpPr>
            <p:grpSpPr bwMode="auto">
              <a:xfrm>
                <a:off x="940" y="788"/>
                <a:ext cx="176" cy="207"/>
                <a:chOff x="670" y="1150"/>
                <a:chExt cx="180" cy="221"/>
              </a:xfrm>
            </p:grpSpPr>
            <p:sp>
              <p:nvSpPr>
                <p:cNvPr id="98" name="Text Box 105"/>
                <p:cNvSpPr txBox="1">
                  <a:spLocks noChangeArrowheads="1"/>
                </p:cNvSpPr>
                <p:nvPr/>
              </p:nvSpPr>
              <p:spPr bwMode="auto">
                <a:xfrm>
                  <a:off x="670" y="1150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99" name="Text Box 106"/>
                <p:cNvSpPr txBox="1">
                  <a:spLocks noChangeArrowheads="1"/>
                </p:cNvSpPr>
                <p:nvPr/>
              </p:nvSpPr>
              <p:spPr bwMode="auto">
                <a:xfrm>
                  <a:off x="670" y="1197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100" name="Text Box 107"/>
                <p:cNvSpPr txBox="1">
                  <a:spLocks noChangeArrowheads="1"/>
                </p:cNvSpPr>
                <p:nvPr/>
              </p:nvSpPr>
              <p:spPr bwMode="auto">
                <a:xfrm>
                  <a:off x="670" y="1246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81" name="Group 108"/>
              <p:cNvGrpSpPr>
                <a:grpSpLocks/>
              </p:cNvGrpSpPr>
              <p:nvPr/>
            </p:nvGrpSpPr>
            <p:grpSpPr bwMode="auto">
              <a:xfrm>
                <a:off x="1141" y="788"/>
                <a:ext cx="151" cy="207"/>
                <a:chOff x="683" y="1150"/>
                <a:chExt cx="155" cy="221"/>
              </a:xfrm>
            </p:grpSpPr>
            <p:sp>
              <p:nvSpPr>
                <p:cNvPr id="95" name="Text Box 109"/>
                <p:cNvSpPr txBox="1">
                  <a:spLocks noChangeArrowheads="1"/>
                </p:cNvSpPr>
                <p:nvPr/>
              </p:nvSpPr>
              <p:spPr bwMode="auto">
                <a:xfrm>
                  <a:off x="683" y="1150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96" name="Text Box 110"/>
                <p:cNvSpPr txBox="1">
                  <a:spLocks noChangeArrowheads="1"/>
                </p:cNvSpPr>
                <p:nvPr/>
              </p:nvSpPr>
              <p:spPr bwMode="auto">
                <a:xfrm>
                  <a:off x="683" y="1197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97" name="Text Box 111"/>
                <p:cNvSpPr txBox="1">
                  <a:spLocks noChangeArrowheads="1"/>
                </p:cNvSpPr>
                <p:nvPr/>
              </p:nvSpPr>
              <p:spPr bwMode="auto">
                <a:xfrm>
                  <a:off x="683" y="1246"/>
                  <a:ext cx="1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..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sp>
            <p:nvSpPr>
              <p:cNvPr id="82" name="Text Box 112"/>
              <p:cNvSpPr txBox="1">
                <a:spLocks noChangeArrowheads="1"/>
              </p:cNvSpPr>
              <p:nvPr/>
            </p:nvSpPr>
            <p:spPr bwMode="auto">
              <a:xfrm>
                <a:off x="1133" y="332"/>
                <a:ext cx="168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600" b="1" dirty="0">
                    <a:solidFill>
                      <a:schemeClr val="tx1"/>
                    </a:solidFill>
                    <a:latin typeface="Verdana" charset="0"/>
                  </a:rPr>
                  <a:t>...</a:t>
                </a:r>
                <a:endParaRPr lang="en-US" b="1" dirty="0">
                  <a:solidFill>
                    <a:schemeClr val="tx1"/>
                  </a:solidFill>
                  <a:latin typeface="Verdana" charset="0"/>
                </a:endParaRPr>
              </a:p>
            </p:txBody>
          </p:sp>
          <p:grpSp>
            <p:nvGrpSpPr>
              <p:cNvPr id="83" name="Group 113"/>
              <p:cNvGrpSpPr>
                <a:grpSpLocks/>
              </p:cNvGrpSpPr>
              <p:nvPr/>
            </p:nvGrpSpPr>
            <p:grpSpPr bwMode="auto">
              <a:xfrm>
                <a:off x="214" y="442"/>
                <a:ext cx="326" cy="184"/>
                <a:chOff x="327" y="787"/>
                <a:chExt cx="333" cy="198"/>
              </a:xfrm>
            </p:grpSpPr>
            <p:sp>
              <p:nvSpPr>
                <p:cNvPr id="92" name="Text Box 114"/>
                <p:cNvSpPr txBox="1">
                  <a:spLocks noChangeArrowheads="1"/>
                </p:cNvSpPr>
                <p:nvPr/>
              </p:nvSpPr>
              <p:spPr bwMode="auto">
                <a:xfrm>
                  <a:off x="327" y="787"/>
                  <a:ext cx="302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xcccxv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93" name="Text Box 115"/>
                <p:cNvSpPr txBox="1">
                  <a:spLocks noChangeArrowheads="1"/>
                </p:cNvSpPr>
                <p:nvPr/>
              </p:nvSpPr>
              <p:spPr bwMode="auto">
                <a:xfrm>
                  <a:off x="418" y="826"/>
                  <a:ext cx="242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xccx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94" name="Text Box 116"/>
                <p:cNvSpPr txBox="1">
                  <a:spLocks noChangeArrowheads="1"/>
                </p:cNvSpPr>
                <p:nvPr/>
              </p:nvSpPr>
              <p:spPr bwMode="auto">
                <a:xfrm>
                  <a:off x="415" y="860"/>
                  <a:ext cx="242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xccx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84" name="Group 117"/>
              <p:cNvGrpSpPr>
                <a:grpSpLocks/>
              </p:cNvGrpSpPr>
              <p:nvPr/>
            </p:nvGrpSpPr>
            <p:grpSpPr bwMode="auto">
              <a:xfrm>
                <a:off x="220" y="599"/>
                <a:ext cx="326" cy="185"/>
                <a:chOff x="327" y="786"/>
                <a:chExt cx="334" cy="199"/>
              </a:xfrm>
            </p:grpSpPr>
            <p:sp>
              <p:nvSpPr>
                <p:cNvPr id="89" name="Text Box 118"/>
                <p:cNvSpPr txBox="1">
                  <a:spLocks noChangeArrowheads="1"/>
                </p:cNvSpPr>
                <p:nvPr/>
              </p:nvSpPr>
              <p:spPr bwMode="auto">
                <a:xfrm>
                  <a:off x="327" y="786"/>
                  <a:ext cx="303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xcccxv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90" name="Text Box 119"/>
                <p:cNvSpPr txBox="1">
                  <a:spLocks noChangeArrowheads="1"/>
                </p:cNvSpPr>
                <p:nvPr/>
              </p:nvSpPr>
              <p:spPr bwMode="auto">
                <a:xfrm>
                  <a:off x="418" y="826"/>
                  <a:ext cx="243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xccx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91" name="Text Box 120"/>
                <p:cNvSpPr txBox="1">
                  <a:spLocks noChangeArrowheads="1"/>
                </p:cNvSpPr>
                <p:nvPr/>
              </p:nvSpPr>
              <p:spPr bwMode="auto">
                <a:xfrm>
                  <a:off x="415" y="860"/>
                  <a:ext cx="243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xccx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  <p:grpSp>
            <p:nvGrpSpPr>
              <p:cNvPr id="85" name="Group 121"/>
              <p:cNvGrpSpPr>
                <a:grpSpLocks/>
              </p:cNvGrpSpPr>
              <p:nvPr/>
            </p:nvGrpSpPr>
            <p:grpSpPr bwMode="auto">
              <a:xfrm>
                <a:off x="220" y="775"/>
                <a:ext cx="326" cy="186"/>
                <a:chOff x="327" y="785"/>
                <a:chExt cx="334" cy="200"/>
              </a:xfrm>
            </p:grpSpPr>
            <p:sp>
              <p:nvSpPr>
                <p:cNvPr id="86" name="Text Box 122"/>
                <p:cNvSpPr txBox="1">
                  <a:spLocks noChangeArrowheads="1"/>
                </p:cNvSpPr>
                <p:nvPr/>
              </p:nvSpPr>
              <p:spPr bwMode="auto">
                <a:xfrm>
                  <a:off x="327" y="785"/>
                  <a:ext cx="303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xcccxv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87" name="Text Box 123"/>
                <p:cNvSpPr txBox="1">
                  <a:spLocks noChangeArrowheads="1"/>
                </p:cNvSpPr>
                <p:nvPr/>
              </p:nvSpPr>
              <p:spPr bwMode="auto">
                <a:xfrm>
                  <a:off x="418" y="827"/>
                  <a:ext cx="243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xccx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  <p:sp>
              <p:nvSpPr>
                <p:cNvPr id="88" name="Text Box 124"/>
                <p:cNvSpPr txBox="1">
                  <a:spLocks noChangeArrowheads="1"/>
                </p:cNvSpPr>
                <p:nvPr/>
              </p:nvSpPr>
              <p:spPr bwMode="auto">
                <a:xfrm>
                  <a:off x="415" y="860"/>
                  <a:ext cx="243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tx1"/>
                      </a:solidFill>
                      <a:latin typeface="Verdana" charset="0"/>
                    </a:rPr>
                    <a:t>xccx</a:t>
                  </a:r>
                  <a:endParaRPr lang="en-US" b="1" dirty="0">
                    <a:solidFill>
                      <a:schemeClr val="tx1"/>
                    </a:solidFill>
                    <a:latin typeface="Verdana" charset="0"/>
                  </a:endParaRPr>
                </a:p>
              </p:txBody>
            </p:sp>
          </p:grpSp>
        </p:grpSp>
      </p:grpSp>
      <p:sp>
        <p:nvSpPr>
          <p:cNvPr id="125" name="Text Box 5"/>
          <p:cNvSpPr txBox="1">
            <a:spLocks noChangeArrowheads="1"/>
          </p:cNvSpPr>
          <p:nvPr/>
        </p:nvSpPr>
        <p:spPr bwMode="auto">
          <a:xfrm>
            <a:off x="3351213" y="6019026"/>
            <a:ext cx="363118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 b="1" dirty="0">
                <a:latin typeface="+mn-lt"/>
              </a:rPr>
              <a:t>Service Information - Acme Local Handle Service</a:t>
            </a:r>
            <a:r>
              <a:rPr lang="en-US" sz="1200" dirty="0">
                <a:latin typeface="+mn-l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3925</TotalTime>
  <Words>1748</Words>
  <Application>Microsoft Macintosh PowerPoint</Application>
  <PresentationFormat>On-screen Show (4:3)</PresentationFormat>
  <Paragraphs>615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Catherine Rey</dc:creator>
  <cp:lastModifiedBy>Laurence Lannom</cp:lastModifiedBy>
  <cp:revision>224</cp:revision>
  <cp:lastPrinted>2012-07-24T12:50:22Z</cp:lastPrinted>
  <dcterms:created xsi:type="dcterms:W3CDTF">2012-07-24T18:53:40Z</dcterms:created>
  <dcterms:modified xsi:type="dcterms:W3CDTF">2012-07-24T18:54:32Z</dcterms:modified>
</cp:coreProperties>
</file>