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sldIdLst>
    <p:sldId id="368" r:id="rId2"/>
    <p:sldId id="369" r:id="rId3"/>
    <p:sldId id="423" r:id="rId4"/>
    <p:sldId id="424" r:id="rId5"/>
    <p:sldId id="426" r:id="rId6"/>
    <p:sldId id="427" r:id="rId7"/>
    <p:sldId id="419" r:id="rId8"/>
    <p:sldId id="420" r:id="rId9"/>
    <p:sldId id="428" r:id="rId10"/>
    <p:sldId id="429" r:id="rId11"/>
    <p:sldId id="430" r:id="rId12"/>
    <p:sldId id="433" r:id="rId13"/>
    <p:sldId id="431" r:id="rId14"/>
    <p:sldId id="432" r:id="rId15"/>
    <p:sldId id="434" r:id="rId16"/>
    <p:sldId id="436" r:id="rId17"/>
  </p:sldIdLst>
  <p:sldSz cx="9144000" cy="5143500" type="screen16x9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2010" autoAdjust="0"/>
    <p:restoredTop sz="98988" autoAdjust="0"/>
  </p:normalViewPr>
  <p:slideViewPr>
    <p:cSldViewPr snapToObjects="1">
      <p:cViewPr varScale="1">
        <p:scale>
          <a:sx n="106" d="100"/>
          <a:sy n="106" d="100"/>
        </p:scale>
        <p:origin x="-152" y="-11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7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90A18-8B73-458B-B046-B84CDE3763DA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EB48C-ED06-4513-ACBD-234ED7B50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law graph showing popularity ranking. To the right is the long tail; to the left are the few that dominate. Notice that the areas of both regions are equal.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8862E-F796-C045-A489-7FF48CE3EF4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A2DDCD7C-DBE6-4C4A-8150-74CE4BEE4511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DC285642-DCF3-4E1A-AE50-F2527B997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A2DDCD7C-DBE6-4C4A-8150-74CE4BEE4511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DC285642-DCF3-4E1A-AE50-F2527B997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A2DDCD7C-DBE6-4C4A-8150-74CE4BEE4511}" type="datetimeFigureOut">
              <a:rPr lang="en-US" smtClean="0"/>
              <a:pPr/>
              <a:t>7/31/12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DC285642-DCF3-4E1A-AE50-F2527B997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A2DDCD7C-DBE6-4C4A-8150-74CE4BEE4511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DC285642-DCF3-4E1A-AE50-F2527B997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3810002" y="4703118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IETF</a:t>
            </a:r>
            <a:r>
              <a:rPr lang="en-US" sz="1200" baseline="0" dirty="0" smtClean="0"/>
              <a:t> BOF DSII</a:t>
            </a:r>
            <a:r>
              <a:rPr lang="en-US" sz="1200" dirty="0" smtClean="0"/>
              <a:t>,</a:t>
            </a:r>
            <a:r>
              <a:rPr lang="en-US" sz="1200" baseline="0" dirty="0" smtClean="0"/>
              <a:t> July </a:t>
            </a:r>
            <a:r>
              <a:rPr lang="en-US" sz="1200" baseline="0" dirty="0" smtClean="0"/>
              <a:t>2012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n2t.net/ezid" TargetMode="External"/><Relationship Id="rId4" Type="http://schemas.openxmlformats.org/officeDocument/2006/relationships/hyperlink" Target="http://www.ietf.org/internet-drafts/draft-kunze-ark-16.txt" TargetMode="External"/><Relationship Id="rId5" Type="http://schemas.openxmlformats.org/officeDocument/2006/relationships/hyperlink" Target="http://www.handle.net/" TargetMode="External"/><Relationship Id="rId6" Type="http://schemas.openxmlformats.org/officeDocument/2006/relationships/hyperlink" Target="https://datatracker.ietf.org/doc/draft-kahn-dsii-id-res-sys/" TargetMode="External"/><Relationship Id="rId7" Type="http://schemas.openxmlformats.org/officeDocument/2006/relationships/hyperlink" Target="http://rd.springer.com/article/10.1007/s12145-011-0083-6/fulltext.html" TargetMode="External"/><Relationship Id="rId8" Type="http://schemas.openxmlformats.org/officeDocument/2006/relationships/hyperlink" Target="http://www.dlib.org/dlib/april06/paskin/04paskin.html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pidconsortium.e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 preferRelativeResize="0">
            <a:picLocks noChangeAspect="1" noChangeArrowheads="1"/>
          </p:cNvPicPr>
          <p:nvPr/>
        </p:nvPicPr>
        <p:blipFill>
          <a:blip r:embed="rId2"/>
          <a:srcRect l="39158"/>
          <a:stretch>
            <a:fillRect/>
          </a:stretch>
        </p:blipFill>
        <p:spPr bwMode="auto">
          <a:xfrm>
            <a:off x="7835521" y="2724149"/>
            <a:ext cx="1308479" cy="2173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495300"/>
            <a:ext cx="7772400" cy="1102519"/>
          </a:xfrm>
        </p:spPr>
        <p:txBody>
          <a:bodyPr/>
          <a:lstStyle/>
          <a:p>
            <a:r>
              <a:rPr lang="en-US" sz="3600" dirty="0" smtClean="0"/>
              <a:t>IETF BOF</a:t>
            </a:r>
            <a:br>
              <a:rPr lang="en-US" sz="3600" dirty="0" smtClean="0"/>
            </a:br>
            <a:r>
              <a:rPr lang="en-US" sz="3600" dirty="0" smtClean="0"/>
              <a:t>Data Set Identifier Interoperability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0600" y="2724149"/>
            <a:ext cx="7239000" cy="1723683"/>
          </a:xfrm>
        </p:spPr>
        <p:txBody>
          <a:bodyPr/>
          <a:lstStyle/>
          <a:p>
            <a:r>
              <a:rPr lang="en-US" sz="2800" dirty="0" smtClean="0"/>
              <a:t>Beth Plale</a:t>
            </a:r>
            <a:endParaRPr lang="en-US" sz="2800" dirty="0" smtClean="0"/>
          </a:p>
          <a:p>
            <a:r>
              <a:rPr lang="en-US" sz="2800" dirty="0" smtClean="0"/>
              <a:t>Director</a:t>
            </a:r>
            <a:r>
              <a:rPr lang="en-US" sz="2800" dirty="0" smtClean="0"/>
              <a:t>, Data To Insight Center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Indiana University</a:t>
            </a:r>
          </a:p>
          <a:p>
            <a:endParaRPr lang="en-US" sz="2000" dirty="0"/>
          </a:p>
        </p:txBody>
      </p:sp>
      <p:pic>
        <p:nvPicPr>
          <p:cNvPr id="11" name="Picture 10" descr="Screen shot 2011-08-22 at 11.06.39 PM.png"/>
          <p:cNvPicPr>
            <a:picLocks noChangeAspect="1"/>
          </p:cNvPicPr>
          <p:nvPr/>
        </p:nvPicPr>
        <p:blipFill>
          <a:blip r:embed="rId3"/>
          <a:srcRect l="46311" t="18274"/>
          <a:stretch>
            <a:fillRect/>
          </a:stretch>
        </p:blipFill>
        <p:spPr>
          <a:xfrm>
            <a:off x="6781799" y="1597819"/>
            <a:ext cx="1557059" cy="1699918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Operations performed upon</a:t>
            </a:r>
            <a:r>
              <a:rPr lang="en-US" sz="4000" dirty="0" smtClean="0"/>
              <a:t> identifiers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discovery</a:t>
            </a:r>
            <a:r>
              <a:rPr lang="en-US" sz="2800" dirty="0" smtClean="0"/>
              <a:t>, </a:t>
            </a:r>
          </a:p>
          <a:p>
            <a:r>
              <a:rPr lang="en-US" sz="2800" dirty="0" smtClean="0"/>
              <a:t>data access, </a:t>
            </a:r>
          </a:p>
          <a:p>
            <a:r>
              <a:rPr lang="en-US" sz="2800" dirty="0" smtClean="0"/>
              <a:t>access control,</a:t>
            </a:r>
            <a:r>
              <a:rPr lang="en-US" sz="2800" dirty="0" smtClean="0"/>
              <a:t> and</a:t>
            </a:r>
          </a:p>
          <a:p>
            <a:r>
              <a:rPr lang="en-US" sz="2800" dirty="0" smtClean="0"/>
              <a:t>logical arrangement.  </a:t>
            </a:r>
          </a:p>
          <a:p>
            <a:pPr>
              <a:buNone/>
            </a:pPr>
            <a:r>
              <a:rPr lang="en-US" sz="2800" dirty="0" smtClean="0"/>
              <a:t> </a:t>
            </a:r>
          </a:p>
          <a:p>
            <a:pPr>
              <a:buNone/>
            </a:pPr>
            <a:r>
              <a:rPr lang="en-US" sz="2800" dirty="0" smtClean="0"/>
              <a:t>We find cases for all of these operations, implying the need for multiple </a:t>
            </a:r>
            <a:r>
              <a:rPr lang="en-US" sz="2800" dirty="0" smtClean="0"/>
              <a:t>identifiers 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Governance and Cost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</a:t>
            </a:r>
            <a:r>
              <a:rPr lang="en-US" sz="2800" dirty="0" smtClean="0"/>
              <a:t>here </a:t>
            </a:r>
            <a:r>
              <a:rPr lang="en-US" sz="2800" dirty="0" smtClean="0"/>
              <a:t>are </a:t>
            </a:r>
            <a:r>
              <a:rPr lang="en-US" sz="2800" dirty="0" smtClean="0"/>
              <a:t>resolvers/assigners </a:t>
            </a:r>
            <a:r>
              <a:rPr lang="en-US" sz="2800" dirty="0" smtClean="0"/>
              <a:t>run?</a:t>
            </a:r>
          </a:p>
          <a:p>
            <a:r>
              <a:rPr lang="en-US" sz="2800" dirty="0" smtClean="0"/>
              <a:t>Is distribution model for resolvers scalable to the levels needed by data object discovery and use?</a:t>
            </a:r>
          </a:p>
          <a:p>
            <a:r>
              <a:rPr lang="en-US" sz="2800" dirty="0" smtClean="0"/>
              <a:t>What </a:t>
            </a:r>
            <a:r>
              <a:rPr lang="en-US" sz="2800" dirty="0" err="1" smtClean="0"/>
              <a:t>organization(s</a:t>
            </a:r>
            <a:r>
              <a:rPr lang="en-US" sz="2800" dirty="0" smtClean="0"/>
              <a:t>) have long term oversight over continued existence of </a:t>
            </a:r>
            <a:r>
              <a:rPr lang="en-US" sz="2800" dirty="0" smtClean="0"/>
              <a:t>resolving/assigning/interoperability services?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II: Data set identifier 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3394472"/>
          </a:xfrm>
        </p:spPr>
        <p:txBody>
          <a:bodyPr/>
          <a:lstStyle/>
          <a:p>
            <a:pPr lvl="0"/>
            <a:r>
              <a:rPr lang="en-US" sz="2800" dirty="0" smtClean="0"/>
              <a:t>Metadata </a:t>
            </a:r>
            <a:r>
              <a:rPr lang="en-US" sz="2800" dirty="0" smtClean="0"/>
              <a:t>interoperability</a:t>
            </a:r>
          </a:p>
          <a:p>
            <a:pPr lvl="0"/>
            <a:r>
              <a:rPr lang="en-US" sz="2800" dirty="0" smtClean="0"/>
              <a:t>Relationship interoperability</a:t>
            </a:r>
          </a:p>
          <a:p>
            <a:pPr lvl="0"/>
            <a:r>
              <a:rPr lang="en-US" sz="2800" dirty="0" smtClean="0"/>
              <a:t>Service interoperability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One solution: universal </a:t>
            </a:r>
            <a:r>
              <a:rPr lang="en-US" sz="2400" dirty="0" smtClean="0"/>
              <a:t>implementation of</a:t>
            </a:r>
            <a:r>
              <a:rPr lang="en-US" sz="2400" dirty="0" smtClean="0"/>
              <a:t> common </a:t>
            </a:r>
            <a:r>
              <a:rPr lang="en-US" sz="2400" dirty="0" smtClean="0"/>
              <a:t>metadata scheme for all identifier </a:t>
            </a:r>
            <a:r>
              <a:rPr lang="en-US" sz="2400" dirty="0" smtClean="0"/>
              <a:t>schemes</a:t>
            </a:r>
          </a:p>
          <a:p>
            <a:pPr lvl="0"/>
            <a:r>
              <a:rPr lang="en-US" sz="2400" dirty="0" smtClean="0"/>
              <a:t>Otherwise: </a:t>
            </a:r>
            <a:r>
              <a:rPr lang="en-US" sz="2400" dirty="0" smtClean="0"/>
              <a:t>mechanisms</a:t>
            </a:r>
            <a:r>
              <a:rPr lang="en-US" sz="2400" dirty="0" smtClean="0"/>
              <a:t> through </a:t>
            </a:r>
            <a:r>
              <a:rPr lang="en-US" sz="2400" dirty="0" smtClean="0"/>
              <a:t>which</a:t>
            </a:r>
            <a:r>
              <a:rPr lang="en-US" sz="2400" dirty="0" smtClean="0"/>
              <a:t> possible to</a:t>
            </a:r>
          </a:p>
          <a:p>
            <a:pPr lvl="1"/>
            <a:r>
              <a:rPr lang="en-US" sz="2400" dirty="0" smtClean="0"/>
              <a:t>U</a:t>
            </a:r>
            <a:r>
              <a:rPr lang="en-US" sz="2400" dirty="0" smtClean="0"/>
              <a:t>se descriptive </a:t>
            </a:r>
            <a:r>
              <a:rPr lang="en-US" sz="2400" dirty="0" smtClean="0"/>
              <a:t>metadata associated with one identifier in</a:t>
            </a:r>
            <a:r>
              <a:rPr lang="en-US" sz="2400" dirty="0" smtClean="0"/>
              <a:t> context </a:t>
            </a:r>
            <a:r>
              <a:rPr lang="en-US" sz="2400" dirty="0" smtClean="0"/>
              <a:t>of another identifier;</a:t>
            </a:r>
            <a:endParaRPr lang="en-US" sz="2400" dirty="0" smtClean="0"/>
          </a:p>
          <a:p>
            <a:pPr lvl="1"/>
            <a:r>
              <a:rPr lang="en-US" sz="2400" dirty="0" smtClean="0"/>
              <a:t>A</a:t>
            </a:r>
            <a:r>
              <a:rPr lang="en-US" sz="2400" dirty="0" smtClean="0"/>
              <a:t>ggregate descriptive </a:t>
            </a:r>
            <a:r>
              <a:rPr lang="en-US" sz="2400" dirty="0" smtClean="0"/>
              <a:t>metadata associated with several different identifiers in</a:t>
            </a:r>
            <a:r>
              <a:rPr lang="en-US" sz="2400" dirty="0" smtClean="0"/>
              <a:t> single context.</a:t>
            </a:r>
          </a:p>
          <a:p>
            <a:r>
              <a:rPr lang="en-US" sz="2400" dirty="0" smtClean="0"/>
              <a:t>And do so without </a:t>
            </a:r>
            <a:r>
              <a:rPr lang="en-US" sz="2400" dirty="0" smtClean="0"/>
              <a:t>loss of semantic value (meaning).</a:t>
            </a:r>
            <a:r>
              <a:rPr lang="en-US" sz="2400" dirty="0" smtClean="0"/>
              <a:t> 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S</a:t>
            </a:r>
            <a:r>
              <a:rPr lang="en-US" sz="2400" dirty="0" smtClean="0"/>
              <a:t>tandard </a:t>
            </a:r>
            <a:r>
              <a:rPr lang="en-US" sz="2400" dirty="0" smtClean="0"/>
              <a:t>mechanisms for</a:t>
            </a:r>
            <a:r>
              <a:rPr lang="en-US" sz="2400" dirty="0" smtClean="0"/>
              <a:t> expressing </a:t>
            </a:r>
            <a:r>
              <a:rPr lang="en-US" sz="2400" dirty="0" smtClean="0"/>
              <a:t>relationships between the</a:t>
            </a:r>
            <a:r>
              <a:rPr lang="en-US" sz="2400" dirty="0" smtClean="0"/>
              <a:t> objects identified under </a:t>
            </a:r>
            <a:r>
              <a:rPr lang="en-US" sz="2400" dirty="0" smtClean="0"/>
              <a:t>different</a:t>
            </a:r>
            <a:r>
              <a:rPr lang="en-US" sz="2400" dirty="0" smtClean="0"/>
              <a:t> identifiers schemes </a:t>
            </a:r>
          </a:p>
          <a:p>
            <a:pPr lvl="1"/>
            <a:r>
              <a:rPr lang="en-US" sz="2400" i="1" dirty="0" smtClean="0"/>
              <a:t>"</a:t>
            </a:r>
            <a:r>
              <a:rPr lang="en-US" sz="2400" i="1" dirty="0" smtClean="0"/>
              <a:t>The publisher identified with this [standard party identifier] is the publisher of this journal identified with this ISSN."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This implies</a:t>
            </a:r>
            <a:r>
              <a:rPr lang="en-US" sz="2400" dirty="0" smtClean="0"/>
              <a:t> development of </a:t>
            </a:r>
            <a:r>
              <a:rPr lang="en-US" sz="2400" dirty="0" smtClean="0"/>
              <a:t>standard set of typed relationships between identifiers with well-defined semantics. 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creation of common services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i="1" dirty="0" smtClean="0"/>
              <a:t>"...the use of</a:t>
            </a:r>
            <a:r>
              <a:rPr lang="en-US" sz="2000" i="1" dirty="0" smtClean="0"/>
              <a:t> shared </a:t>
            </a:r>
            <a:r>
              <a:rPr lang="en-US" sz="2000" i="1" dirty="0" smtClean="0"/>
              <a:t>syntax or physical interface for</a:t>
            </a:r>
            <a:r>
              <a:rPr lang="en-US" sz="2000" i="1" dirty="0" smtClean="0"/>
              <a:t> request/response </a:t>
            </a:r>
            <a:r>
              <a:rPr lang="en-US" sz="2000" i="1" dirty="0" smtClean="0"/>
              <a:t>for provision of services and/or data</a:t>
            </a:r>
            <a:r>
              <a:rPr lang="en-US" sz="2000" i="1" dirty="0" smtClean="0"/>
              <a:t>.”</a:t>
            </a:r>
            <a:endParaRPr lang="en-US" sz="2000" dirty="0" smtClean="0"/>
          </a:p>
          <a:p>
            <a:r>
              <a:rPr lang="en-US" sz="2400" dirty="0" smtClean="0"/>
              <a:t>Types </a:t>
            </a:r>
            <a:r>
              <a:rPr lang="en-US" sz="2400" dirty="0" smtClean="0"/>
              <a:t>of </a:t>
            </a:r>
            <a:r>
              <a:rPr lang="en-US" sz="2400" dirty="0" smtClean="0"/>
              <a:t>services might include</a:t>
            </a:r>
            <a:r>
              <a:rPr lang="en-US" sz="2400" dirty="0" smtClean="0"/>
              <a:t>: </a:t>
            </a:r>
          </a:p>
          <a:p>
            <a:pPr lvl="0"/>
            <a:r>
              <a:rPr lang="en-US" sz="2400" dirty="0" smtClean="0"/>
              <a:t>Metadata look up </a:t>
            </a:r>
            <a:r>
              <a:rPr lang="en-US" sz="2400" dirty="0" smtClean="0"/>
              <a:t>services</a:t>
            </a:r>
            <a:r>
              <a:rPr lang="en-US" sz="2400" dirty="0" smtClean="0"/>
              <a:t>:</a:t>
            </a:r>
            <a:r>
              <a:rPr lang="en-US" sz="2400" dirty="0" smtClean="0"/>
              <a:t> </a:t>
            </a:r>
            <a:r>
              <a:rPr lang="en-US" sz="2400" dirty="0" smtClean="0"/>
              <a:t>user</a:t>
            </a:r>
            <a:r>
              <a:rPr lang="en-US" sz="2400" dirty="0" smtClean="0"/>
              <a:t> resolves </a:t>
            </a:r>
            <a:r>
              <a:rPr lang="en-US" sz="2400" dirty="0" smtClean="0"/>
              <a:t>identifier to</a:t>
            </a:r>
            <a:r>
              <a:rPr lang="en-US" sz="2400" dirty="0" smtClean="0"/>
              <a:t> set </a:t>
            </a:r>
            <a:r>
              <a:rPr lang="en-US" sz="2400" dirty="0" smtClean="0"/>
              <a:t>of metadata about</a:t>
            </a:r>
            <a:r>
              <a:rPr lang="en-US" sz="2400" dirty="0" smtClean="0"/>
              <a:t> object</a:t>
            </a:r>
          </a:p>
          <a:p>
            <a:pPr lvl="0"/>
            <a:r>
              <a:rPr lang="en-US" sz="2400" dirty="0" smtClean="0"/>
              <a:t>Identifier discovery </a:t>
            </a:r>
            <a:r>
              <a:rPr lang="en-US" sz="2400" dirty="0" smtClean="0"/>
              <a:t>services: </a:t>
            </a:r>
            <a:r>
              <a:rPr lang="en-US" sz="2400" dirty="0" smtClean="0"/>
              <a:t>user with</a:t>
            </a:r>
            <a:r>
              <a:rPr lang="en-US" sz="2400" dirty="0" smtClean="0"/>
              <a:t> limited </a:t>
            </a:r>
            <a:r>
              <a:rPr lang="en-US" sz="2400" dirty="0" smtClean="0"/>
              <a:t>set of metadata can discover</a:t>
            </a:r>
            <a:r>
              <a:rPr lang="en-US" sz="2400" dirty="0" smtClean="0"/>
              <a:t> identifier </a:t>
            </a:r>
            <a:r>
              <a:rPr lang="en-US" sz="2400" dirty="0" smtClean="0"/>
              <a:t>or identifiers for that object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169194"/>
            <a:ext cx="4038600" cy="2545556"/>
          </a:xfrm>
        </p:spPr>
        <p:txBody>
          <a:bodyPr/>
          <a:lstStyle/>
          <a:p>
            <a:r>
              <a:rPr lang="en-US" sz="1400" b="1" dirty="0" smtClean="0"/>
              <a:t>EPIC</a:t>
            </a:r>
            <a:r>
              <a:rPr lang="en-US" sz="1400" dirty="0" smtClean="0"/>
              <a:t>:  </a:t>
            </a:r>
            <a:r>
              <a:rPr lang="en-US" sz="1400" dirty="0" smtClean="0"/>
              <a:t>European based. Works with Handle </a:t>
            </a:r>
            <a:r>
              <a:rPr lang="en-US" sz="1400" dirty="0" smtClean="0"/>
              <a:t>System, </a:t>
            </a:r>
            <a:r>
              <a:rPr lang="en-US" sz="1400" u="sng" dirty="0" smtClean="0">
                <a:hlinkClick r:id="rId2"/>
              </a:rPr>
              <a:t>http</a:t>
            </a:r>
            <a:r>
              <a:rPr lang="en-US" sz="1400" u="sng" dirty="0" smtClean="0">
                <a:hlinkClick r:id="rId2"/>
              </a:rPr>
              <a:t>://</a:t>
            </a:r>
            <a:r>
              <a:rPr lang="en-US" sz="1400" u="sng" dirty="0" smtClean="0">
                <a:hlinkClick r:id="rId2"/>
              </a:rPr>
              <a:t>www.pidconsortium.eu</a:t>
            </a:r>
            <a:r>
              <a:rPr lang="en-US" sz="1400" i="1" dirty="0" smtClean="0"/>
              <a:t> </a:t>
            </a:r>
            <a:endParaRPr lang="en-US" sz="1400" dirty="0" smtClean="0"/>
          </a:p>
          <a:p>
            <a:r>
              <a:rPr lang="en-US" sz="1400" b="1" dirty="0" smtClean="0"/>
              <a:t>EZID: long term identifiers made </a:t>
            </a:r>
            <a:r>
              <a:rPr lang="en-US" sz="1400" b="1" dirty="0" smtClean="0"/>
              <a:t>easy, </a:t>
            </a:r>
            <a:r>
              <a:rPr lang="en-US" sz="1400" dirty="0" smtClean="0"/>
              <a:t>works with both </a:t>
            </a:r>
            <a:r>
              <a:rPr lang="en-US" sz="1400" dirty="0" err="1" smtClean="0"/>
              <a:t>DataCite</a:t>
            </a:r>
            <a:r>
              <a:rPr lang="en-US" sz="1400" dirty="0" smtClean="0"/>
              <a:t> DOI and </a:t>
            </a:r>
            <a:r>
              <a:rPr lang="en-US" sz="1400" dirty="0" smtClean="0"/>
              <a:t>ARK</a:t>
            </a:r>
            <a:r>
              <a:rPr lang="en-US" sz="1400" dirty="0" smtClean="0"/>
              <a:t> </a:t>
            </a:r>
            <a:r>
              <a:rPr lang="en-US" sz="1400" u="sng" dirty="0" smtClean="0">
                <a:hlinkClick r:id="rId3"/>
              </a:rPr>
              <a:t>http</a:t>
            </a:r>
            <a:r>
              <a:rPr lang="en-US" sz="1400" u="sng" dirty="0" smtClean="0">
                <a:hlinkClick r:id="rId3"/>
              </a:rPr>
              <a:t>://n2t.net/</a:t>
            </a:r>
            <a:r>
              <a:rPr lang="en-US" sz="1400" u="sng" dirty="0" smtClean="0">
                <a:hlinkClick r:id="rId3"/>
              </a:rPr>
              <a:t>ezid</a:t>
            </a:r>
            <a:endParaRPr lang="en-US" sz="1400" dirty="0" smtClean="0"/>
          </a:p>
          <a:p>
            <a:r>
              <a:rPr lang="en-US" sz="1400" b="1" dirty="0" smtClean="0"/>
              <a:t>The ARK Identifier </a:t>
            </a:r>
            <a:r>
              <a:rPr lang="en-US" sz="1400" b="1" dirty="0" smtClean="0"/>
              <a:t>Scheme</a:t>
            </a:r>
            <a:r>
              <a:rPr lang="en-US" sz="1400" dirty="0" smtClean="0"/>
              <a:t>, Internet</a:t>
            </a:r>
            <a:r>
              <a:rPr lang="en-US" sz="1400" dirty="0" smtClean="0"/>
              <a:t>-Draft, 2012-</a:t>
            </a:r>
            <a:r>
              <a:rPr lang="en-US" sz="1400" dirty="0" smtClean="0"/>
              <a:t>04 </a:t>
            </a:r>
            <a:r>
              <a:rPr lang="en-US" sz="1400" u="sng" dirty="0" smtClean="0">
                <a:hlinkClick r:id="rId4"/>
              </a:rPr>
              <a:t>http</a:t>
            </a:r>
            <a:r>
              <a:rPr lang="en-US" sz="1400" u="sng" dirty="0" smtClean="0">
                <a:hlinkClick r:id="rId4"/>
              </a:rPr>
              <a:t>://www.ietf.org/internet-drafts/draft-kunze-ark-16.</a:t>
            </a:r>
            <a:r>
              <a:rPr lang="en-US" sz="1400" u="sng" dirty="0" smtClean="0">
                <a:hlinkClick r:id="rId4"/>
              </a:rPr>
              <a:t>txt</a:t>
            </a:r>
            <a:endParaRPr lang="en-US" sz="1400" dirty="0" smtClean="0"/>
          </a:p>
          <a:p>
            <a:r>
              <a:rPr lang="en-US" sz="1400" b="1" dirty="0" smtClean="0"/>
              <a:t>The Handle </a:t>
            </a:r>
            <a:r>
              <a:rPr lang="en-US" sz="1400" b="1" dirty="0" smtClean="0"/>
              <a:t>System</a:t>
            </a:r>
            <a:r>
              <a:rPr lang="en-US" sz="1400" dirty="0" smtClean="0"/>
              <a:t>, </a:t>
            </a:r>
            <a:r>
              <a:rPr lang="en-US" sz="1400" u="sng" dirty="0" smtClean="0">
                <a:hlinkClick r:id="rId5"/>
              </a:rPr>
              <a:t>http</a:t>
            </a:r>
            <a:r>
              <a:rPr lang="en-US" sz="1400" u="sng" dirty="0" smtClean="0">
                <a:hlinkClick r:id="rId5"/>
              </a:rPr>
              <a:t>://www.handle.net</a:t>
            </a:r>
            <a:r>
              <a:rPr lang="en-US" sz="1400" u="sng" dirty="0" smtClean="0">
                <a:hlinkClick r:id="rId5"/>
              </a:rPr>
              <a:t>/</a:t>
            </a:r>
            <a:endParaRPr lang="en-US" sz="1400" dirty="0" smtClean="0"/>
          </a:p>
          <a:p>
            <a:pPr lvl="1"/>
            <a:r>
              <a:rPr lang="en-US" sz="1400" b="1" dirty="0" smtClean="0"/>
              <a:t>Handle </a:t>
            </a:r>
            <a:r>
              <a:rPr lang="en-US" sz="1400" b="1" dirty="0" smtClean="0"/>
              <a:t>System </a:t>
            </a:r>
            <a:r>
              <a:rPr lang="en-US" sz="1400" b="1" dirty="0" smtClean="0"/>
              <a:t>Overview</a:t>
            </a:r>
            <a:r>
              <a:rPr lang="en-US" sz="1400" dirty="0" smtClean="0"/>
              <a:t>, Nov03 RFC </a:t>
            </a:r>
            <a:r>
              <a:rPr lang="en-US" sz="1400" dirty="0" smtClean="0"/>
              <a:t>3650</a:t>
            </a:r>
            <a:r>
              <a:rPr lang="en-US" sz="1400" dirty="0" smtClean="0"/>
              <a:t> </a:t>
            </a:r>
          </a:p>
          <a:p>
            <a:pPr lvl="1"/>
            <a:r>
              <a:rPr lang="en-US" sz="1400" b="1" dirty="0" smtClean="0"/>
              <a:t>Handle </a:t>
            </a:r>
            <a:r>
              <a:rPr lang="en-US" sz="1400" b="1" dirty="0" smtClean="0"/>
              <a:t>System Namespace and Service </a:t>
            </a:r>
            <a:r>
              <a:rPr lang="en-US" sz="1400" b="1" dirty="0" smtClean="0"/>
              <a:t>Definition,</a:t>
            </a:r>
            <a:r>
              <a:rPr lang="en-US" sz="1400" dirty="0" smtClean="0"/>
              <a:t> Nov</a:t>
            </a:r>
            <a:r>
              <a:rPr lang="en-US" sz="1400" dirty="0" smtClean="0"/>
              <a:t> </a:t>
            </a:r>
            <a:r>
              <a:rPr lang="en-US" sz="1400" dirty="0" smtClean="0"/>
              <a:t>03 RFC </a:t>
            </a:r>
            <a:r>
              <a:rPr lang="en-US" sz="1400" dirty="0" smtClean="0"/>
              <a:t>3651</a:t>
            </a:r>
            <a:r>
              <a:rPr lang="en-US" sz="1400" dirty="0" smtClean="0"/>
              <a:t> </a:t>
            </a:r>
          </a:p>
          <a:p>
            <a:pPr lvl="1"/>
            <a:r>
              <a:rPr lang="en-US" sz="1400" b="1" dirty="0" smtClean="0"/>
              <a:t>Handle </a:t>
            </a:r>
            <a:r>
              <a:rPr lang="en-US" sz="1400" b="1" dirty="0" smtClean="0"/>
              <a:t>System Protocol (</a:t>
            </a:r>
            <a:r>
              <a:rPr lang="en-US" sz="1400" b="1" dirty="0" smtClean="0"/>
              <a:t>v2.1) </a:t>
            </a:r>
            <a:r>
              <a:rPr lang="en-US" sz="1400" dirty="0" smtClean="0"/>
              <a:t>Nov 03 RFC </a:t>
            </a:r>
            <a:r>
              <a:rPr lang="en-US" sz="1400" dirty="0" smtClean="0"/>
              <a:t>3652  </a:t>
            </a:r>
            <a:endParaRPr lang="en-US" sz="1400" dirty="0" smtClean="0"/>
          </a:p>
          <a:p>
            <a:pPr>
              <a:buNone/>
            </a:pPr>
            <a:r>
              <a:rPr lang="en-US" sz="1200" dirty="0" smtClean="0"/>
              <a:t> </a:t>
            </a:r>
            <a:endParaRPr lang="en-US" sz="120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169194"/>
            <a:ext cx="4038600" cy="2545556"/>
          </a:xfrm>
        </p:spPr>
        <p:txBody>
          <a:bodyPr/>
          <a:lstStyle/>
          <a:p>
            <a:r>
              <a:rPr lang="en-US" sz="1400" b="1" dirty="0" smtClean="0"/>
              <a:t>Terminology and Use Cases for Interoperability of Identifier Resolution </a:t>
            </a:r>
            <a:r>
              <a:rPr lang="en-US" sz="1400" b="1" dirty="0" smtClean="0"/>
              <a:t>Systems</a:t>
            </a:r>
            <a:r>
              <a:rPr lang="en-US" sz="1400" dirty="0" smtClean="0"/>
              <a:t>, Internet </a:t>
            </a:r>
            <a:r>
              <a:rPr lang="en-US" sz="1400" dirty="0" smtClean="0"/>
              <a:t>Draft, 2012-</a:t>
            </a:r>
            <a:r>
              <a:rPr lang="en-US" sz="1400" dirty="0" smtClean="0"/>
              <a:t>07</a:t>
            </a:r>
            <a:r>
              <a:rPr lang="en-US" sz="1400" u="sng" dirty="0" smtClean="0">
                <a:hlinkClick r:id="rId6"/>
              </a:rPr>
              <a:t>https</a:t>
            </a:r>
            <a:r>
              <a:rPr lang="en-US" sz="1400" u="sng" dirty="0" smtClean="0">
                <a:hlinkClick r:id="rId6"/>
              </a:rPr>
              <a:t>://datatracker.ietf.org/doc/draft-kahn-dsii-id-res-sys/</a:t>
            </a:r>
            <a:endParaRPr lang="en-US" sz="1400" dirty="0" smtClean="0"/>
          </a:p>
          <a:p>
            <a:r>
              <a:rPr lang="en-US" sz="1400" dirty="0" smtClean="0"/>
              <a:t>On the utility of identification schemes for digital earth science data: an assessment and </a:t>
            </a:r>
            <a:r>
              <a:rPr lang="en-US" sz="1400" dirty="0" smtClean="0"/>
              <a:t>recommendations</a:t>
            </a:r>
            <a:r>
              <a:rPr lang="en-US" sz="1400" u="sng" dirty="0" smtClean="0">
                <a:hlinkClick r:id="rId7"/>
              </a:rPr>
              <a:t>http</a:t>
            </a:r>
            <a:r>
              <a:rPr lang="en-US" sz="1400" u="sng" dirty="0" smtClean="0">
                <a:hlinkClick r:id="rId7"/>
              </a:rPr>
              <a:t>://rd.springer.com/article/10.1007/s12145-011-0083-6/</a:t>
            </a:r>
            <a:r>
              <a:rPr lang="en-US" sz="1400" u="sng" dirty="0" smtClean="0">
                <a:hlinkClick r:id="rId7"/>
              </a:rPr>
              <a:t>fulltext.html</a:t>
            </a:r>
            <a:endParaRPr lang="en-US" sz="1400" u="sng" dirty="0" smtClean="0"/>
          </a:p>
          <a:p>
            <a:r>
              <a:rPr lang="en-US" sz="1400" b="1" dirty="0" smtClean="0"/>
              <a:t>Identifier Interoperability: A </a:t>
            </a:r>
            <a:r>
              <a:rPr lang="en-US" sz="1400" b="1" dirty="0" smtClean="0"/>
              <a:t>Report on Two Recent ISO </a:t>
            </a:r>
            <a:r>
              <a:rPr lang="en-US" sz="1400" b="1" dirty="0" smtClean="0"/>
              <a:t>Activities, </a:t>
            </a:r>
            <a:r>
              <a:rPr lang="en-US" sz="1400" dirty="0" smtClean="0">
                <a:hlinkClick r:id="rId8"/>
              </a:rPr>
              <a:t>http</a:t>
            </a:r>
            <a:r>
              <a:rPr lang="en-US" sz="1400" dirty="0" smtClean="0">
                <a:hlinkClick r:id="rId8"/>
              </a:rPr>
              <a:t>://www.dlib.org/dlib/april06/paskin/</a:t>
            </a:r>
            <a:r>
              <a:rPr lang="en-US" sz="1400" dirty="0" smtClean="0">
                <a:hlinkClick r:id="rId8"/>
              </a:rPr>
              <a:t>04paskin.html</a:t>
            </a:r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1246" y="205979"/>
            <a:ext cx="6775555" cy="857250"/>
          </a:xfrm>
        </p:spPr>
        <p:txBody>
          <a:bodyPr/>
          <a:lstStyle/>
          <a:p>
            <a:r>
              <a:rPr lang="en-US" dirty="0" smtClean="0"/>
              <a:t>The DSII BOF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Discussion of persistent </a:t>
            </a:r>
            <a:r>
              <a:rPr lang="en-US" sz="2400" dirty="0" smtClean="0"/>
              <a:t>identifier solutions</a:t>
            </a:r>
            <a:r>
              <a:rPr lang="en-US" sz="2400" dirty="0" smtClean="0"/>
              <a:t> (part I) and </a:t>
            </a:r>
            <a:r>
              <a:rPr lang="en-US" sz="2400" dirty="0" smtClean="0"/>
              <a:t>steps to achieving interoperability among persistent identifiers</a:t>
            </a:r>
            <a:r>
              <a:rPr lang="en-US" sz="2400" dirty="0" smtClean="0"/>
              <a:t> (part II) for </a:t>
            </a:r>
            <a:r>
              <a:rPr lang="en-US" sz="2400" dirty="0" smtClean="0"/>
              <a:t>data sets made available on the Internet.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The </a:t>
            </a:r>
            <a:r>
              <a:rPr lang="en-US" sz="2400" dirty="0" smtClean="0"/>
              <a:t>initial use </a:t>
            </a:r>
            <a:r>
              <a:rPr lang="en-US" sz="2400" dirty="0" smtClean="0"/>
              <a:t>case: </a:t>
            </a:r>
            <a:r>
              <a:rPr lang="en-US" sz="2400" dirty="0" smtClean="0"/>
              <a:t>scientific data sets produced by different research teams;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O</a:t>
            </a:r>
            <a:r>
              <a:rPr lang="en-US" sz="2400" dirty="0" smtClean="0"/>
              <a:t>ther </a:t>
            </a:r>
            <a:r>
              <a:rPr lang="en-US" sz="2400" dirty="0" smtClean="0"/>
              <a:t>use </a:t>
            </a:r>
            <a:r>
              <a:rPr lang="en-US" sz="2400" dirty="0" smtClean="0"/>
              <a:t>cases: media </a:t>
            </a:r>
            <a:r>
              <a:rPr lang="en-US" sz="2400" dirty="0" smtClean="0"/>
              <a:t>developed by different sources and combined into a common collection. </a:t>
            </a:r>
            <a:r>
              <a:rPr lang="en-US" sz="2400" dirty="0" smtClean="0"/>
              <a:t> </a:t>
            </a:r>
          </a:p>
          <a:p>
            <a:pPr>
              <a:buNone/>
            </a:pPr>
            <a:r>
              <a:rPr lang="en-US" sz="2400" dirty="0" smtClean="0"/>
              <a:t>This </a:t>
            </a:r>
            <a:r>
              <a:rPr lang="en-US" sz="2400" dirty="0" err="1" smtClean="0"/>
              <a:t>BoF</a:t>
            </a:r>
            <a:r>
              <a:rPr lang="en-US" sz="2400" dirty="0" smtClean="0"/>
              <a:t> is not intended to form a working group at this session. </a:t>
            </a:r>
            <a:r>
              <a:rPr lang="en-US" sz="2400" dirty="0" smtClean="0"/>
              <a:t> 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-558" y="1"/>
            <a:ext cx="1911803" cy="1309157"/>
            <a:chOff x="-558" y="0"/>
            <a:chExt cx="1911803" cy="1309157"/>
          </a:xfrm>
        </p:grpSpPr>
        <p:pic>
          <p:nvPicPr>
            <p:cNvPr id="7" name="Picture 16"/>
            <p:cNvPicPr>
              <a:picLocks noChangeAspect="1" noChangeArrowheads="1"/>
            </p:cNvPicPr>
            <p:nvPr/>
          </p:nvPicPr>
          <p:blipFill>
            <a:blip r:embed="rId2"/>
            <a:srcRect l="27203"/>
            <a:stretch>
              <a:fillRect/>
            </a:stretch>
          </p:blipFill>
          <p:spPr bwMode="auto">
            <a:xfrm>
              <a:off x="20687" y="0"/>
              <a:ext cx="1890558" cy="850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 preferRelativeResize="0">
              <a:picLocks noChangeAspect="1" noChangeArrowheads="1"/>
            </p:cNvPicPr>
            <p:nvPr/>
          </p:nvPicPr>
          <p:blipFill>
            <a:blip r:embed="rId3"/>
            <a:srcRect l="29368"/>
            <a:stretch>
              <a:fillRect/>
            </a:stretch>
          </p:blipFill>
          <p:spPr bwMode="auto">
            <a:xfrm>
              <a:off x="-558" y="0"/>
              <a:ext cx="914955" cy="1309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1246" y="205979"/>
            <a:ext cx="6775555" cy="857250"/>
          </a:xfrm>
        </p:spPr>
        <p:txBody>
          <a:bodyPr/>
          <a:lstStyle/>
          <a:p>
            <a:r>
              <a:rPr lang="en-US" dirty="0" smtClean="0"/>
              <a:t>Science Data </a:t>
            </a:r>
            <a:r>
              <a:rPr lang="en-US" dirty="0" smtClean="0"/>
              <a:t>Deluge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 lot of data being generated is in sciences – through ocean instruments, air quality sensors, through gene sequencing machines, through climate models …</a:t>
            </a:r>
          </a:p>
          <a:p>
            <a:r>
              <a:rPr lang="en-US" sz="2400" dirty="0" smtClean="0"/>
              <a:t>Research funding agencies want to </a:t>
            </a:r>
            <a:r>
              <a:rPr lang="en-US" sz="2400" dirty="0" smtClean="0"/>
              <a:t>see research data from funded efforts be available </a:t>
            </a:r>
            <a:r>
              <a:rPr lang="en-US" sz="2400" dirty="0" smtClean="0"/>
              <a:t>for</a:t>
            </a:r>
            <a:r>
              <a:rPr lang="en-US" sz="2400" dirty="0" smtClean="0"/>
              <a:t> reuse: today, and decades into future:</a:t>
            </a:r>
          </a:p>
          <a:p>
            <a:pPr lvl="1"/>
            <a:r>
              <a:rPr lang="en-US" sz="1600" dirty="0" smtClean="0"/>
              <a:t> “</a:t>
            </a:r>
            <a:r>
              <a:rPr lang="en-US" sz="1600" dirty="0" smtClean="0"/>
              <a:t>The National Science Foundation is committed to the principle that the various forms of data collected with public funds belong in the public domain.”  </a:t>
            </a:r>
          </a:p>
          <a:p>
            <a:pPr lvl="2">
              <a:buNone/>
            </a:pPr>
            <a:r>
              <a:rPr lang="en-US" sz="1000" i="1" dirty="0" smtClean="0"/>
              <a:t>Data Archiving Policy, NSF Social Behavioral and Economic Sciences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5"/>
          <p:cNvGrpSpPr/>
          <p:nvPr/>
        </p:nvGrpSpPr>
        <p:grpSpPr>
          <a:xfrm>
            <a:off x="-558" y="1"/>
            <a:ext cx="1911803" cy="1309157"/>
            <a:chOff x="-558" y="0"/>
            <a:chExt cx="1911803" cy="1309157"/>
          </a:xfrm>
        </p:grpSpPr>
        <p:pic>
          <p:nvPicPr>
            <p:cNvPr id="7" name="Picture 16"/>
            <p:cNvPicPr>
              <a:picLocks noChangeAspect="1" noChangeArrowheads="1"/>
            </p:cNvPicPr>
            <p:nvPr/>
          </p:nvPicPr>
          <p:blipFill>
            <a:blip r:embed="rId2"/>
            <a:srcRect l="27203"/>
            <a:stretch>
              <a:fillRect/>
            </a:stretch>
          </p:blipFill>
          <p:spPr bwMode="auto">
            <a:xfrm>
              <a:off x="20687" y="0"/>
              <a:ext cx="1890558" cy="850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 preferRelativeResize="0">
              <a:picLocks noChangeAspect="1" noChangeArrowheads="1"/>
            </p:cNvPicPr>
            <p:nvPr/>
          </p:nvPicPr>
          <p:blipFill>
            <a:blip r:embed="rId3"/>
            <a:srcRect l="29368"/>
            <a:stretch>
              <a:fillRect/>
            </a:stretch>
          </p:blipFill>
          <p:spPr bwMode="auto">
            <a:xfrm>
              <a:off x="-558" y="0"/>
              <a:ext cx="914955" cy="1309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543800" cy="857250"/>
          </a:xfrm>
        </p:spPr>
        <p:txBody>
          <a:bodyPr/>
          <a:lstStyle/>
          <a:p>
            <a:pPr algn="l"/>
            <a:r>
              <a:rPr lang="en-US" dirty="0" smtClean="0"/>
              <a:t>Problem acute in </a:t>
            </a:r>
            <a:r>
              <a:rPr lang="en-US" dirty="0" smtClean="0"/>
              <a:t>Long</a:t>
            </a:r>
            <a:r>
              <a:rPr lang="en-US" dirty="0" smtClean="0"/>
              <a:t> Tail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0523" y="1321953"/>
            <a:ext cx="6019800" cy="32726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59349" y="988695"/>
            <a:ext cx="5120849" cy="2954655"/>
          </a:xfrm>
          <a:prstGeom prst="rect">
            <a:avLst/>
          </a:prstGeom>
          <a:solidFill>
            <a:srgbClr val="DBEEF4"/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Power law graph showing </a:t>
            </a:r>
          </a:p>
          <a:p>
            <a:r>
              <a:rPr lang="en-US" sz="2800" dirty="0" smtClean="0"/>
              <a:t>    popularity ranking. </a:t>
            </a:r>
          </a:p>
          <a:p>
            <a:r>
              <a:rPr lang="en-US" sz="2800" dirty="0" smtClean="0"/>
              <a:t>To right (in yellow) is long tail;</a:t>
            </a:r>
          </a:p>
          <a:p>
            <a:r>
              <a:rPr lang="en-US" sz="2800" dirty="0" smtClean="0"/>
              <a:t>To left are few that dominate. </a:t>
            </a:r>
          </a:p>
          <a:p>
            <a:r>
              <a:rPr lang="en-US" sz="2800" dirty="0" smtClean="0"/>
              <a:t>Note that areas of both regions </a:t>
            </a:r>
          </a:p>
          <a:p>
            <a:r>
              <a:rPr lang="en-US" sz="2800" dirty="0" smtClean="0"/>
              <a:t>    are equal.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 tail and on-line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Chris Anderson (Wired 2004) popularized term “long tail”.  Has two complementary ideas:</a:t>
            </a:r>
          </a:p>
          <a:p>
            <a:pPr lvl="1"/>
            <a:r>
              <a:rPr lang="en-US" dirty="0" smtClean="0"/>
              <a:t>First </a:t>
            </a:r>
            <a:r>
              <a:rPr lang="en-US" dirty="0"/>
              <a:t>that merchandise assortments can grow because goods are not limited by shelf space</a:t>
            </a:r>
            <a:r>
              <a:rPr lang="en-US" dirty="0" smtClean="0"/>
              <a:t>, and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econd</a:t>
            </a:r>
            <a:r>
              <a:rPr lang="en-US" dirty="0"/>
              <a:t>, that online venues change the demand curve because consumers value niche products.  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These </a:t>
            </a:r>
            <a:r>
              <a:rPr lang="en-US" dirty="0"/>
              <a:t>complementary forces result in</a:t>
            </a:r>
            <a:r>
              <a:rPr lang="en-US" dirty="0" smtClean="0"/>
              <a:t> tail </a:t>
            </a:r>
            <a:r>
              <a:rPr lang="en-US" dirty="0"/>
              <a:t>that steadily grows both longer as more obscure products are made available, but also fatter as consumers discover products better suited to their tastes.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tail and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</a:t>
            </a:r>
            <a:r>
              <a:rPr lang="en-US" dirty="0" smtClean="0"/>
              <a:t>merging </a:t>
            </a:r>
            <a:r>
              <a:rPr lang="en-US" dirty="0"/>
              <a:t>trend in science</a:t>
            </a:r>
            <a:r>
              <a:rPr lang="en-US" dirty="0" smtClean="0"/>
              <a:t> of </a:t>
            </a:r>
            <a:r>
              <a:rPr lang="en-US" dirty="0"/>
              <a:t>inexpensive instrument</a:t>
            </a:r>
            <a:r>
              <a:rPr lang="en-US" dirty="0" smtClean="0"/>
              <a:t> producing huge </a:t>
            </a:r>
            <a:r>
              <a:rPr lang="en-US" dirty="0"/>
              <a:t>volumes of </a:t>
            </a:r>
            <a:r>
              <a:rPr lang="en-US" dirty="0" smtClean="0"/>
              <a:t>data. </a:t>
            </a:r>
          </a:p>
          <a:p>
            <a:pPr lvl="1"/>
            <a:r>
              <a:rPr lang="en-US" dirty="0" smtClean="0"/>
              <a:t>E.g., Genetic </a:t>
            </a:r>
            <a:r>
              <a:rPr lang="en-US" dirty="0"/>
              <a:t>sequencing </a:t>
            </a:r>
            <a:r>
              <a:rPr lang="en-US" dirty="0" smtClean="0"/>
              <a:t>machine, inexpensive </a:t>
            </a:r>
            <a:r>
              <a:rPr lang="en-US" dirty="0"/>
              <a:t>enough for purchase by a research lab, yet produces Terabytes of data with every run.    </a:t>
            </a:r>
            <a:endParaRPr lang="en-US" dirty="0" smtClean="0"/>
          </a:p>
          <a:p>
            <a:r>
              <a:rPr lang="en-US" dirty="0"/>
              <a:t>L</a:t>
            </a:r>
            <a:r>
              <a:rPr lang="en-US" dirty="0" smtClean="0"/>
              <a:t>ong </a:t>
            </a:r>
            <a:r>
              <a:rPr lang="en-US" dirty="0"/>
              <a:t>tail of science and scholarly activity</a:t>
            </a:r>
            <a:r>
              <a:rPr lang="en-US" dirty="0" smtClean="0"/>
              <a:t> goes </a:t>
            </a:r>
            <a:r>
              <a:rPr lang="en-US" dirty="0"/>
              <a:t>beyond simply project </a:t>
            </a:r>
            <a:r>
              <a:rPr lang="en-US" dirty="0" smtClean="0"/>
              <a:t>size</a:t>
            </a:r>
            <a:r>
              <a:rPr lang="en-US" dirty="0" smtClean="0"/>
              <a:t> to</a:t>
            </a:r>
            <a:r>
              <a:rPr lang="en-US" dirty="0" smtClean="0"/>
              <a:t> </a:t>
            </a:r>
            <a:r>
              <a:rPr lang="en-US" dirty="0"/>
              <a:t>encompass</a:t>
            </a:r>
            <a:r>
              <a:rPr lang="en-US" dirty="0" smtClean="0"/>
              <a:t> set </a:t>
            </a:r>
            <a:r>
              <a:rPr lang="en-US" dirty="0"/>
              <a:t>of sub-disciplines who carry out “small</a:t>
            </a:r>
            <a:r>
              <a:rPr lang="en-US" dirty="0" smtClean="0"/>
              <a:t> or localized science” </a:t>
            </a:r>
          </a:p>
          <a:p>
            <a:r>
              <a:rPr lang="en-US" dirty="0" smtClean="0"/>
              <a:t>These are researchers </a:t>
            </a:r>
            <a:r>
              <a:rPr lang="en-US" dirty="0"/>
              <a:t>whose collective numbers actually account for an enormous amount of data-driven science.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1911244" y="286943"/>
            <a:ext cx="680095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n-US" sz="3200" dirty="0" smtClean="0">
                <a:latin typeface="+mj-lt"/>
              </a:rPr>
              <a:t>Key role of Metadata in Science Data</a:t>
            </a:r>
            <a:endParaRPr lang="en-US" sz="3200" dirty="0">
              <a:latin typeface="+mj-lt"/>
            </a:endParaRPr>
          </a:p>
        </p:txBody>
      </p:sp>
      <p:sp>
        <p:nvSpPr>
          <p:cNvPr id="17412" name="Rectangle 6"/>
          <p:cNvSpPr>
            <a:spLocks/>
          </p:cNvSpPr>
          <p:nvPr/>
        </p:nvSpPr>
        <p:spPr bwMode="auto">
          <a:xfrm>
            <a:off x="911228" y="775099"/>
            <a:ext cx="7991475" cy="339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40000"/>
              </a:spcBef>
              <a:buFont typeface="Arial" charset="0"/>
              <a:buChar char="•"/>
            </a:pPr>
            <a:r>
              <a:rPr lang="en-US" sz="2400" dirty="0" smtClean="0"/>
              <a:t>Metadata must be preserved when scientific data is generated because metadata is ephemeral – </a:t>
            </a:r>
            <a:r>
              <a:rPr lang="en-US" sz="2400" i="1" dirty="0" smtClean="0"/>
              <a:t>Jim Gray</a:t>
            </a:r>
            <a:endParaRPr lang="en-US" dirty="0" smtClean="0"/>
          </a:p>
          <a:p>
            <a:pPr marL="342900" indent="-342900" eaLnBrk="0" hangingPunct="0">
              <a:spcBef>
                <a:spcPct val="40000"/>
              </a:spcBef>
              <a:buFont typeface="Arial" charset="0"/>
              <a:buChar char="•"/>
            </a:pPr>
            <a:r>
              <a:rPr lang="en-US" sz="2400" i="1" dirty="0" smtClean="0"/>
              <a:t>“</a:t>
            </a:r>
            <a:r>
              <a:rPr lang="en-US" sz="2400" i="1" dirty="0"/>
              <a:t>The management, organization, access, and preservation of digital data is arguably a ‘grand challenge’ of the information age</a:t>
            </a:r>
            <a:r>
              <a:rPr lang="en-US" sz="2400" i="1" dirty="0" smtClean="0"/>
              <a:t>” - </a:t>
            </a:r>
            <a:r>
              <a:rPr lang="en-US" sz="2400" dirty="0" smtClean="0"/>
              <a:t>Fran </a:t>
            </a:r>
            <a:r>
              <a:rPr lang="en-US" sz="2400" dirty="0"/>
              <a:t>Berman (2008</a:t>
            </a:r>
            <a:r>
              <a:rPr lang="en-US" sz="2400" dirty="0" smtClean="0"/>
              <a:t>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If annotation is left to the scientist, it is not done (U.K. </a:t>
            </a:r>
            <a:r>
              <a:rPr lang="en-US" sz="2400" dirty="0" err="1" smtClean="0"/>
              <a:t>e</a:t>
            </a:r>
            <a:r>
              <a:rPr lang="en-US" sz="2400" dirty="0" smtClean="0"/>
              <a:t>-Science Core)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The further the distance between data producer and re-use, the more detailed the metadata that’s required.</a:t>
            </a:r>
          </a:p>
          <a:p>
            <a:pPr marL="285750" indent="-285750" eaLnBrk="0" hangingPunct="0">
              <a:spcBef>
                <a:spcPct val="20000"/>
              </a:spcBef>
              <a:buFont typeface="Arial" charset="0"/>
              <a:buChar char="–"/>
            </a:pPr>
            <a:endParaRPr lang="en-US" dirty="0"/>
          </a:p>
        </p:txBody>
      </p:sp>
      <p:grpSp>
        <p:nvGrpSpPr>
          <p:cNvPr id="4" name="Group 5"/>
          <p:cNvGrpSpPr/>
          <p:nvPr/>
        </p:nvGrpSpPr>
        <p:grpSpPr>
          <a:xfrm>
            <a:off x="-558" y="1"/>
            <a:ext cx="1911803" cy="1309157"/>
            <a:chOff x="-558" y="0"/>
            <a:chExt cx="1911803" cy="1309157"/>
          </a:xfrm>
        </p:grpSpPr>
        <p:pic>
          <p:nvPicPr>
            <p:cNvPr id="5" name="Picture 16"/>
            <p:cNvPicPr>
              <a:picLocks noChangeAspect="1" noChangeArrowheads="1"/>
            </p:cNvPicPr>
            <p:nvPr/>
          </p:nvPicPr>
          <p:blipFill>
            <a:blip r:embed="rId2"/>
            <a:srcRect l="27203"/>
            <a:stretch>
              <a:fillRect/>
            </a:stretch>
          </p:blipFill>
          <p:spPr bwMode="auto">
            <a:xfrm>
              <a:off x="20687" y="0"/>
              <a:ext cx="1890558" cy="850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 preferRelativeResize="0">
              <a:picLocks noChangeAspect="1" noChangeArrowheads="1"/>
            </p:cNvPicPr>
            <p:nvPr/>
          </p:nvPicPr>
          <p:blipFill>
            <a:blip r:embed="rId3"/>
            <a:srcRect l="29368"/>
            <a:stretch>
              <a:fillRect/>
            </a:stretch>
          </p:blipFill>
          <p:spPr bwMode="auto">
            <a:xfrm>
              <a:off x="-558" y="0"/>
              <a:ext cx="914955" cy="1309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911228" y="336947"/>
            <a:ext cx="78009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+mj-lt"/>
              </a:rPr>
              <a:t>Generalizing to Needs for Tracking “the Object” </a:t>
            </a:r>
            <a:endParaRPr lang="en-US" sz="2800" dirty="0">
              <a:latin typeface="+mj-lt"/>
            </a:endParaRPr>
          </a:p>
        </p:txBody>
      </p:sp>
      <p:sp>
        <p:nvSpPr>
          <p:cNvPr id="18436" name="Rectangle 4"/>
          <p:cNvSpPr>
            <a:spLocks/>
          </p:cNvSpPr>
          <p:nvPr/>
        </p:nvSpPr>
        <p:spPr bwMode="auto">
          <a:xfrm>
            <a:off x="720728" y="1144180"/>
            <a:ext cx="7991475" cy="1599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 smtClean="0"/>
              <a:t>Defn</a:t>
            </a:r>
            <a:r>
              <a:rPr lang="en-US" sz="2000" dirty="0" smtClean="0"/>
              <a:t> “Objects”: an information resource that could be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Data set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Digital documents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Software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Websites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P</a:t>
            </a:r>
            <a:r>
              <a:rPr lang="en-US" sz="2000" dirty="0" smtClean="0"/>
              <a:t>hysical objects: books</a:t>
            </a:r>
            <a:r>
              <a:rPr lang="en-US" sz="2000" dirty="0" smtClean="0"/>
              <a:t>, bones, statues, etc</a:t>
            </a:r>
            <a:r>
              <a:rPr lang="en-US" sz="2000" dirty="0" smtClean="0"/>
              <a:t>.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Intangible objects: chemicals</a:t>
            </a:r>
            <a:r>
              <a:rPr lang="en-US" sz="2000" dirty="0" smtClean="0"/>
              <a:t>, diseases, vocabulary terms, </a:t>
            </a:r>
            <a:r>
              <a:rPr lang="en-US" sz="2000" dirty="0" smtClean="0"/>
              <a:t>performances 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3124200" y="1733550"/>
            <a:ext cx="2667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96000" y="1592818"/>
            <a:ext cx="2350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Area of largest concern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13171"/>
          </a:xfrm>
        </p:spPr>
        <p:txBody>
          <a:bodyPr/>
          <a:lstStyle/>
          <a:p>
            <a:r>
              <a:rPr lang="en-US" sz="4000" dirty="0" smtClean="0"/>
              <a:t>Metadata Associated with Identifier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Includes: Checksums</a:t>
            </a:r>
            <a:r>
              <a:rPr lang="en-US" sz="2000" dirty="0" smtClean="0"/>
              <a:t>, pointer to metadata, rights </a:t>
            </a:r>
            <a:r>
              <a:rPr lang="en-US" sz="2000" dirty="0" smtClean="0"/>
              <a:t>information, also: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C</a:t>
            </a:r>
            <a:r>
              <a:rPr lang="en-US" sz="1400" dirty="0" smtClean="0">
                <a:latin typeface="Courier New"/>
                <a:cs typeface="Courier New"/>
              </a:rPr>
              <a:t>: [opens session]       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C</a:t>
            </a:r>
            <a:r>
              <a:rPr lang="en-US" sz="1400" dirty="0" smtClean="0">
                <a:latin typeface="Courier New"/>
                <a:cs typeface="Courier New"/>
              </a:rPr>
              <a:t>: GET http://ark.nlm.nih.gov/ark:/12025/psbbantu? HTTP/1.1       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C</a:t>
            </a:r>
            <a:r>
              <a:rPr lang="en-US" sz="1400" dirty="0" smtClean="0">
                <a:latin typeface="Courier New"/>
                <a:cs typeface="Courier New"/>
              </a:rPr>
              <a:t>:      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S</a:t>
            </a:r>
            <a:r>
              <a:rPr lang="en-US" sz="1400" dirty="0" smtClean="0">
                <a:latin typeface="Courier New"/>
                <a:cs typeface="Courier New"/>
              </a:rPr>
              <a:t>: HTTP/1.1 200 OK      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S</a:t>
            </a:r>
            <a:r>
              <a:rPr lang="en-US" sz="1400" dirty="0" smtClean="0">
                <a:latin typeface="Courier New"/>
                <a:cs typeface="Courier New"/>
              </a:rPr>
              <a:t>:</a:t>
            </a:r>
            <a:r>
              <a:rPr lang="en-US" sz="1400" dirty="0" smtClean="0">
                <a:latin typeface="Courier New"/>
                <a:cs typeface="Courier New"/>
              </a:rPr>
              <a:t> &lt;snip&gt;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S</a:t>
            </a:r>
            <a:r>
              <a:rPr lang="en-US" sz="1400" dirty="0" smtClean="0">
                <a:latin typeface="Courier New"/>
                <a:cs typeface="Courier New"/>
              </a:rPr>
              <a:t>: </a:t>
            </a:r>
            <a:r>
              <a:rPr lang="en-US" sz="1400" dirty="0" err="1" smtClean="0">
                <a:latin typeface="Courier New"/>
                <a:cs typeface="Courier New"/>
              </a:rPr>
              <a:t>erc</a:t>
            </a:r>
            <a:r>
              <a:rPr lang="en-US" sz="1400" dirty="0" smtClean="0">
                <a:latin typeface="Courier New"/>
                <a:cs typeface="Courier New"/>
              </a:rPr>
              <a:t>:       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S</a:t>
            </a:r>
            <a:r>
              <a:rPr lang="en-US" sz="1400" dirty="0" smtClean="0">
                <a:latin typeface="Courier New"/>
                <a:cs typeface="Courier New"/>
              </a:rPr>
              <a:t>: who:    Lederberg, Joshua    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S</a:t>
            </a:r>
            <a:r>
              <a:rPr lang="en-US" sz="1400" dirty="0" smtClean="0">
                <a:latin typeface="Courier New"/>
                <a:cs typeface="Courier New"/>
              </a:rPr>
              <a:t>: what:   Studies of Human Families for Genetic Linkage      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 </a:t>
            </a:r>
            <a:r>
              <a:rPr lang="en-US" sz="1400" dirty="0" smtClean="0">
                <a:latin typeface="Courier New"/>
                <a:cs typeface="Courier New"/>
              </a:rPr>
              <a:t>S: when:   1974       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S</a:t>
            </a:r>
            <a:r>
              <a:rPr lang="en-US" sz="1400" dirty="0" smtClean="0">
                <a:latin typeface="Courier New"/>
                <a:cs typeface="Courier New"/>
              </a:rPr>
              <a:t>: where:  http://</a:t>
            </a:r>
            <a:r>
              <a:rPr lang="en-US" sz="1400" dirty="0" err="1" smtClean="0">
                <a:latin typeface="Courier New"/>
                <a:cs typeface="Courier New"/>
              </a:rPr>
              <a:t>profiles.nlm.nih.gov/BB/A/N/T/U/_/bbantu.pdf</a:t>
            </a:r>
            <a:r>
              <a:rPr lang="en-US" sz="1400" dirty="0" smtClean="0">
                <a:latin typeface="Courier New"/>
                <a:cs typeface="Courier New"/>
              </a:rPr>
              <a:t>       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Courier New"/>
                <a:cs typeface="Courier New"/>
              </a:rPr>
              <a:t>S</a:t>
            </a:r>
            <a:r>
              <a:rPr lang="en-US" sz="1400" dirty="0" smtClean="0">
                <a:latin typeface="Courier New"/>
                <a:cs typeface="Courier New"/>
              </a:rPr>
              <a:t>: [closes session] </a:t>
            </a:r>
            <a:endParaRPr lang="en-US" sz="28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12324</TotalTime>
  <Words>1187</Words>
  <Application>Microsoft Macintosh PowerPoint</Application>
  <PresentationFormat>On-screen Show (16:9)</PresentationFormat>
  <Paragraphs>103</Paragraphs>
  <Slides>16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IETF BOF Data Set Identifier Interoperability</vt:lpstr>
      <vt:lpstr>The DSII BOF</vt:lpstr>
      <vt:lpstr>Science Data Deluge</vt:lpstr>
      <vt:lpstr>Problem acute in Long Tail</vt:lpstr>
      <vt:lpstr>Long tail and on-line business</vt:lpstr>
      <vt:lpstr>Long tail and data</vt:lpstr>
      <vt:lpstr>Slide 7</vt:lpstr>
      <vt:lpstr>Slide 8</vt:lpstr>
      <vt:lpstr>Metadata Associated with Identifier</vt:lpstr>
      <vt:lpstr>Operations performed upon identifiers  </vt:lpstr>
      <vt:lpstr>Governance and Cost </vt:lpstr>
      <vt:lpstr>Part II: Data set identifier Interoperability</vt:lpstr>
      <vt:lpstr>Metadata Interoperability</vt:lpstr>
      <vt:lpstr>Relationship Interoperability</vt:lpstr>
      <vt:lpstr>Service Interoperability</vt:lpstr>
      <vt:lpstr>References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Office 2004 Test Drive User</dc:creator>
  <cp:lastModifiedBy>Beth Plale</cp:lastModifiedBy>
  <cp:revision>84</cp:revision>
  <dcterms:created xsi:type="dcterms:W3CDTF">2012-07-31T17:16:55Z</dcterms:created>
  <dcterms:modified xsi:type="dcterms:W3CDTF">2012-07-31T18:30:18Z</dcterms:modified>
</cp:coreProperties>
</file>