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476" r:id="rId2"/>
    <p:sldId id="440" r:id="rId3"/>
    <p:sldId id="464" r:id="rId4"/>
    <p:sldId id="468" r:id="rId5"/>
    <p:sldId id="432" r:id="rId6"/>
    <p:sldId id="472" r:id="rId7"/>
    <p:sldId id="467" r:id="rId8"/>
    <p:sldId id="433" r:id="rId9"/>
    <p:sldId id="434" r:id="rId10"/>
    <p:sldId id="439" r:id="rId11"/>
    <p:sldId id="465" r:id="rId12"/>
    <p:sldId id="301" r:id="rId13"/>
    <p:sldId id="375" r:id="rId14"/>
    <p:sldId id="460" r:id="rId15"/>
    <p:sldId id="450" r:id="rId16"/>
    <p:sldId id="367" r:id="rId17"/>
    <p:sldId id="475" r:id="rId18"/>
    <p:sldId id="474" r:id="rId19"/>
    <p:sldId id="473" r:id="rId20"/>
    <p:sldId id="471" r:id="rId21"/>
    <p:sldId id="445" r:id="rId22"/>
    <p:sldId id="469" r:id="rId23"/>
    <p:sldId id="370" r:id="rId24"/>
    <p:sldId id="459" r:id="rId25"/>
    <p:sldId id="466" r:id="rId26"/>
    <p:sldId id="421" r:id="rId27"/>
    <p:sldId id="452" r:id="rId28"/>
    <p:sldId id="453" r:id="rId2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A0266"/>
    <a:srgbClr val="804000"/>
    <a:srgbClr val="00DFCA"/>
    <a:srgbClr val="C8C800"/>
    <a:srgbClr val="B50069"/>
    <a:srgbClr val="F76681"/>
    <a:srgbClr val="063DE8"/>
    <a:srgbClr val="000080"/>
    <a:srgbClr val="FFFF00"/>
    <a:srgbClr val="FFEF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8841" autoAdjust="0"/>
  </p:normalViewPr>
  <p:slideViewPr>
    <p:cSldViewPr>
      <p:cViewPr>
        <p:scale>
          <a:sx n="100" d="100"/>
          <a:sy n="100" d="100"/>
        </p:scale>
        <p:origin x="-336" y="-6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1008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notesMaster" Target="notesMasters/notesMaster1.xml"/><Relationship Id="rId31" Type="http://schemas.openxmlformats.org/officeDocument/2006/relationships/handoutMaster" Target="handoutMasters/handoutMaster1.xml"/><Relationship Id="rId32" Type="http://schemas.openxmlformats.org/officeDocument/2006/relationships/printerSettings" Target="printerSettings/printerSettings1.bin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6278563" y="8696325"/>
            <a:ext cx="538162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0650" tIns="58737" rIns="120650" bIns="58737" anchor="ctr">
            <a:spAutoFit/>
          </a:bodyPr>
          <a:lstStyle/>
          <a:p>
            <a:pPr algn="r" defTabSz="1216025"/>
            <a:fld id="{1320B4BE-B54C-4946-BF12-5E3D401EA788}" type="slidenum">
              <a:rPr lang="en-US" sz="1900">
                <a:latin typeface="Arial" charset="0"/>
              </a:rPr>
              <a:pPr algn="r" defTabSz="1216025"/>
              <a:t>‹#›</a:t>
            </a:fld>
            <a:endParaRPr lang="en-US" sz="190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57982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0650" tIns="58737" rIns="120650" bIns="5873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notes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075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9350" y="692150"/>
            <a:ext cx="4559300" cy="34163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6278563" y="8696325"/>
            <a:ext cx="538162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0650" tIns="58737" rIns="120650" bIns="58737" anchor="ctr">
            <a:spAutoFit/>
          </a:bodyPr>
          <a:lstStyle/>
          <a:p>
            <a:pPr algn="r" defTabSz="1216025"/>
            <a:fld id="{C05903F6-921E-9A44-9A26-B8C61A921904}" type="slidenum">
              <a:rPr lang="en-US" sz="1900">
                <a:latin typeface="Arial" charset="0"/>
              </a:rPr>
              <a:pPr algn="r" defTabSz="1216025"/>
              <a:t>‹#›</a:t>
            </a:fld>
            <a:endParaRPr lang="en-US" sz="190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8139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12160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608013" algn="l" defTabSz="12160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1216025" algn="l" defTabSz="12160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824038" algn="l" defTabSz="12160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2432050" algn="l" defTabSz="12160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2150"/>
            <a:ext cx="4554538" cy="3416300"/>
          </a:xfrm>
          <a:solidFill>
            <a:srgbClr val="FFFFFF"/>
          </a:solidFill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/>
              <a:t>This talk to emphasize breadth, not depth.</a:t>
            </a:r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2150"/>
            <a:ext cx="4554538" cy="3416300"/>
          </a:xfrm>
          <a:solidFill>
            <a:srgbClr val="FFFFFF"/>
          </a:solidFill>
          <a:ln/>
        </p:spPr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/>
              <a:t>This talk to emphasize breadth, not depth.</a:t>
            </a:r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2150"/>
            <a:ext cx="4554538" cy="3416300"/>
          </a:xfrm>
          <a:solidFill>
            <a:srgbClr val="FFFFFF"/>
          </a:solidFill>
          <a:ln/>
        </p:spPr>
      </p:sp>
      <p:sp>
        <p:nvSpPr>
          <p:cNvPr id="2969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>
                <a:ea typeface="ＭＳ Ｐゴシック" charset="0"/>
                <a:cs typeface="ＭＳ Ｐゴシック" charset="0"/>
              </a:rPr>
              <a:t>This talk to emphasize breadth, not depth.</a:t>
            </a:r>
          </a:p>
          <a:p>
            <a:endParaRPr lang="en-US">
              <a:ea typeface="ＭＳ Ｐゴシック" charset="0"/>
              <a:cs typeface="ＭＳ Ｐゴシック" charset="0"/>
            </a:endParaRPr>
          </a:p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2150"/>
            <a:ext cx="4554538" cy="3416300"/>
          </a:xfrm>
          <a:solidFill>
            <a:srgbClr val="FFFFFF"/>
          </a:solidFill>
          <a:ln/>
        </p:spPr>
      </p:sp>
      <p:sp>
        <p:nvSpPr>
          <p:cNvPr id="2765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>
                <a:ea typeface="ＭＳ Ｐゴシック" charset="0"/>
                <a:cs typeface="ＭＳ Ｐゴシック" charset="0"/>
              </a:rPr>
              <a:t>This talk to emphasize breadth, not depth.</a:t>
            </a:r>
          </a:p>
          <a:p>
            <a:endParaRPr lang="en-US">
              <a:ea typeface="ＭＳ Ｐゴシック" charset="0"/>
              <a:cs typeface="ＭＳ Ｐゴシック" charset="0"/>
            </a:endParaRPr>
          </a:p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2150"/>
            <a:ext cx="4554538" cy="3416300"/>
          </a:xfrm>
          <a:solidFill>
            <a:srgbClr val="FFFFFF"/>
          </a:solidFill>
          <a:ln/>
        </p:spPr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/>
              <a:t>This talk to emphasize breadth, not depth.</a:t>
            </a:r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2150"/>
            <a:ext cx="4554538" cy="3416300"/>
          </a:xfrm>
          <a:solidFill>
            <a:srgbClr val="FFFFFF"/>
          </a:solidFill>
          <a:ln/>
        </p:spPr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/>
              <a:t>This talk to emphasize breadth, not depth.</a:t>
            </a:r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2150"/>
            <a:ext cx="4554538" cy="3416300"/>
          </a:xfrm>
          <a:solidFill>
            <a:srgbClr val="FFFFFF"/>
          </a:solidFill>
          <a:ln/>
        </p:spPr>
      </p:sp>
      <p:sp>
        <p:nvSpPr>
          <p:cNvPr id="5427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>
                <a:ea typeface="ＭＳ Ｐゴシック" charset="0"/>
                <a:cs typeface="ＭＳ Ｐゴシック" charset="0"/>
              </a:rPr>
              <a:t>This talk to emphasize breadth, not depth.</a:t>
            </a:r>
          </a:p>
          <a:p>
            <a:endParaRPr lang="en-US">
              <a:ea typeface="ＭＳ Ｐゴシック" charset="0"/>
              <a:cs typeface="ＭＳ Ｐゴシック" charset="0"/>
            </a:endParaRPr>
          </a:p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2150"/>
            <a:ext cx="4554538" cy="3416300"/>
          </a:xfrm>
          <a:solidFill>
            <a:srgbClr val="FFFFFF"/>
          </a:solidFill>
          <a:ln/>
        </p:spPr>
      </p:sp>
      <p:sp>
        <p:nvSpPr>
          <p:cNvPr id="5427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>
                <a:ea typeface="ＭＳ Ｐゴシック" charset="0"/>
                <a:cs typeface="ＭＳ Ｐゴシック" charset="0"/>
              </a:rPr>
              <a:t>This talk to emphasize breadth, not depth.</a:t>
            </a:r>
          </a:p>
          <a:p>
            <a:endParaRPr lang="en-US">
              <a:ea typeface="ＭＳ Ｐゴシック" charset="0"/>
              <a:cs typeface="ＭＳ Ｐゴシック" charset="0"/>
            </a:endParaRPr>
          </a:p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2150"/>
            <a:ext cx="4554538" cy="3416300"/>
          </a:xfrm>
          <a:solidFill>
            <a:srgbClr val="FFFFFF"/>
          </a:solidFill>
          <a:ln/>
        </p:spPr>
      </p:sp>
      <p:sp>
        <p:nvSpPr>
          <p:cNvPr id="5427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>
                <a:ea typeface="ＭＳ Ｐゴシック" charset="0"/>
                <a:cs typeface="ＭＳ Ｐゴシック" charset="0"/>
              </a:rPr>
              <a:t>This talk to emphasize breadth, not depth.</a:t>
            </a:r>
          </a:p>
          <a:p>
            <a:endParaRPr lang="en-US">
              <a:ea typeface="ＭＳ Ｐゴシック" charset="0"/>
              <a:cs typeface="ＭＳ Ｐゴシック" charset="0"/>
            </a:endParaRPr>
          </a:p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2150"/>
            <a:ext cx="4554538" cy="3416300"/>
          </a:xfrm>
          <a:solidFill>
            <a:srgbClr val="FFFFFF"/>
          </a:solidFill>
          <a:ln/>
        </p:spPr>
      </p:sp>
      <p:sp>
        <p:nvSpPr>
          <p:cNvPr id="5427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>
                <a:ea typeface="ＭＳ Ｐゴシック" charset="0"/>
                <a:cs typeface="ＭＳ Ｐゴシック" charset="0"/>
              </a:rPr>
              <a:t>This talk to emphasize breadth, not depth.</a:t>
            </a:r>
          </a:p>
          <a:p>
            <a:endParaRPr lang="en-US">
              <a:ea typeface="ＭＳ Ｐゴシック" charset="0"/>
              <a:cs typeface="ＭＳ Ｐゴシック" charset="0"/>
            </a:endParaRPr>
          </a:p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2150"/>
            <a:ext cx="4554538" cy="3416300"/>
          </a:xfrm>
          <a:solidFill>
            <a:srgbClr val="FFFFFF"/>
          </a:solidFill>
          <a:ln/>
        </p:spPr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/>
              <a:t>This talk to emphasize breadth, not depth.</a:t>
            </a:r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2150"/>
            <a:ext cx="4554538" cy="3416300"/>
          </a:xfrm>
          <a:solidFill>
            <a:srgbClr val="FFFFFF"/>
          </a:solidFill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/>
              <a:t>This talk to emphasize breadth, not depth.</a:t>
            </a:r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2150"/>
            <a:ext cx="4554538" cy="3416300"/>
          </a:xfrm>
          <a:solidFill>
            <a:srgbClr val="FFFFFF"/>
          </a:solidFill>
          <a:ln/>
        </p:spPr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/>
              <a:t>This talk to emphasize breadth, not depth.</a:t>
            </a:r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2150"/>
            <a:ext cx="4554538" cy="3416300"/>
          </a:xfrm>
          <a:solidFill>
            <a:srgbClr val="FFFFFF"/>
          </a:solidFill>
          <a:ln/>
        </p:spPr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/>
              <a:t>This talk to emphasize breadth, not depth.</a:t>
            </a:r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2150"/>
            <a:ext cx="4554538" cy="3416300"/>
          </a:xfrm>
          <a:solidFill>
            <a:srgbClr val="FFFFFF"/>
          </a:solidFill>
          <a:ln/>
        </p:spPr>
      </p:sp>
      <p:sp>
        <p:nvSpPr>
          <p:cNvPr id="6041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>
                <a:ea typeface="ＭＳ Ｐゴシック" charset="0"/>
                <a:cs typeface="ＭＳ Ｐゴシック" charset="0"/>
              </a:rPr>
              <a:t>This talk to emphasize breadth, not depth.</a:t>
            </a:r>
          </a:p>
          <a:p>
            <a:endParaRPr lang="en-US">
              <a:ea typeface="ＭＳ Ｐゴシック" charset="0"/>
              <a:cs typeface="ＭＳ Ｐゴシック" charset="0"/>
            </a:endParaRPr>
          </a:p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2150"/>
            <a:ext cx="4554538" cy="3416300"/>
          </a:xfrm>
          <a:solidFill>
            <a:srgbClr val="FFFFFF"/>
          </a:solidFill>
          <a:ln/>
        </p:spPr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/>
              <a:t>This talk to emphasize breadth, not depth.</a:t>
            </a:r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2150"/>
            <a:ext cx="4554538" cy="3416300"/>
          </a:xfrm>
          <a:solidFill>
            <a:srgbClr val="FFFFFF"/>
          </a:solidFill>
          <a:ln/>
        </p:spPr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/>
              <a:t>This talk to emphasize breadth, not depth.</a:t>
            </a:r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1EC04F64-F075-0145-B870-9D6B8C671567}" type="slidenum">
              <a:rPr lang="en-US"/>
              <a:pPr/>
              <a:t>26</a:t>
            </a:fld>
            <a:endParaRPr lang="en-US"/>
          </a:p>
        </p:txBody>
      </p:sp>
      <p:sp>
        <p:nvSpPr>
          <p:cNvPr id="66562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>
                <a:ea typeface="ＭＳ Ｐゴシック" charset="0"/>
                <a:cs typeface="ＭＳ Ｐゴシック" charset="0"/>
              </a:rPr>
              <a:t>Thank you, and I look forward to comments, questions, and discussion.</a:t>
            </a: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2150"/>
            <a:ext cx="4554538" cy="3416300"/>
          </a:xfrm>
          <a:solidFill>
            <a:srgbClr val="FFFFFF"/>
          </a:solidFill>
          <a:ln/>
        </p:spPr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/>
              <a:t>This talk to emphasize breadth, not depth.</a:t>
            </a:r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1177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7764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6493" tIns="43247" rIns="86493" bIns="43247"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1A50A65F-DB8A-A14A-8203-156337030F0C}" type="slidenum">
              <a:rPr lang="en-US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2150"/>
            <a:ext cx="4554538" cy="3416300"/>
          </a:xfrm>
          <a:solidFill>
            <a:srgbClr val="FFFFFF"/>
          </a:solidFill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/>
              <a:t>This talk to emphasize breadth, not depth.</a:t>
            </a:r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2150"/>
            <a:ext cx="4554538" cy="3416300"/>
          </a:xfrm>
          <a:solidFill>
            <a:srgbClr val="FFFFFF"/>
          </a:solidFill>
          <a:ln/>
        </p:spPr>
      </p:sp>
      <p:sp>
        <p:nvSpPr>
          <p:cNvPr id="2560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>
                <a:ea typeface="ＭＳ Ｐゴシック" charset="0"/>
                <a:cs typeface="ＭＳ Ｐゴシック" charset="0"/>
              </a:rPr>
              <a:t>This talk to emphasize breadth, not depth.</a:t>
            </a:r>
          </a:p>
          <a:p>
            <a:endParaRPr lang="en-US">
              <a:ea typeface="ＭＳ Ｐゴシック" charset="0"/>
              <a:cs typeface="ＭＳ Ｐゴシック" charset="0"/>
            </a:endParaRPr>
          </a:p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2150"/>
            <a:ext cx="4554538" cy="3416300"/>
          </a:xfrm>
          <a:solidFill>
            <a:srgbClr val="FFFFFF"/>
          </a:solidFill>
          <a:ln/>
        </p:spPr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/>
              <a:t>This talk to emphasize breadth, not depth.</a:t>
            </a:r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2150"/>
            <a:ext cx="4554538" cy="3416300"/>
          </a:xfrm>
          <a:solidFill>
            <a:srgbClr val="FFFFFF"/>
          </a:solidFill>
          <a:ln/>
        </p:spPr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/>
              <a:t>This talk to emphasize breadth, not depth.</a:t>
            </a:r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2150"/>
            <a:ext cx="4554538" cy="3416300"/>
          </a:xfrm>
          <a:solidFill>
            <a:srgbClr val="FFFFFF"/>
          </a:solidFill>
          <a:ln/>
        </p:spPr>
      </p:sp>
      <p:sp>
        <p:nvSpPr>
          <p:cNvPr id="2560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>
                <a:ea typeface="ＭＳ Ｐゴシック" charset="0"/>
                <a:cs typeface="ＭＳ Ｐゴシック" charset="0"/>
              </a:rPr>
              <a:t>This talk to emphasize breadth, not depth.</a:t>
            </a:r>
          </a:p>
          <a:p>
            <a:endParaRPr lang="en-US">
              <a:ea typeface="ＭＳ Ｐゴシック" charset="0"/>
              <a:cs typeface="ＭＳ Ｐゴシック" charset="0"/>
            </a:endParaRPr>
          </a:p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2150"/>
            <a:ext cx="4554538" cy="3416300"/>
          </a:xfrm>
          <a:solidFill>
            <a:srgbClr val="FFFFFF"/>
          </a:solidFill>
          <a:ln/>
        </p:spPr>
      </p:sp>
      <p:sp>
        <p:nvSpPr>
          <p:cNvPr id="2560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>
                <a:ea typeface="ＭＳ Ｐゴシック" charset="0"/>
                <a:cs typeface="ＭＳ Ｐゴシック" charset="0"/>
              </a:rPr>
              <a:t>This talk to emphasize breadth, not depth.</a:t>
            </a:r>
          </a:p>
          <a:p>
            <a:endParaRPr lang="en-US">
              <a:ea typeface="ＭＳ Ｐゴシック" charset="0"/>
              <a:cs typeface="ＭＳ Ｐゴシック" charset="0"/>
            </a:endParaRPr>
          </a:p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2150"/>
            <a:ext cx="4554538" cy="3416300"/>
          </a:xfrm>
          <a:solidFill>
            <a:srgbClr val="FFFFFF"/>
          </a:solidFill>
          <a:ln/>
        </p:spPr>
      </p:sp>
      <p:sp>
        <p:nvSpPr>
          <p:cNvPr id="2560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>
                <a:ea typeface="ＭＳ Ｐゴシック" charset="0"/>
                <a:cs typeface="ＭＳ Ｐゴシック" charset="0"/>
              </a:rPr>
              <a:t>This talk to emphasize breadth, not depth.</a:t>
            </a:r>
          </a:p>
          <a:p>
            <a:endParaRPr lang="en-US">
              <a:ea typeface="ＭＳ Ｐゴシック" charset="0"/>
              <a:cs typeface="ＭＳ Ｐゴシック" charset="0"/>
            </a:endParaRPr>
          </a:p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8784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756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83325" y="0"/>
            <a:ext cx="2009775" cy="6324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4000" y="0"/>
            <a:ext cx="5876925" cy="6324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2455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6363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91700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193800"/>
            <a:ext cx="3803650" cy="5130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450" y="1193800"/>
            <a:ext cx="3803650" cy="5130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249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741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2546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27855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483858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430001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4000" y="0"/>
            <a:ext cx="75057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193800"/>
            <a:ext cx="7759700" cy="513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9"/>
          <p:cNvSpPr>
            <a:spLocks noChangeArrowheads="1"/>
          </p:cNvSpPr>
          <p:nvPr userDrawn="1"/>
        </p:nvSpPr>
        <p:spPr bwMode="auto">
          <a:xfrm>
            <a:off x="0" y="6635750"/>
            <a:ext cx="1277938" cy="22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sz="1200" dirty="0">
                <a:latin typeface="Arial" charset="0"/>
                <a:cs typeface="Arial" charset="0"/>
              </a:rPr>
              <a:t>Slide </a:t>
            </a:r>
            <a:fld id="{114BB002-38D4-C24E-8C01-BCEC5B0BB304}" type="slidenum">
              <a:rPr lang="en-US" sz="1200">
                <a:latin typeface="Arial" charset="0"/>
                <a:cs typeface="Arial" charset="0"/>
              </a:rPr>
              <a:pPr eaLnBrk="1" hangingPunct="1"/>
              <a:t>‹#›</a:t>
            </a:fld>
            <a:r>
              <a:rPr lang="en-US" sz="1200" dirty="0">
                <a:latin typeface="Arial" charset="0"/>
                <a:cs typeface="Arial" charset="0"/>
              </a:rPr>
              <a:t> of </a:t>
            </a:r>
            <a:r>
              <a:rPr lang="en-US" sz="1200" dirty="0" smtClean="0">
                <a:latin typeface="Arial" charset="0"/>
                <a:cs typeface="Arial" charset="0"/>
              </a:rPr>
              <a:t>27</a:t>
            </a:r>
            <a:endParaRPr lang="en-US" sz="1200" dirty="0">
              <a:latin typeface="Arial" charset="0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Arial" charset="0"/>
        </a:defRPr>
      </a:lvl6pPr>
      <a:lvl7pPr marL="914400"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Arial" charset="0"/>
        </a:defRPr>
      </a:lvl7pPr>
      <a:lvl8pPr marL="1371600"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Arial" charset="0"/>
        </a:defRPr>
      </a:lvl8pPr>
      <a:lvl9pPr marL="1828800"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Arial" charset="0"/>
        </a:defRPr>
      </a:lvl9pPr>
    </p:titleStyle>
    <p:bodyStyle>
      <a:lvl1pPr marL="177800" indent="-177800" algn="l" rtl="0" eaLnBrk="0" fontAlgn="base" hangingPunct="0">
        <a:spcBef>
          <a:spcPct val="40000"/>
        </a:spcBef>
        <a:spcAft>
          <a:spcPct val="0"/>
        </a:spcAft>
        <a:buChar char="•"/>
        <a:defRPr sz="2400" b="1">
          <a:solidFill>
            <a:srgbClr val="003399"/>
          </a:solidFill>
          <a:latin typeface="+mn-lt"/>
          <a:ea typeface="ＭＳ Ｐゴシック" charset="-128"/>
          <a:cs typeface="ＭＳ Ｐゴシック" charset="-128"/>
        </a:defRPr>
      </a:lvl1pPr>
      <a:lvl2pPr marL="523875" indent="-174625" algn="l" rtl="0" eaLnBrk="0" fontAlgn="base" hangingPunct="0">
        <a:spcBef>
          <a:spcPct val="20000"/>
        </a:spcBef>
        <a:spcAft>
          <a:spcPct val="0"/>
        </a:spcAft>
        <a:buChar char="–"/>
        <a:defRPr sz="2400" b="1">
          <a:solidFill>
            <a:srgbClr val="003399"/>
          </a:solidFill>
          <a:latin typeface="+mn-lt"/>
          <a:ea typeface="ＭＳ Ｐゴシック" charset="-128"/>
        </a:defRPr>
      </a:lvl2pPr>
      <a:lvl3pPr marL="854075" indent="-173038" algn="l" rtl="0" eaLnBrk="0" fontAlgn="base" hangingPunct="0">
        <a:spcBef>
          <a:spcPct val="20000"/>
        </a:spcBef>
        <a:spcAft>
          <a:spcPct val="0"/>
        </a:spcAft>
        <a:buChar char="•"/>
        <a:defRPr sz="2200" b="1">
          <a:solidFill>
            <a:srgbClr val="003399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imes New Roman" charset="0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charset="0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charset="0"/>
          <a:ea typeface="ＭＳ Ｐゴシック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charset="0"/>
          <a:ea typeface="ＭＳ Ｐゴシック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charset="0"/>
          <a:ea typeface="ＭＳ Ｐゴシック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charset="0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5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6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6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2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0.jpg"/><Relationship Id="rId12" Type="http://schemas.openxmlformats.org/officeDocument/2006/relationships/image" Target="../media/image11.jpg"/><Relationship Id="rId13" Type="http://schemas.openxmlformats.org/officeDocument/2006/relationships/image" Target="../media/image12.jpg"/><Relationship Id="rId14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jpg"/><Relationship Id="rId9" Type="http://schemas.openxmlformats.org/officeDocument/2006/relationships/image" Target="../media/image8.jpg"/><Relationship Id="rId10" Type="http://schemas.openxmlformats.org/officeDocument/2006/relationships/image" Target="../media/image9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914400" y="1295400"/>
            <a:ext cx="75438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>
            <a:lvl1pPr marL="177800" indent="-177800" algn="l" rtl="0" eaLnBrk="0" fontAlgn="base" hangingPunct="0">
              <a:spcBef>
                <a:spcPct val="40000"/>
              </a:spcBef>
              <a:spcAft>
                <a:spcPct val="0"/>
              </a:spcAft>
              <a:buChar char="•"/>
              <a:defRPr sz="2400" b="1">
                <a:solidFill>
                  <a:srgbClr val="003399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523875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rgbClr val="003399"/>
                </a:solidFill>
                <a:latin typeface="+mn-lt"/>
                <a:ea typeface="ＭＳ Ｐゴシック" charset="-128"/>
              </a:defRPr>
            </a:lvl2pPr>
            <a:lvl3pPr marL="8540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003399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marL="0" indent="0" algn="ctr">
              <a:buFontTx/>
              <a:buNone/>
            </a:pPr>
            <a:r>
              <a:rPr lang="en-US" sz="3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Local Power Distribution</a:t>
            </a:r>
          </a:p>
          <a:p>
            <a:pPr marL="0" indent="0" algn="ctr">
              <a:buFontTx/>
              <a:buNone/>
            </a:pPr>
            <a:r>
              <a:rPr lang="en-US" sz="3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(“Nanogrids”)</a:t>
            </a:r>
          </a:p>
          <a:p>
            <a:pPr marL="0" indent="0" algn="ctr">
              <a:buFontTx/>
              <a:buNone/>
            </a:pPr>
            <a:r>
              <a:rPr lang="en-US" sz="28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draft-nordman-nanogrids-00</a:t>
            </a:r>
            <a:endParaRPr lang="en-US" sz="2800" dirty="0" smtClean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marL="0" indent="0" algn="ctr">
              <a:buFontTx/>
              <a:buNone/>
            </a:pPr>
            <a:endParaRPr lang="en-US" dirty="0" smtClean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marL="0" indent="0" algn="ctr">
              <a:buFontTx/>
              <a:buNone/>
            </a:pPr>
            <a:r>
              <a:rPr lang="en-US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Bruce Nordman</a:t>
            </a:r>
          </a:p>
          <a:p>
            <a:pPr marL="0" indent="0" algn="ctr">
              <a:buFontTx/>
              <a:buNone/>
            </a:pPr>
            <a:r>
              <a:rPr lang="en-US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Lawrence Berkeley National Laboratory</a:t>
            </a:r>
          </a:p>
          <a:p>
            <a:pPr marL="0" indent="0" algn="ctr">
              <a:buFontTx/>
              <a:buNone/>
            </a:pPr>
            <a:r>
              <a:rPr lang="en-US" sz="20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August 1, 2012</a:t>
            </a:r>
          </a:p>
          <a:p>
            <a:pPr marL="0" indent="0" algn="ctr">
              <a:buFontTx/>
              <a:buNone/>
            </a:pPr>
            <a:endParaRPr lang="en-US" sz="1600" dirty="0" smtClean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marL="0" indent="0" algn="ctr">
              <a:buFontTx/>
              <a:buNone/>
            </a:pPr>
            <a:r>
              <a:rPr lang="en-US" sz="2000" dirty="0" err="1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BNordman@LBL.gov</a:t>
            </a:r>
            <a:r>
              <a:rPr lang="en-US" sz="20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— </a:t>
            </a:r>
            <a:r>
              <a:rPr lang="en-US" sz="2000" dirty="0" err="1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nordman.lbl.gov</a:t>
            </a:r>
            <a:endParaRPr lang="en-US" sz="2000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00" y="304800"/>
            <a:ext cx="243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+mj-lt"/>
              </a:rPr>
              <a:t>IETF 84</a:t>
            </a:r>
            <a:endParaRPr lang="en-US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482127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ostel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862208"/>
            <a:ext cx="4559300" cy="5995792"/>
          </a:xfrm>
          <a:prstGeom prst="rect">
            <a:avLst/>
          </a:prstGeom>
        </p:spPr>
      </p:pic>
      <p:sp>
        <p:nvSpPr>
          <p:cNvPr id="2457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28600"/>
            <a:ext cx="9144000" cy="8382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“Distributed” power distribution</a:t>
            </a:r>
            <a:endParaRPr lang="en-US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457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3400" y="1193800"/>
            <a:ext cx="4495800" cy="5664200"/>
          </a:xfrm>
        </p:spPr>
        <p:txBody>
          <a:bodyPr/>
          <a:lstStyle/>
          <a:p>
            <a:pPr marL="457200" indent="-457200">
              <a:spcBef>
                <a:spcPts val="600"/>
              </a:spcBef>
            </a:pPr>
            <a:r>
              <a:rPr lang="en-US" b="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Distributed power looks </a:t>
            </a:r>
            <a:br>
              <a:rPr lang="en-US" b="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b="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a lot like the Internet</a:t>
            </a:r>
          </a:p>
          <a:p>
            <a:pPr marL="803275" lvl="1" indent="-457200">
              <a:spcBef>
                <a:spcPts val="600"/>
              </a:spcBef>
            </a:pPr>
            <a:r>
              <a:rPr lang="en-US" b="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A network of grids</a:t>
            </a:r>
            <a:br>
              <a:rPr lang="en-US" b="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b="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(“</a:t>
            </a:r>
            <a:r>
              <a:rPr lang="en-US" b="0" dirty="0" err="1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intergrid</a:t>
            </a:r>
            <a:r>
              <a:rPr lang="en-US" b="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”)</a:t>
            </a:r>
          </a:p>
          <a:p>
            <a:pPr marL="457200" indent="-457200">
              <a:spcBef>
                <a:spcPts val="600"/>
              </a:spcBef>
            </a:pPr>
            <a:r>
              <a:rPr lang="en-US" b="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Peering exchanges can </a:t>
            </a:r>
            <a:br>
              <a:rPr lang="en-US" b="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b="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be multiple, dynamic</a:t>
            </a:r>
          </a:p>
          <a:p>
            <a:pPr marL="457200" indent="-457200">
              <a:spcBef>
                <a:spcPts val="600"/>
              </a:spcBef>
            </a:pPr>
            <a:r>
              <a:rPr lang="en-US" b="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With reliability at edge, </a:t>
            </a:r>
            <a:br>
              <a:rPr lang="en-US" b="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b="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core can be </a:t>
            </a:r>
            <a:r>
              <a:rPr lang="en-US" b="0" i="1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less</a:t>
            </a:r>
            <a:r>
              <a:rPr lang="en-US" b="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 reliable</a:t>
            </a:r>
          </a:p>
          <a:p>
            <a:pPr marL="457200" indent="-457200">
              <a:spcBef>
                <a:spcPts val="600"/>
              </a:spcBef>
            </a:pPr>
            <a:endParaRPr lang="en-US" b="0" dirty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marL="457200" indent="-457200">
              <a:spcBef>
                <a:spcPts val="600"/>
              </a:spcBef>
            </a:pPr>
            <a:endParaRPr lang="en-US" b="0" dirty="0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marL="457200" indent="-457200">
              <a:spcBef>
                <a:spcPts val="600"/>
              </a:spcBef>
            </a:pPr>
            <a:endParaRPr lang="en-US" b="0" dirty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marL="457200" indent="-457200">
              <a:spcBef>
                <a:spcPts val="600"/>
              </a:spcBef>
            </a:pPr>
            <a:endParaRPr lang="en-US" b="0" dirty="0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marL="457200" indent="-457200">
              <a:spcBef>
                <a:spcPts val="600"/>
              </a:spcBef>
            </a:pPr>
            <a:r>
              <a:rPr lang="en-US" b="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Smallest piece is “nanogrid”</a:t>
            </a:r>
            <a:endParaRPr lang="en-US" b="0" dirty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51730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28600"/>
            <a:ext cx="9144000" cy="838200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  <a:latin typeface="Arial" charset="0"/>
              </a:rPr>
              <a:t>Scaling structure: communications and power</a:t>
            </a:r>
            <a:endParaRPr lang="en-US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193800"/>
            <a:ext cx="4267200" cy="51308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  <a:latin typeface="Arial" charset="0"/>
              </a:rPr>
              <a:t>          Internet</a:t>
            </a: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  <a:latin typeface="Arial" charset="0"/>
            </a:endParaRPr>
          </a:p>
          <a:p>
            <a:pPr marL="0" indent="0">
              <a:buNone/>
            </a:pPr>
            <a:endParaRPr lang="en-US" dirty="0" smtClean="0">
              <a:solidFill>
                <a:schemeClr val="tx1"/>
              </a:solidFill>
              <a:latin typeface="Arial" charset="0"/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  <a:latin typeface="Arial" charset="0"/>
              </a:rPr>
              <a:t>Building/Campus</a:t>
            </a:r>
            <a:br>
              <a:rPr lang="en-US" dirty="0" smtClean="0">
                <a:solidFill>
                  <a:schemeClr val="tx1"/>
                </a:solidFill>
                <a:latin typeface="Arial" charset="0"/>
              </a:rPr>
            </a:br>
            <a:r>
              <a:rPr lang="en-US" dirty="0" smtClean="0">
                <a:solidFill>
                  <a:schemeClr val="tx1"/>
                </a:solidFill>
                <a:latin typeface="Arial" charset="0"/>
              </a:rPr>
              <a:t>Network</a:t>
            </a: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  <a:latin typeface="Arial" charset="0"/>
            </a:endParaRPr>
          </a:p>
          <a:p>
            <a:pPr marL="0" indent="0">
              <a:buNone/>
            </a:pPr>
            <a:endParaRPr lang="en-US" dirty="0" smtClean="0">
              <a:solidFill>
                <a:schemeClr val="tx1"/>
              </a:solidFill>
              <a:latin typeface="Arial" charset="0"/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  <a:latin typeface="Arial" charset="0"/>
              </a:rPr>
              <a:t>Local Area Network</a:t>
            </a:r>
            <a:endParaRPr lang="en-US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495800" y="1219200"/>
            <a:ext cx="1981200" cy="513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>
            <a:lvl1pPr marL="177800" indent="-177800" algn="l" rtl="0" eaLnBrk="0" fontAlgn="base" hangingPunct="0">
              <a:spcBef>
                <a:spcPct val="40000"/>
              </a:spcBef>
              <a:spcAft>
                <a:spcPct val="0"/>
              </a:spcAft>
              <a:buChar char="•"/>
              <a:defRPr sz="2400" b="1">
                <a:solidFill>
                  <a:srgbClr val="003399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523875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rgbClr val="003399"/>
                </a:solidFill>
                <a:latin typeface="+mn-lt"/>
                <a:ea typeface="ＭＳ Ｐゴシック" charset="-128"/>
              </a:defRPr>
            </a:lvl2pPr>
            <a:lvl3pPr marL="8540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003399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  <a:latin typeface="Arial" charset="0"/>
              </a:rPr>
              <a:t>“The Grid”</a:t>
            </a:r>
          </a:p>
          <a:p>
            <a:pPr marL="0" indent="0">
              <a:buNone/>
            </a:pPr>
            <a:endParaRPr lang="en-US" dirty="0" smtClean="0">
              <a:solidFill>
                <a:schemeClr val="tx1"/>
              </a:solidFill>
              <a:latin typeface="Arial" charset="0"/>
            </a:endParaRPr>
          </a:p>
          <a:p>
            <a:pPr marL="0" indent="0">
              <a:buNone/>
            </a:pPr>
            <a:endParaRPr lang="en-US" dirty="0" smtClean="0">
              <a:solidFill>
                <a:schemeClr val="tx1"/>
              </a:solidFill>
              <a:latin typeface="Arial" charset="0"/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  <a:latin typeface="Arial" charset="0"/>
              </a:rPr>
              <a:t>Microgrid</a:t>
            </a:r>
            <a:br>
              <a:rPr lang="en-US" dirty="0" smtClean="0">
                <a:solidFill>
                  <a:schemeClr val="tx1"/>
                </a:solidFill>
                <a:latin typeface="Arial" charset="0"/>
              </a:rPr>
            </a:br>
            <a:endParaRPr lang="en-US" dirty="0" smtClean="0">
              <a:solidFill>
                <a:schemeClr val="tx1"/>
              </a:solidFill>
              <a:latin typeface="Arial" charset="0"/>
            </a:endParaRPr>
          </a:p>
          <a:p>
            <a:pPr marL="0" indent="0">
              <a:buNone/>
            </a:pPr>
            <a:endParaRPr lang="en-US" dirty="0" smtClean="0">
              <a:solidFill>
                <a:schemeClr val="tx1"/>
              </a:solidFill>
              <a:latin typeface="Arial" charset="0"/>
            </a:endParaRPr>
          </a:p>
          <a:p>
            <a:pPr marL="0" indent="0">
              <a:buNone/>
            </a:pPr>
            <a:endParaRPr lang="en-US" dirty="0" smtClean="0">
              <a:solidFill>
                <a:schemeClr val="tx1"/>
              </a:solidFill>
              <a:latin typeface="Arial" charset="0"/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  <a:latin typeface="Arial" charset="0"/>
              </a:rPr>
              <a:t>Nanogrid</a:t>
            </a:r>
            <a:endParaRPr lang="en-US" dirty="0">
              <a:solidFill>
                <a:schemeClr val="tx1"/>
              </a:solidFill>
              <a:latin typeface="Arial" charset="0"/>
            </a:endParaRPr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3886200" y="1600200"/>
            <a:ext cx="0" cy="4419600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grpSp>
        <p:nvGrpSpPr>
          <p:cNvPr id="26" name="Group 25"/>
          <p:cNvGrpSpPr/>
          <p:nvPr/>
        </p:nvGrpSpPr>
        <p:grpSpPr>
          <a:xfrm>
            <a:off x="4800600" y="1752600"/>
            <a:ext cx="1219200" cy="1066800"/>
            <a:chOff x="5334000" y="1828800"/>
            <a:chExt cx="1219200" cy="1066800"/>
          </a:xfrm>
        </p:grpSpPr>
        <p:cxnSp>
          <p:nvCxnSpPr>
            <p:cNvPr id="6" name="Straight Arrow Connector 5"/>
            <p:cNvCxnSpPr/>
            <p:nvPr/>
          </p:nvCxnSpPr>
          <p:spPr bwMode="auto">
            <a:xfrm flipH="1">
              <a:off x="5334000" y="1828800"/>
              <a:ext cx="609600" cy="106680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/>
            </a:ln>
            <a:effectLst/>
          </p:spPr>
        </p:cxnSp>
        <p:cxnSp>
          <p:nvCxnSpPr>
            <p:cNvPr id="11" name="Straight Connector 10"/>
            <p:cNvCxnSpPr/>
            <p:nvPr/>
          </p:nvCxnSpPr>
          <p:spPr bwMode="auto">
            <a:xfrm flipH="1">
              <a:off x="5638800" y="1828800"/>
              <a:ext cx="304800" cy="91440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15" name="Straight Connector 14"/>
            <p:cNvCxnSpPr/>
            <p:nvPr/>
          </p:nvCxnSpPr>
          <p:spPr bwMode="auto">
            <a:xfrm flipH="1">
              <a:off x="5791200" y="1828800"/>
              <a:ext cx="152400" cy="91440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17" name="Straight Connector 16"/>
            <p:cNvCxnSpPr/>
            <p:nvPr/>
          </p:nvCxnSpPr>
          <p:spPr bwMode="auto">
            <a:xfrm>
              <a:off x="5943600" y="1828800"/>
              <a:ext cx="0" cy="91440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19" name="Straight Connector 18"/>
            <p:cNvCxnSpPr/>
            <p:nvPr/>
          </p:nvCxnSpPr>
          <p:spPr bwMode="auto">
            <a:xfrm>
              <a:off x="5943600" y="1828800"/>
              <a:ext cx="152400" cy="91440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21" name="Straight Connector 20"/>
            <p:cNvCxnSpPr/>
            <p:nvPr/>
          </p:nvCxnSpPr>
          <p:spPr bwMode="auto">
            <a:xfrm>
              <a:off x="5943600" y="1828800"/>
              <a:ext cx="304800" cy="91440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23" name="Straight Connector 22"/>
            <p:cNvCxnSpPr/>
            <p:nvPr/>
          </p:nvCxnSpPr>
          <p:spPr bwMode="auto">
            <a:xfrm>
              <a:off x="5943600" y="1828800"/>
              <a:ext cx="457200" cy="91440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25" name="Straight Connector 24"/>
            <p:cNvCxnSpPr/>
            <p:nvPr/>
          </p:nvCxnSpPr>
          <p:spPr bwMode="auto">
            <a:xfrm>
              <a:off x="5943600" y="1828800"/>
              <a:ext cx="609600" cy="91440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</p:grpSp>
      <p:grpSp>
        <p:nvGrpSpPr>
          <p:cNvPr id="29" name="Group 28"/>
          <p:cNvGrpSpPr/>
          <p:nvPr/>
        </p:nvGrpSpPr>
        <p:grpSpPr>
          <a:xfrm>
            <a:off x="4800600" y="3429000"/>
            <a:ext cx="1219200" cy="1066800"/>
            <a:chOff x="5334000" y="1828800"/>
            <a:chExt cx="1219200" cy="1066800"/>
          </a:xfrm>
        </p:grpSpPr>
        <p:cxnSp>
          <p:nvCxnSpPr>
            <p:cNvPr id="30" name="Straight Arrow Connector 29"/>
            <p:cNvCxnSpPr/>
            <p:nvPr/>
          </p:nvCxnSpPr>
          <p:spPr bwMode="auto">
            <a:xfrm flipH="1">
              <a:off x="5334000" y="1828800"/>
              <a:ext cx="609600" cy="106680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/>
            </a:ln>
            <a:effectLst/>
          </p:spPr>
        </p:cxnSp>
        <p:cxnSp>
          <p:nvCxnSpPr>
            <p:cNvPr id="31" name="Straight Connector 30"/>
            <p:cNvCxnSpPr/>
            <p:nvPr/>
          </p:nvCxnSpPr>
          <p:spPr bwMode="auto">
            <a:xfrm flipH="1">
              <a:off x="5638800" y="1828800"/>
              <a:ext cx="304800" cy="91440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32" name="Straight Connector 31"/>
            <p:cNvCxnSpPr/>
            <p:nvPr/>
          </p:nvCxnSpPr>
          <p:spPr bwMode="auto">
            <a:xfrm flipH="1">
              <a:off x="5791200" y="1828800"/>
              <a:ext cx="152400" cy="91440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33" name="Straight Connector 32"/>
            <p:cNvCxnSpPr/>
            <p:nvPr/>
          </p:nvCxnSpPr>
          <p:spPr bwMode="auto">
            <a:xfrm>
              <a:off x="5943600" y="1828800"/>
              <a:ext cx="0" cy="91440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34" name="Straight Connector 33"/>
            <p:cNvCxnSpPr/>
            <p:nvPr/>
          </p:nvCxnSpPr>
          <p:spPr bwMode="auto">
            <a:xfrm>
              <a:off x="5943600" y="1828800"/>
              <a:ext cx="152400" cy="91440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35" name="Straight Connector 34"/>
            <p:cNvCxnSpPr/>
            <p:nvPr/>
          </p:nvCxnSpPr>
          <p:spPr bwMode="auto">
            <a:xfrm>
              <a:off x="5943600" y="1828800"/>
              <a:ext cx="304800" cy="91440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36" name="Straight Connector 35"/>
            <p:cNvCxnSpPr/>
            <p:nvPr/>
          </p:nvCxnSpPr>
          <p:spPr bwMode="auto">
            <a:xfrm>
              <a:off x="5943600" y="1828800"/>
              <a:ext cx="457200" cy="91440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37" name="Straight Connector 36"/>
            <p:cNvCxnSpPr/>
            <p:nvPr/>
          </p:nvCxnSpPr>
          <p:spPr bwMode="auto">
            <a:xfrm>
              <a:off x="5943600" y="1828800"/>
              <a:ext cx="609600" cy="91440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</p:grpSp>
      <p:grpSp>
        <p:nvGrpSpPr>
          <p:cNvPr id="38" name="Group 37"/>
          <p:cNvGrpSpPr/>
          <p:nvPr/>
        </p:nvGrpSpPr>
        <p:grpSpPr>
          <a:xfrm>
            <a:off x="1066800" y="3581400"/>
            <a:ext cx="1219200" cy="1066800"/>
            <a:chOff x="5334000" y="1828800"/>
            <a:chExt cx="1219200" cy="1066800"/>
          </a:xfrm>
        </p:grpSpPr>
        <p:cxnSp>
          <p:nvCxnSpPr>
            <p:cNvPr id="39" name="Straight Arrow Connector 38"/>
            <p:cNvCxnSpPr/>
            <p:nvPr/>
          </p:nvCxnSpPr>
          <p:spPr bwMode="auto">
            <a:xfrm flipH="1">
              <a:off x="5334000" y="1828800"/>
              <a:ext cx="609600" cy="106680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/>
            </a:ln>
            <a:effectLst/>
          </p:spPr>
        </p:cxnSp>
        <p:cxnSp>
          <p:nvCxnSpPr>
            <p:cNvPr id="40" name="Straight Connector 39"/>
            <p:cNvCxnSpPr/>
            <p:nvPr/>
          </p:nvCxnSpPr>
          <p:spPr bwMode="auto">
            <a:xfrm flipH="1">
              <a:off x="5638800" y="1828800"/>
              <a:ext cx="304800" cy="91440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41" name="Straight Connector 40"/>
            <p:cNvCxnSpPr/>
            <p:nvPr/>
          </p:nvCxnSpPr>
          <p:spPr bwMode="auto">
            <a:xfrm flipH="1">
              <a:off x="5791200" y="1828800"/>
              <a:ext cx="152400" cy="91440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42" name="Straight Connector 41"/>
            <p:cNvCxnSpPr/>
            <p:nvPr/>
          </p:nvCxnSpPr>
          <p:spPr bwMode="auto">
            <a:xfrm>
              <a:off x="5943600" y="1828800"/>
              <a:ext cx="0" cy="91440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43" name="Straight Connector 42"/>
            <p:cNvCxnSpPr/>
            <p:nvPr/>
          </p:nvCxnSpPr>
          <p:spPr bwMode="auto">
            <a:xfrm>
              <a:off x="5943600" y="1828800"/>
              <a:ext cx="152400" cy="91440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44" name="Straight Connector 43"/>
            <p:cNvCxnSpPr/>
            <p:nvPr/>
          </p:nvCxnSpPr>
          <p:spPr bwMode="auto">
            <a:xfrm>
              <a:off x="5943600" y="1828800"/>
              <a:ext cx="304800" cy="91440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45" name="Straight Connector 44"/>
            <p:cNvCxnSpPr/>
            <p:nvPr/>
          </p:nvCxnSpPr>
          <p:spPr bwMode="auto">
            <a:xfrm>
              <a:off x="5943600" y="1828800"/>
              <a:ext cx="457200" cy="91440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46" name="Straight Connector 45"/>
            <p:cNvCxnSpPr/>
            <p:nvPr/>
          </p:nvCxnSpPr>
          <p:spPr bwMode="auto">
            <a:xfrm>
              <a:off x="5943600" y="1828800"/>
              <a:ext cx="609600" cy="91440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</p:grpSp>
      <p:grpSp>
        <p:nvGrpSpPr>
          <p:cNvPr id="47" name="Group 46"/>
          <p:cNvGrpSpPr/>
          <p:nvPr/>
        </p:nvGrpSpPr>
        <p:grpSpPr>
          <a:xfrm>
            <a:off x="1219200" y="1752600"/>
            <a:ext cx="1219200" cy="1066800"/>
            <a:chOff x="5334000" y="1828800"/>
            <a:chExt cx="1219200" cy="1066800"/>
          </a:xfrm>
        </p:grpSpPr>
        <p:cxnSp>
          <p:nvCxnSpPr>
            <p:cNvPr id="48" name="Straight Arrow Connector 47"/>
            <p:cNvCxnSpPr/>
            <p:nvPr/>
          </p:nvCxnSpPr>
          <p:spPr bwMode="auto">
            <a:xfrm flipH="1">
              <a:off x="5334000" y="1828800"/>
              <a:ext cx="609600" cy="106680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/>
            </a:ln>
            <a:effectLst/>
          </p:spPr>
        </p:cxnSp>
        <p:cxnSp>
          <p:nvCxnSpPr>
            <p:cNvPr id="49" name="Straight Connector 48"/>
            <p:cNvCxnSpPr/>
            <p:nvPr/>
          </p:nvCxnSpPr>
          <p:spPr bwMode="auto">
            <a:xfrm flipH="1">
              <a:off x="5638800" y="1828800"/>
              <a:ext cx="304800" cy="91440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50" name="Straight Connector 49"/>
            <p:cNvCxnSpPr/>
            <p:nvPr/>
          </p:nvCxnSpPr>
          <p:spPr bwMode="auto">
            <a:xfrm flipH="1">
              <a:off x="5791200" y="1828800"/>
              <a:ext cx="152400" cy="91440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51" name="Straight Connector 50"/>
            <p:cNvCxnSpPr/>
            <p:nvPr/>
          </p:nvCxnSpPr>
          <p:spPr bwMode="auto">
            <a:xfrm>
              <a:off x="5943600" y="1828800"/>
              <a:ext cx="0" cy="91440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52" name="Straight Connector 51"/>
            <p:cNvCxnSpPr/>
            <p:nvPr/>
          </p:nvCxnSpPr>
          <p:spPr bwMode="auto">
            <a:xfrm>
              <a:off x="5943600" y="1828800"/>
              <a:ext cx="152400" cy="91440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53" name="Straight Connector 52"/>
            <p:cNvCxnSpPr/>
            <p:nvPr/>
          </p:nvCxnSpPr>
          <p:spPr bwMode="auto">
            <a:xfrm>
              <a:off x="5943600" y="1828800"/>
              <a:ext cx="304800" cy="91440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54" name="Straight Connector 53"/>
            <p:cNvCxnSpPr/>
            <p:nvPr/>
          </p:nvCxnSpPr>
          <p:spPr bwMode="auto">
            <a:xfrm>
              <a:off x="5943600" y="1828800"/>
              <a:ext cx="457200" cy="91440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55" name="Straight Connector 54"/>
            <p:cNvCxnSpPr/>
            <p:nvPr/>
          </p:nvCxnSpPr>
          <p:spPr bwMode="auto">
            <a:xfrm>
              <a:off x="5943600" y="1828800"/>
              <a:ext cx="609600" cy="91440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</p:grpSp>
      <p:sp>
        <p:nvSpPr>
          <p:cNvPr id="56" name="Rectangle 3"/>
          <p:cNvSpPr txBox="1">
            <a:spLocks noChangeArrowheads="1"/>
          </p:cNvSpPr>
          <p:nvPr/>
        </p:nvSpPr>
        <p:spPr bwMode="auto">
          <a:xfrm>
            <a:off x="6858000" y="1219200"/>
            <a:ext cx="2209800" cy="513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>
            <a:lvl1pPr marL="177800" indent="-177800" algn="l" rtl="0" eaLnBrk="0" fontAlgn="base" hangingPunct="0">
              <a:spcBef>
                <a:spcPct val="40000"/>
              </a:spcBef>
              <a:spcAft>
                <a:spcPct val="0"/>
              </a:spcAft>
              <a:buChar char="•"/>
              <a:defRPr sz="2400" b="1">
                <a:solidFill>
                  <a:srgbClr val="003399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523875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rgbClr val="003399"/>
                </a:solidFill>
                <a:latin typeface="+mn-lt"/>
                <a:ea typeface="ＭＳ Ｐゴシック" charset="-128"/>
              </a:defRPr>
            </a:lvl2pPr>
            <a:lvl3pPr marL="8540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003399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marL="0" indent="0">
              <a:buNone/>
            </a:pPr>
            <a:r>
              <a:rPr lang="en-US" i="1" dirty="0" smtClean="0">
                <a:solidFill>
                  <a:schemeClr val="accent6"/>
                </a:solidFill>
                <a:latin typeface="Arial" charset="0"/>
              </a:rPr>
              <a:t>Wide area</a:t>
            </a:r>
          </a:p>
          <a:p>
            <a:pPr marL="0" indent="0">
              <a:buNone/>
            </a:pPr>
            <a:endParaRPr lang="en-US" i="1" dirty="0" smtClean="0">
              <a:solidFill>
                <a:schemeClr val="accent6"/>
              </a:solidFill>
              <a:latin typeface="Arial" charset="0"/>
            </a:endParaRPr>
          </a:p>
          <a:p>
            <a:pPr marL="0" indent="0">
              <a:buNone/>
            </a:pPr>
            <a:endParaRPr lang="en-US" i="1" dirty="0" smtClean="0">
              <a:solidFill>
                <a:schemeClr val="accent6"/>
              </a:solidFill>
              <a:latin typeface="Arial" charset="0"/>
            </a:endParaRPr>
          </a:p>
          <a:p>
            <a:pPr marL="0" indent="0">
              <a:buNone/>
            </a:pPr>
            <a:r>
              <a:rPr lang="en-US" i="1" dirty="0" smtClean="0">
                <a:solidFill>
                  <a:schemeClr val="accent6"/>
                </a:solidFill>
                <a:latin typeface="Arial" charset="0"/>
              </a:rPr>
              <a:t>Management</a:t>
            </a:r>
          </a:p>
          <a:p>
            <a:pPr marL="0" indent="0">
              <a:buNone/>
            </a:pPr>
            <a:endParaRPr lang="en-US" i="1" dirty="0" smtClean="0">
              <a:solidFill>
                <a:schemeClr val="accent6"/>
              </a:solidFill>
              <a:latin typeface="Arial" charset="0"/>
            </a:endParaRPr>
          </a:p>
          <a:p>
            <a:pPr marL="0" indent="0">
              <a:buNone/>
            </a:pPr>
            <a:endParaRPr lang="en-US" i="1" dirty="0" smtClean="0">
              <a:solidFill>
                <a:schemeClr val="accent6"/>
              </a:solidFill>
              <a:latin typeface="Arial" charset="0"/>
            </a:endParaRPr>
          </a:p>
          <a:p>
            <a:pPr marL="0" indent="0">
              <a:buNone/>
            </a:pPr>
            <a:endParaRPr lang="en-US" sz="1800" i="1" dirty="0" smtClean="0">
              <a:solidFill>
                <a:schemeClr val="accent6"/>
              </a:solidFill>
              <a:latin typeface="Arial" charset="0"/>
            </a:endParaRPr>
          </a:p>
          <a:p>
            <a:pPr marL="0" indent="0">
              <a:buNone/>
            </a:pPr>
            <a:r>
              <a:rPr lang="en-US" i="1" dirty="0" smtClean="0">
                <a:solidFill>
                  <a:schemeClr val="accent6"/>
                </a:solidFill>
                <a:latin typeface="Arial" charset="0"/>
              </a:rPr>
              <a:t>Device</a:t>
            </a:r>
            <a:endParaRPr lang="en-US" i="1" dirty="0">
              <a:solidFill>
                <a:schemeClr val="accent6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04259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28600"/>
            <a:ext cx="9144000" cy="838200"/>
          </a:xfrm>
        </p:spPr>
        <p:txBody>
          <a:bodyPr/>
          <a:lstStyle/>
          <a:p>
            <a:pPr marL="406400" indent="-406400"/>
            <a:r>
              <a:rPr lang="en-US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What is a Nanogrid?</a:t>
            </a:r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95300" y="1574800"/>
            <a:ext cx="8153400" cy="5130800"/>
          </a:xfrm>
        </p:spPr>
        <p:txBody>
          <a:bodyPr/>
          <a:lstStyle/>
          <a:p>
            <a:pPr marL="406400" indent="-406400" algn="ctr">
              <a:buFontTx/>
              <a:buNone/>
            </a:pPr>
            <a:r>
              <a:rPr lang="ja-JP" altLang="en-US" i="1" dirty="0">
                <a:solidFill>
                  <a:srgbClr val="008000"/>
                </a:solidFill>
                <a:latin typeface="Arial" charset="0"/>
                <a:ea typeface="ＭＳ Ｐゴシック" charset="0"/>
                <a:cs typeface="ＭＳ Ｐゴシック" charset="0"/>
              </a:rPr>
              <a:t>“</a:t>
            </a:r>
            <a:r>
              <a:rPr lang="en-US" altLang="ja-JP" i="1" dirty="0">
                <a:solidFill>
                  <a:srgbClr val="008000"/>
                </a:solidFill>
                <a:latin typeface="Arial" charset="0"/>
                <a:ea typeface="ＭＳ Ｐゴシック" charset="0"/>
                <a:cs typeface="ＭＳ Ｐゴシック" charset="0"/>
              </a:rPr>
              <a:t>A (very) small electricity domain</a:t>
            </a:r>
            <a:r>
              <a:rPr lang="ja-JP" altLang="en-US" i="1" dirty="0">
                <a:solidFill>
                  <a:srgbClr val="008000"/>
                </a:solidFill>
                <a:latin typeface="Arial" charset="0"/>
                <a:ea typeface="ＭＳ Ｐゴシック" charset="0"/>
                <a:cs typeface="ＭＳ Ｐゴシック" charset="0"/>
              </a:rPr>
              <a:t>”</a:t>
            </a:r>
            <a:endParaRPr lang="en-US" altLang="ja-JP" i="1" dirty="0">
              <a:solidFill>
                <a:srgbClr val="00800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marL="406400" indent="-406400"/>
            <a:endParaRPr lang="en-US" sz="1000" b="0" dirty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marL="406400" indent="-406400"/>
            <a:r>
              <a:rPr lang="en-US" b="0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Like a microgrid, only (much) smaller</a:t>
            </a:r>
          </a:p>
          <a:p>
            <a:pPr marL="406400" indent="-406400"/>
            <a:r>
              <a:rPr lang="en-US" b="0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Has a single physical layer (voltage; usually DC)</a:t>
            </a:r>
          </a:p>
          <a:p>
            <a:pPr marL="406400" indent="-406400"/>
            <a:r>
              <a:rPr lang="en-US" b="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Is </a:t>
            </a:r>
            <a:r>
              <a:rPr lang="en-US" b="0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a single administrative</a:t>
            </a:r>
            <a:r>
              <a:rPr lang="en-US" b="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, reliability</a:t>
            </a:r>
            <a:r>
              <a:rPr lang="en-US" b="0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, and price </a:t>
            </a:r>
            <a:r>
              <a:rPr lang="en-US" b="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domain</a:t>
            </a:r>
            <a:endParaRPr lang="en-US" b="0" dirty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marL="406400" indent="-406400"/>
            <a:r>
              <a:rPr lang="en-US" b="0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Can interoperate with </a:t>
            </a:r>
            <a:br>
              <a:rPr lang="en-US" b="0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b="0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other (</a:t>
            </a:r>
            <a:r>
              <a:rPr lang="en-US" b="0" dirty="0" err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nano</a:t>
            </a:r>
            <a:r>
              <a:rPr lang="en-US" b="0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, micro) grids </a:t>
            </a:r>
            <a:br>
              <a:rPr lang="en-US" b="0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b="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and generation through</a:t>
            </a:r>
            <a:br>
              <a:rPr lang="en-US" b="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b="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gateways</a:t>
            </a:r>
          </a:p>
          <a:p>
            <a:pPr marL="406400" indent="-406400"/>
            <a:endParaRPr lang="en-US" b="0" dirty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marL="406400" indent="-406400"/>
            <a:r>
              <a:rPr lang="en-US" b="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Wide range in technology,</a:t>
            </a:r>
            <a:r>
              <a:rPr lang="en-US" b="0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b="0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b="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capability</a:t>
            </a:r>
            <a:r>
              <a:rPr lang="en-US" b="0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,</a:t>
            </a:r>
            <a:r>
              <a:rPr lang="en-US" b="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 capacity</a:t>
            </a:r>
          </a:p>
        </p:txBody>
      </p:sp>
      <p:pic>
        <p:nvPicPr>
          <p:cNvPr id="28675" name="Content Placeholder 3" descr="nggrab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512" b="-2512"/>
          <a:stretch>
            <a:fillRect/>
          </a:stretch>
        </p:blipFill>
        <p:spPr bwMode="auto">
          <a:xfrm>
            <a:off x="4724400" y="4244975"/>
            <a:ext cx="4368800" cy="2401888"/>
          </a:xfrm>
          <a:prstGeom prst="rect">
            <a:avLst/>
          </a:prstGeom>
          <a:noFill/>
          <a:ln w="38100">
            <a:solidFill>
              <a:schemeClr val="tx1">
                <a:alpha val="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28600"/>
            <a:ext cx="9144000" cy="8382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Existing nanogrid technologies</a:t>
            </a:r>
            <a:endParaRPr lang="en-US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662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3400" y="1193800"/>
            <a:ext cx="8610600" cy="5664200"/>
          </a:xfrm>
        </p:spPr>
        <p:txBody>
          <a:bodyPr/>
          <a:lstStyle/>
          <a:p>
            <a:pPr marL="457200" indent="-457200">
              <a:spcBef>
                <a:spcPts val="600"/>
              </a:spcBef>
              <a:buFontTx/>
              <a:buNone/>
            </a:pPr>
            <a:r>
              <a:rPr lang="en-US" b="0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No communications</a:t>
            </a:r>
          </a:p>
          <a:p>
            <a:pPr marL="457200" indent="-457200">
              <a:spcBef>
                <a:spcPts val="600"/>
              </a:spcBef>
            </a:pPr>
            <a:r>
              <a:rPr lang="en-US" sz="2000" b="0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Vehicles – 12 V, 42 V, 400 V, …</a:t>
            </a:r>
          </a:p>
          <a:p>
            <a:pPr marL="457200" indent="-457200">
              <a:spcBef>
                <a:spcPts val="600"/>
              </a:spcBef>
            </a:pPr>
            <a:r>
              <a:rPr lang="en-US" sz="2000" b="0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eMerge – 24 V, 380 V</a:t>
            </a:r>
          </a:p>
          <a:p>
            <a:pPr marL="457200" indent="-457200">
              <a:spcBef>
                <a:spcPts val="600"/>
              </a:spcBef>
            </a:pPr>
            <a:r>
              <a:rPr lang="en-US" sz="2000" b="0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Downstream of UPS – 115 VAC</a:t>
            </a:r>
            <a:endParaRPr lang="en-US" sz="700" b="0" dirty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marL="457200" indent="-457200">
              <a:spcBef>
                <a:spcPts val="600"/>
              </a:spcBef>
              <a:buFontTx/>
              <a:buNone/>
            </a:pPr>
            <a:r>
              <a:rPr lang="en-US" b="0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With communications</a:t>
            </a:r>
          </a:p>
          <a:p>
            <a:pPr marL="457200" indent="-457200">
              <a:spcBef>
                <a:spcPts val="600"/>
              </a:spcBef>
            </a:pPr>
            <a:r>
              <a:rPr lang="en-US" sz="2000" b="0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Universal Serial Bus, USB – 5 V</a:t>
            </a:r>
          </a:p>
          <a:p>
            <a:pPr marL="457200" indent="-457200">
              <a:spcBef>
                <a:spcPts val="600"/>
              </a:spcBef>
            </a:pPr>
            <a:r>
              <a:rPr lang="en-US" sz="2000" b="0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Power over Ethernet, PoE – 48 </a:t>
            </a:r>
            <a:r>
              <a:rPr lang="en-US" sz="2000" b="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V</a:t>
            </a:r>
          </a:p>
          <a:p>
            <a:pPr marL="457200" indent="-457200">
              <a:spcBef>
                <a:spcPts val="600"/>
              </a:spcBef>
            </a:pPr>
            <a:r>
              <a:rPr lang="en-US" sz="2000" b="0" dirty="0" err="1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HDBaseT</a:t>
            </a:r>
            <a:r>
              <a:rPr lang="en-US" sz="2000" b="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 – 48 V</a:t>
            </a:r>
            <a:endParaRPr lang="en-US" sz="2000" b="0" dirty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marL="457200" indent="-457200">
              <a:spcBef>
                <a:spcPts val="600"/>
              </a:spcBef>
            </a:pPr>
            <a:r>
              <a:rPr lang="en-US" sz="2000" b="0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Proprietary systems</a:t>
            </a:r>
          </a:p>
          <a:p>
            <a:pPr marL="457200" indent="-457200">
              <a:spcBef>
                <a:spcPts val="600"/>
              </a:spcBef>
              <a:buFontTx/>
              <a:buNone/>
            </a:pPr>
            <a:r>
              <a:rPr lang="en-US" b="0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Power adapter </a:t>
            </a:r>
            <a:r>
              <a:rPr lang="en-US" b="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systems </a:t>
            </a:r>
            <a:r>
              <a:rPr lang="en-US" sz="2000" b="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(emerging)</a:t>
            </a:r>
            <a:endParaRPr lang="en-US" sz="2000" b="0" dirty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marL="457200" indent="-457200">
              <a:spcBef>
                <a:spcPts val="600"/>
              </a:spcBef>
            </a:pPr>
            <a:r>
              <a:rPr lang="en-US" sz="2000" b="0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Wireless power technologies</a:t>
            </a:r>
          </a:p>
          <a:p>
            <a:pPr marL="457200" indent="-457200">
              <a:spcBef>
                <a:spcPts val="600"/>
              </a:spcBef>
            </a:pPr>
            <a:r>
              <a:rPr lang="en-US" sz="2000" b="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Universal </a:t>
            </a:r>
            <a:r>
              <a:rPr lang="en-US" sz="2000" b="0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Power Adapter for Mobile Devices, UPAMD – IEEE</a:t>
            </a:r>
          </a:p>
          <a:p>
            <a:pPr marL="457200" indent="-457200"/>
            <a:endParaRPr lang="en-US" b="0" dirty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28600"/>
            <a:ext cx="9144000" cy="838200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  <a:latin typeface="Arial" charset="0"/>
              </a:rPr>
              <a:t>IEEE – Universal Power Adapter for Mobile Devices</a:t>
            </a:r>
            <a:endParaRPr lang="en-US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839827"/>
            <a:ext cx="7714115" cy="6018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228600" y="5867400"/>
            <a:ext cx="10345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 smtClean="0">
                <a:latin typeface="+mn-lt"/>
              </a:rPr>
              <a:t>Source:</a:t>
            </a:r>
          </a:p>
          <a:p>
            <a:r>
              <a:rPr lang="en-US" sz="1800" dirty="0" smtClean="0">
                <a:latin typeface="+mn-lt"/>
              </a:rPr>
              <a:t>IEEE</a:t>
            </a:r>
            <a:endParaRPr lang="en-US" sz="1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503634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28600"/>
            <a:ext cx="9144000" cy="8382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Arial" charset="0"/>
              </a:rPr>
              <a:t>Nanogrids do NOT </a:t>
            </a:r>
            <a:r>
              <a:rPr lang="en-US" b="0" dirty="0" smtClean="0">
                <a:solidFill>
                  <a:schemeClr val="tx1"/>
                </a:solidFill>
                <a:latin typeface="Arial" charset="0"/>
              </a:rPr>
              <a:t>(but Microgrids do)</a:t>
            </a:r>
            <a:endParaRPr lang="en-US" b="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3400" y="1193800"/>
            <a:ext cx="8305800" cy="5664200"/>
          </a:xfrm>
        </p:spPr>
        <p:txBody>
          <a:bodyPr/>
          <a:lstStyle/>
          <a:p>
            <a:pPr marL="457200" indent="-457200"/>
            <a:r>
              <a:rPr lang="en-US" b="0" dirty="0" smtClean="0">
                <a:solidFill>
                  <a:schemeClr val="tx1"/>
                </a:solidFill>
                <a:latin typeface="Arial" charset="0"/>
              </a:rPr>
              <a:t>incorporate generation (?)</a:t>
            </a:r>
            <a:endParaRPr lang="en-US" b="0" dirty="0">
              <a:solidFill>
                <a:schemeClr val="tx1"/>
              </a:solidFill>
              <a:latin typeface="Arial" charset="0"/>
            </a:endParaRPr>
          </a:p>
          <a:p>
            <a:pPr marL="457200" indent="-457200"/>
            <a:r>
              <a:rPr lang="en-US" b="0" dirty="0">
                <a:solidFill>
                  <a:schemeClr val="tx1"/>
                </a:solidFill>
                <a:latin typeface="Arial" charset="0"/>
              </a:rPr>
              <a:t>optimize multiple-output energy </a:t>
            </a:r>
            <a:r>
              <a:rPr lang="en-US" b="0" dirty="0" smtClean="0">
                <a:solidFill>
                  <a:schemeClr val="tx1"/>
                </a:solidFill>
                <a:latin typeface="Arial" charset="0"/>
              </a:rPr>
              <a:t>systems</a:t>
            </a:r>
          </a:p>
          <a:p>
            <a:pPr marL="803275" lvl="1" indent="-457200"/>
            <a:r>
              <a:rPr lang="en-US" sz="2000" b="0" dirty="0" smtClean="0">
                <a:solidFill>
                  <a:schemeClr val="tx1"/>
                </a:solidFill>
                <a:latin typeface="Arial" charset="0"/>
              </a:rPr>
              <a:t>e.g</a:t>
            </a:r>
            <a:r>
              <a:rPr lang="en-US" sz="2000" b="0" dirty="0">
                <a:solidFill>
                  <a:schemeClr val="tx1"/>
                </a:solidFill>
                <a:latin typeface="Arial" charset="0"/>
              </a:rPr>
              <a:t>. combined heat and power, </a:t>
            </a:r>
            <a:r>
              <a:rPr lang="en-US" sz="2000" b="0" dirty="0" smtClean="0">
                <a:solidFill>
                  <a:schemeClr val="tx1"/>
                </a:solidFill>
                <a:latin typeface="Arial" charset="0"/>
              </a:rPr>
              <a:t>CHP</a:t>
            </a:r>
            <a:endParaRPr lang="en-US" sz="2000" b="0" dirty="0">
              <a:solidFill>
                <a:schemeClr val="tx1"/>
              </a:solidFill>
              <a:latin typeface="Arial" charset="0"/>
            </a:endParaRPr>
          </a:p>
          <a:p>
            <a:pPr marL="457200" indent="-457200"/>
            <a:r>
              <a:rPr lang="en-US" b="0" dirty="0" smtClean="0">
                <a:solidFill>
                  <a:schemeClr val="tx1"/>
                </a:solidFill>
                <a:latin typeface="Arial" charset="0"/>
              </a:rPr>
              <a:t>provide </a:t>
            </a:r>
            <a:r>
              <a:rPr lang="en-US" b="0" dirty="0">
                <a:solidFill>
                  <a:schemeClr val="tx1"/>
                </a:solidFill>
                <a:latin typeface="Arial" charset="0"/>
              </a:rPr>
              <a:t>a variety of </a:t>
            </a:r>
            <a:r>
              <a:rPr lang="en-US" b="0" dirty="0" smtClean="0">
                <a:solidFill>
                  <a:schemeClr val="tx1"/>
                </a:solidFill>
                <a:latin typeface="Arial" charset="0"/>
              </a:rPr>
              <a:t>voltages </a:t>
            </a:r>
            <a:r>
              <a:rPr lang="en-US" sz="2000" b="0" dirty="0" smtClean="0">
                <a:solidFill>
                  <a:schemeClr val="tx1"/>
                </a:solidFill>
                <a:latin typeface="Arial" charset="0"/>
              </a:rPr>
              <a:t>(both AC and DC)</a:t>
            </a:r>
            <a:endParaRPr lang="en-US" sz="2000" b="0" dirty="0">
              <a:solidFill>
                <a:schemeClr val="tx1"/>
              </a:solidFill>
              <a:latin typeface="Arial" charset="0"/>
            </a:endParaRPr>
          </a:p>
          <a:p>
            <a:pPr marL="457200" indent="-457200"/>
            <a:r>
              <a:rPr lang="en-US" b="0" dirty="0">
                <a:solidFill>
                  <a:schemeClr val="tx1"/>
                </a:solidFill>
                <a:latin typeface="Arial" charset="0"/>
              </a:rPr>
              <a:t>provide a variety of quality and reliability options.</a:t>
            </a:r>
          </a:p>
          <a:p>
            <a:pPr marL="457200" indent="-457200"/>
            <a:r>
              <a:rPr lang="en-US" b="0" dirty="0" smtClean="0">
                <a:solidFill>
                  <a:schemeClr val="tx1"/>
                </a:solidFill>
                <a:latin typeface="Arial" charset="0"/>
              </a:rPr>
              <a:t>connect to the grid</a:t>
            </a:r>
          </a:p>
          <a:p>
            <a:pPr marL="457200" indent="-457200"/>
            <a:r>
              <a:rPr lang="en-US" b="0" dirty="0" smtClean="0">
                <a:solidFill>
                  <a:schemeClr val="tx1"/>
                </a:solidFill>
                <a:latin typeface="Arial" charset="0"/>
              </a:rPr>
              <a:t>require professional design / installation</a:t>
            </a:r>
            <a:endParaRPr lang="en-US" b="0" dirty="0">
              <a:solidFill>
                <a:schemeClr val="tx1"/>
              </a:solidFill>
              <a:latin typeface="Arial" charset="0"/>
            </a:endParaRPr>
          </a:p>
          <a:p>
            <a:pPr marL="457200" indent="-457200"/>
            <a:endParaRPr lang="en-US" b="0" dirty="0">
              <a:solidFill>
                <a:schemeClr val="tx1"/>
              </a:solidFill>
              <a:latin typeface="Arial" charset="0"/>
            </a:endParaRPr>
          </a:p>
          <a:p>
            <a:pPr marL="457200" indent="-457200">
              <a:buFontTx/>
              <a:buNone/>
            </a:pPr>
            <a:endParaRPr lang="en-US" b="0" i="1" dirty="0">
              <a:solidFill>
                <a:schemeClr val="tx1"/>
              </a:solidFill>
              <a:latin typeface="Arial" charset="0"/>
            </a:endParaRPr>
          </a:p>
          <a:p>
            <a:pPr marL="457200" indent="-457200"/>
            <a:endParaRPr lang="en-US" b="0" dirty="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83919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28600"/>
            <a:ext cx="9144000" cy="83820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Village example</a:t>
            </a:r>
          </a:p>
        </p:txBody>
      </p:sp>
      <p:sp>
        <p:nvSpPr>
          <p:cNvPr id="5325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3400" y="1193800"/>
            <a:ext cx="8610600" cy="5664200"/>
          </a:xfrm>
        </p:spPr>
        <p:txBody>
          <a:bodyPr/>
          <a:lstStyle/>
          <a:p>
            <a:pPr marL="457200" indent="-457200">
              <a:spcBef>
                <a:spcPts val="80"/>
              </a:spcBef>
            </a:pPr>
            <a:r>
              <a:rPr lang="en-US" b="0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Start with single house </a:t>
            </a:r>
            <a:r>
              <a:rPr lang="en-US" sz="2000" b="0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– car battery recharged every few days</a:t>
            </a:r>
            <a:endParaRPr lang="en-US" b="0" dirty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marL="803275" lvl="1" indent="-457200">
              <a:spcBef>
                <a:spcPts val="80"/>
              </a:spcBef>
            </a:pPr>
            <a:r>
              <a:rPr lang="en-US" sz="2000" b="0" dirty="0">
                <a:solidFill>
                  <a:srgbClr val="000000"/>
                </a:solidFill>
                <a:latin typeface="Arial" charset="0"/>
                <a:ea typeface="ＭＳ Ｐゴシック" charset="0"/>
              </a:rPr>
              <a:t>Light, phone charger, TV, </a:t>
            </a:r>
            <a:r>
              <a:rPr lang="en-US" sz="2000" b="0" dirty="0" smtClean="0">
                <a:solidFill>
                  <a:srgbClr val="000000"/>
                </a:solidFill>
                <a:latin typeface="Arial" charset="0"/>
                <a:ea typeface="ＭＳ Ｐゴシック" charset="0"/>
              </a:rPr>
              <a:t>…</a:t>
            </a:r>
            <a:endParaRPr lang="en-US" sz="2000" b="0" dirty="0">
              <a:solidFill>
                <a:srgbClr val="000000"/>
              </a:solidFill>
              <a:latin typeface="Arial" charset="0"/>
              <a:ea typeface="ＭＳ Ｐゴシック" charset="0"/>
            </a:endParaRPr>
          </a:p>
          <a:p>
            <a:pPr marL="803275" lvl="1" indent="-457200">
              <a:spcBef>
                <a:spcPts val="80"/>
              </a:spcBef>
            </a:pPr>
            <a:r>
              <a:rPr lang="en-US" sz="2000" b="0" dirty="0">
                <a:solidFill>
                  <a:srgbClr val="000000"/>
                </a:solidFill>
                <a:latin typeface="Arial" charset="0"/>
                <a:ea typeface="ＭＳ Ｐゴシック" charset="0"/>
              </a:rPr>
              <a:t>Add local generation – PV, wind, …</a:t>
            </a:r>
          </a:p>
          <a:p>
            <a:pPr marL="457200" indent="-457200">
              <a:spcBef>
                <a:spcPts val="80"/>
              </a:spcBef>
            </a:pPr>
            <a:endParaRPr lang="en-US" sz="2000" b="0" dirty="0">
              <a:solidFill>
                <a:srgbClr val="000000"/>
              </a:solidFill>
              <a:latin typeface="Arial" charset="0"/>
              <a:ea typeface="ＭＳ Ｐゴシック" charset="0"/>
            </a:endParaRPr>
          </a:p>
          <a:p>
            <a:pPr marL="457200" indent="-457200">
              <a:spcBef>
                <a:spcPts val="80"/>
              </a:spcBef>
            </a:pPr>
            <a:endParaRPr lang="en-US" b="0" dirty="0">
              <a:solidFill>
                <a:srgbClr val="3A0266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marL="457200" indent="-457200">
              <a:spcBef>
                <a:spcPts val="80"/>
              </a:spcBef>
            </a:pPr>
            <a:endParaRPr lang="en-US" b="0" dirty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3255" name="Up Arrow 7"/>
          <p:cNvSpPr>
            <a:spLocks noChangeArrowheads="1"/>
          </p:cNvSpPr>
          <p:nvPr/>
        </p:nvSpPr>
        <p:spPr bwMode="auto">
          <a:xfrm>
            <a:off x="5867400" y="3048000"/>
            <a:ext cx="381000" cy="3048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53269" name="TextBox 21"/>
          <p:cNvSpPr txBox="1">
            <a:spLocks noChangeArrowheads="1"/>
          </p:cNvSpPr>
          <p:nvPr/>
        </p:nvSpPr>
        <p:spPr bwMode="auto">
          <a:xfrm>
            <a:off x="6189663" y="3124200"/>
            <a:ext cx="2873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>
                <a:solidFill>
                  <a:srgbClr val="0000FF"/>
                </a:solidFill>
                <a:latin typeface="Arial" charset="0"/>
                <a:cs typeface="Arial" charset="0"/>
              </a:rPr>
              <a:t>B</a:t>
            </a:r>
          </a:p>
        </p:txBody>
      </p:sp>
      <p:sp>
        <p:nvSpPr>
          <p:cNvPr id="53270" name="TextBox 22"/>
          <p:cNvSpPr txBox="1">
            <a:spLocks noChangeArrowheads="1"/>
          </p:cNvSpPr>
          <p:nvPr/>
        </p:nvSpPr>
        <p:spPr bwMode="auto">
          <a:xfrm>
            <a:off x="5562600" y="3124200"/>
            <a:ext cx="3905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>
                <a:solidFill>
                  <a:srgbClr val="008000"/>
                </a:solidFill>
                <a:latin typeface="Arial" charset="0"/>
                <a:cs typeface="Arial" charset="0"/>
              </a:rPr>
              <a:t>PV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28600"/>
            <a:ext cx="9144000" cy="83820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Village example</a:t>
            </a:r>
          </a:p>
        </p:txBody>
      </p:sp>
      <p:sp>
        <p:nvSpPr>
          <p:cNvPr id="5325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3400" y="1193800"/>
            <a:ext cx="8610600" cy="5664200"/>
          </a:xfrm>
        </p:spPr>
        <p:txBody>
          <a:bodyPr/>
          <a:lstStyle/>
          <a:p>
            <a:pPr marL="457200" indent="-457200">
              <a:spcBef>
                <a:spcPts val="80"/>
              </a:spcBef>
            </a:pPr>
            <a:r>
              <a:rPr lang="en-US" b="0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Start with single house </a:t>
            </a:r>
            <a:r>
              <a:rPr lang="en-US" sz="2000" b="0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– car battery recharged every few days</a:t>
            </a:r>
            <a:endParaRPr lang="en-US" b="0" dirty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marL="803275" lvl="1" indent="-457200">
              <a:spcBef>
                <a:spcPts val="80"/>
              </a:spcBef>
            </a:pPr>
            <a:r>
              <a:rPr lang="en-US" sz="2000" b="0" dirty="0">
                <a:solidFill>
                  <a:srgbClr val="000000"/>
                </a:solidFill>
                <a:latin typeface="Arial" charset="0"/>
                <a:ea typeface="ＭＳ Ｐゴシック" charset="0"/>
              </a:rPr>
              <a:t>Light, phone charger, TV, </a:t>
            </a:r>
            <a:r>
              <a:rPr lang="en-US" sz="2000" b="0" dirty="0" smtClean="0">
                <a:solidFill>
                  <a:srgbClr val="000000"/>
                </a:solidFill>
                <a:latin typeface="Arial" charset="0"/>
                <a:ea typeface="ＭＳ Ｐゴシック" charset="0"/>
              </a:rPr>
              <a:t>…</a:t>
            </a:r>
            <a:endParaRPr lang="en-US" sz="2000" b="0" dirty="0">
              <a:solidFill>
                <a:srgbClr val="000000"/>
              </a:solidFill>
              <a:latin typeface="Arial" charset="0"/>
              <a:ea typeface="ＭＳ Ｐゴシック" charset="0"/>
            </a:endParaRPr>
          </a:p>
          <a:p>
            <a:pPr marL="803275" lvl="1" indent="-457200">
              <a:spcBef>
                <a:spcPts val="80"/>
              </a:spcBef>
            </a:pPr>
            <a:r>
              <a:rPr lang="en-US" sz="2000" b="0" dirty="0">
                <a:solidFill>
                  <a:srgbClr val="000000"/>
                </a:solidFill>
                <a:latin typeface="Arial" charset="0"/>
                <a:ea typeface="ＭＳ Ｐゴシック" charset="0"/>
              </a:rPr>
              <a:t>Add local generation – PV, wind, …</a:t>
            </a:r>
          </a:p>
          <a:p>
            <a:pPr marL="457200" indent="-457200">
              <a:spcBef>
                <a:spcPts val="80"/>
              </a:spcBef>
            </a:pPr>
            <a:r>
              <a:rPr lang="en-US" b="0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Neighbors do same</a:t>
            </a:r>
          </a:p>
          <a:p>
            <a:pPr marL="803275" lvl="1" indent="-457200">
              <a:spcBef>
                <a:spcPts val="80"/>
              </a:spcBef>
            </a:pPr>
            <a:r>
              <a:rPr lang="en-US" sz="2000" b="0" dirty="0">
                <a:solidFill>
                  <a:srgbClr val="000000"/>
                </a:solidFill>
                <a:latin typeface="Arial" charset="0"/>
                <a:ea typeface="ＭＳ Ｐゴシック" charset="0"/>
              </a:rPr>
              <a:t>Interconnect </a:t>
            </a:r>
            <a:r>
              <a:rPr lang="en-US" sz="2000" b="0" dirty="0" smtClean="0">
                <a:solidFill>
                  <a:srgbClr val="000000"/>
                </a:solidFill>
                <a:latin typeface="Arial" charset="0"/>
                <a:ea typeface="ＭＳ Ｐゴシック" charset="0"/>
              </a:rPr>
              <a:t>several houses</a:t>
            </a:r>
            <a:endParaRPr lang="en-US" sz="2000" b="0" dirty="0">
              <a:solidFill>
                <a:srgbClr val="000000"/>
              </a:solidFill>
              <a:latin typeface="Arial" charset="0"/>
              <a:ea typeface="ＭＳ Ｐゴシック" charset="0"/>
            </a:endParaRPr>
          </a:p>
          <a:p>
            <a:pPr marL="457200" indent="-457200">
              <a:spcBef>
                <a:spcPts val="80"/>
              </a:spcBef>
            </a:pPr>
            <a:endParaRPr lang="en-US" b="0" dirty="0">
              <a:solidFill>
                <a:srgbClr val="3A0266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marL="457200" indent="-457200">
              <a:spcBef>
                <a:spcPts val="80"/>
              </a:spcBef>
            </a:pPr>
            <a:endParaRPr lang="en-US" b="0" dirty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3252" name="Up Arrow 4"/>
          <p:cNvSpPr>
            <a:spLocks noChangeArrowheads="1"/>
          </p:cNvSpPr>
          <p:nvPr/>
        </p:nvSpPr>
        <p:spPr bwMode="auto">
          <a:xfrm>
            <a:off x="6781800" y="1828800"/>
            <a:ext cx="381000" cy="3048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53253" name="Up Arrow 5"/>
          <p:cNvSpPr>
            <a:spLocks noChangeArrowheads="1"/>
          </p:cNvSpPr>
          <p:nvPr/>
        </p:nvSpPr>
        <p:spPr bwMode="auto">
          <a:xfrm>
            <a:off x="6477000" y="2438400"/>
            <a:ext cx="381000" cy="3048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53254" name="Up Arrow 6"/>
          <p:cNvSpPr>
            <a:spLocks noChangeArrowheads="1"/>
          </p:cNvSpPr>
          <p:nvPr/>
        </p:nvSpPr>
        <p:spPr bwMode="auto">
          <a:xfrm>
            <a:off x="7010400" y="3352800"/>
            <a:ext cx="381000" cy="3048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53255" name="Up Arrow 7"/>
          <p:cNvSpPr>
            <a:spLocks noChangeArrowheads="1"/>
          </p:cNvSpPr>
          <p:nvPr/>
        </p:nvSpPr>
        <p:spPr bwMode="auto">
          <a:xfrm>
            <a:off x="5867400" y="3048000"/>
            <a:ext cx="381000" cy="3048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cxnSp>
        <p:nvCxnSpPr>
          <p:cNvPr id="53259" name="Straight Connector 13"/>
          <p:cNvCxnSpPr>
            <a:cxnSpLocks noChangeShapeType="1"/>
            <a:endCxn id="53253" idx="0"/>
          </p:cNvCxnSpPr>
          <p:nvPr/>
        </p:nvCxnSpPr>
        <p:spPr bwMode="auto">
          <a:xfrm rot="5400000">
            <a:off x="6610350" y="2190750"/>
            <a:ext cx="304800" cy="1905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3260" name="Straight Connector 15"/>
          <p:cNvCxnSpPr>
            <a:cxnSpLocks noChangeShapeType="1"/>
            <a:stCxn id="53255" idx="0"/>
          </p:cNvCxnSpPr>
          <p:nvPr/>
        </p:nvCxnSpPr>
        <p:spPr bwMode="auto">
          <a:xfrm rot="5400000" flipH="1" flipV="1">
            <a:off x="6153150" y="2647950"/>
            <a:ext cx="304800" cy="495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3261" name="Straight Connector 18"/>
          <p:cNvCxnSpPr>
            <a:cxnSpLocks noChangeShapeType="1"/>
            <a:endCxn id="53254" idx="0"/>
          </p:cNvCxnSpPr>
          <p:nvPr/>
        </p:nvCxnSpPr>
        <p:spPr bwMode="auto">
          <a:xfrm>
            <a:off x="6172200" y="3352800"/>
            <a:ext cx="1028700" cy="15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3269" name="TextBox 21"/>
          <p:cNvSpPr txBox="1">
            <a:spLocks noChangeArrowheads="1"/>
          </p:cNvSpPr>
          <p:nvPr/>
        </p:nvSpPr>
        <p:spPr bwMode="auto">
          <a:xfrm>
            <a:off x="6189663" y="3124200"/>
            <a:ext cx="2873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>
                <a:solidFill>
                  <a:srgbClr val="0000FF"/>
                </a:solidFill>
                <a:latin typeface="Arial" charset="0"/>
                <a:cs typeface="Arial" charset="0"/>
              </a:rPr>
              <a:t>B</a:t>
            </a:r>
          </a:p>
        </p:txBody>
      </p:sp>
      <p:sp>
        <p:nvSpPr>
          <p:cNvPr id="53270" name="TextBox 22"/>
          <p:cNvSpPr txBox="1">
            <a:spLocks noChangeArrowheads="1"/>
          </p:cNvSpPr>
          <p:nvPr/>
        </p:nvSpPr>
        <p:spPr bwMode="auto">
          <a:xfrm>
            <a:off x="5562600" y="3124200"/>
            <a:ext cx="3905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>
                <a:solidFill>
                  <a:srgbClr val="008000"/>
                </a:solidFill>
                <a:latin typeface="Arial" charset="0"/>
                <a:cs typeface="Arial" charset="0"/>
              </a:rPr>
              <a:t>PV</a:t>
            </a:r>
          </a:p>
        </p:txBody>
      </p:sp>
      <p:sp>
        <p:nvSpPr>
          <p:cNvPr id="53271" name="TextBox 23"/>
          <p:cNvSpPr txBox="1">
            <a:spLocks noChangeArrowheads="1"/>
          </p:cNvSpPr>
          <p:nvPr/>
        </p:nvSpPr>
        <p:spPr bwMode="auto">
          <a:xfrm>
            <a:off x="7239000" y="3457575"/>
            <a:ext cx="3905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>
                <a:solidFill>
                  <a:srgbClr val="008000"/>
                </a:solidFill>
                <a:latin typeface="Arial" charset="0"/>
                <a:cs typeface="Arial" charset="0"/>
              </a:rPr>
              <a:t>PV</a:t>
            </a:r>
          </a:p>
        </p:txBody>
      </p:sp>
      <p:sp>
        <p:nvSpPr>
          <p:cNvPr id="53273" name="TextBox 25"/>
          <p:cNvSpPr txBox="1">
            <a:spLocks noChangeArrowheads="1"/>
          </p:cNvSpPr>
          <p:nvPr/>
        </p:nvSpPr>
        <p:spPr bwMode="auto">
          <a:xfrm>
            <a:off x="6553200" y="1704975"/>
            <a:ext cx="3905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>
                <a:solidFill>
                  <a:srgbClr val="008000"/>
                </a:solidFill>
                <a:latin typeface="Arial" charset="0"/>
                <a:cs typeface="Arial" charset="0"/>
              </a:rPr>
              <a:t>PV</a:t>
            </a:r>
          </a:p>
        </p:txBody>
      </p:sp>
    </p:spTree>
    <p:extLst>
      <p:ext uri="{BB962C8B-B14F-4D97-AF65-F5344CB8AC3E}">
        <p14:creationId xmlns:p14="http://schemas.microsoft.com/office/powerpoint/2010/main" val="11684393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28600"/>
            <a:ext cx="9144000" cy="83820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Village example</a:t>
            </a:r>
          </a:p>
        </p:txBody>
      </p:sp>
      <p:sp>
        <p:nvSpPr>
          <p:cNvPr id="5325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3400" y="1193800"/>
            <a:ext cx="8610600" cy="5664200"/>
          </a:xfrm>
        </p:spPr>
        <p:txBody>
          <a:bodyPr/>
          <a:lstStyle/>
          <a:p>
            <a:pPr marL="457200" indent="-457200">
              <a:spcBef>
                <a:spcPts val="80"/>
              </a:spcBef>
            </a:pPr>
            <a:r>
              <a:rPr lang="en-US" b="0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Start with single house </a:t>
            </a:r>
            <a:r>
              <a:rPr lang="en-US" sz="2000" b="0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– car battery recharged every few days</a:t>
            </a:r>
            <a:endParaRPr lang="en-US" b="0" dirty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marL="803275" lvl="1" indent="-457200">
              <a:spcBef>
                <a:spcPts val="80"/>
              </a:spcBef>
            </a:pPr>
            <a:r>
              <a:rPr lang="en-US" sz="2000" b="0" dirty="0">
                <a:solidFill>
                  <a:srgbClr val="000000"/>
                </a:solidFill>
                <a:latin typeface="Arial" charset="0"/>
                <a:ea typeface="ＭＳ Ｐゴシック" charset="0"/>
              </a:rPr>
              <a:t>Light, phone charger, TV, </a:t>
            </a:r>
            <a:r>
              <a:rPr lang="en-US" sz="2000" b="0" dirty="0" smtClean="0">
                <a:solidFill>
                  <a:srgbClr val="000000"/>
                </a:solidFill>
                <a:latin typeface="Arial" charset="0"/>
                <a:ea typeface="ＭＳ Ｐゴシック" charset="0"/>
              </a:rPr>
              <a:t>…</a:t>
            </a:r>
            <a:endParaRPr lang="en-US" sz="2000" b="0" dirty="0">
              <a:solidFill>
                <a:srgbClr val="000000"/>
              </a:solidFill>
              <a:latin typeface="Arial" charset="0"/>
              <a:ea typeface="ＭＳ Ｐゴシック" charset="0"/>
            </a:endParaRPr>
          </a:p>
          <a:p>
            <a:pPr marL="803275" lvl="1" indent="-457200">
              <a:spcBef>
                <a:spcPts val="80"/>
              </a:spcBef>
            </a:pPr>
            <a:r>
              <a:rPr lang="en-US" sz="2000" b="0" dirty="0">
                <a:solidFill>
                  <a:srgbClr val="000000"/>
                </a:solidFill>
                <a:latin typeface="Arial" charset="0"/>
                <a:ea typeface="ＭＳ Ｐゴシック" charset="0"/>
              </a:rPr>
              <a:t>Add local generation – PV, wind, …</a:t>
            </a:r>
          </a:p>
          <a:p>
            <a:pPr marL="457200" indent="-457200">
              <a:spcBef>
                <a:spcPts val="80"/>
              </a:spcBef>
            </a:pPr>
            <a:r>
              <a:rPr lang="en-US" b="0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Neighbors do same</a:t>
            </a:r>
          </a:p>
          <a:p>
            <a:pPr marL="803275" lvl="1" indent="-457200">
              <a:spcBef>
                <a:spcPts val="80"/>
              </a:spcBef>
            </a:pPr>
            <a:r>
              <a:rPr lang="en-US" sz="2000" b="0" dirty="0">
                <a:solidFill>
                  <a:srgbClr val="000000"/>
                </a:solidFill>
                <a:latin typeface="Arial" charset="0"/>
                <a:ea typeface="ＭＳ Ｐゴシック" charset="0"/>
              </a:rPr>
              <a:t>Interconnect </a:t>
            </a:r>
            <a:r>
              <a:rPr lang="en-US" sz="2000" b="0" dirty="0" smtClean="0">
                <a:solidFill>
                  <a:srgbClr val="000000"/>
                </a:solidFill>
                <a:latin typeface="Arial" charset="0"/>
                <a:ea typeface="ＭＳ Ｐゴシック" charset="0"/>
              </a:rPr>
              <a:t>several houses</a:t>
            </a:r>
            <a:endParaRPr lang="en-US" sz="2000" b="0" dirty="0">
              <a:solidFill>
                <a:srgbClr val="000000"/>
              </a:solidFill>
              <a:latin typeface="Arial" charset="0"/>
              <a:ea typeface="ＭＳ Ｐゴシック" charset="0"/>
            </a:endParaRPr>
          </a:p>
          <a:p>
            <a:pPr marL="457200" indent="-457200">
              <a:spcBef>
                <a:spcPts val="80"/>
              </a:spcBef>
            </a:pPr>
            <a:r>
              <a:rPr lang="en-US" b="0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School gets PV</a:t>
            </a:r>
          </a:p>
          <a:p>
            <a:pPr marL="803275" lvl="1" indent="-457200">
              <a:spcBef>
                <a:spcPts val="80"/>
              </a:spcBef>
            </a:pPr>
            <a:r>
              <a:rPr lang="en-US" sz="2000" b="0" dirty="0">
                <a:solidFill>
                  <a:srgbClr val="000000"/>
                </a:solidFill>
                <a:latin typeface="Arial" charset="0"/>
                <a:ea typeface="ＭＳ Ｐゴシック" charset="0"/>
              </a:rPr>
              <a:t>More variable demand </a:t>
            </a:r>
          </a:p>
          <a:p>
            <a:pPr marL="457200" indent="-457200">
              <a:spcBef>
                <a:spcPts val="80"/>
              </a:spcBef>
            </a:pPr>
            <a:r>
              <a:rPr lang="en-US" b="0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Eventually all houses, businesses connected in a mesh</a:t>
            </a:r>
          </a:p>
          <a:p>
            <a:pPr marL="803275" lvl="1" indent="-457200">
              <a:spcBef>
                <a:spcPts val="80"/>
              </a:spcBef>
            </a:pPr>
            <a:r>
              <a:rPr lang="en-US" sz="2000" b="0" dirty="0">
                <a:solidFill>
                  <a:srgbClr val="000000"/>
                </a:solidFill>
                <a:latin typeface="Arial" charset="0"/>
                <a:ea typeface="ＭＳ Ｐゴシック" charset="0"/>
              </a:rPr>
              <a:t>Can consider when topology should be changed</a:t>
            </a:r>
          </a:p>
          <a:p>
            <a:pPr marL="457200" indent="-457200">
              <a:spcBef>
                <a:spcPts val="80"/>
              </a:spcBef>
            </a:pPr>
            <a:r>
              <a:rPr lang="en-US" b="0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Existence of generation, storage, households, </a:t>
            </a:r>
            <a:r>
              <a:rPr lang="en-US" b="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and connections </a:t>
            </a:r>
            <a:r>
              <a:rPr lang="en-US" b="0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all dynamic</a:t>
            </a:r>
          </a:p>
          <a:p>
            <a:pPr marL="457200" indent="-457200">
              <a:spcBef>
                <a:spcPts val="80"/>
              </a:spcBef>
            </a:pPr>
            <a:endParaRPr lang="en-US" b="0" dirty="0">
              <a:solidFill>
                <a:srgbClr val="3A0266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marL="457200" indent="-457200">
              <a:spcBef>
                <a:spcPts val="80"/>
              </a:spcBef>
            </a:pPr>
            <a:endParaRPr lang="en-US" b="0" dirty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3251" name="Up Arrow 3"/>
          <p:cNvSpPr>
            <a:spLocks noChangeArrowheads="1"/>
          </p:cNvSpPr>
          <p:nvPr/>
        </p:nvSpPr>
        <p:spPr bwMode="auto">
          <a:xfrm>
            <a:off x="7467600" y="2057400"/>
            <a:ext cx="381000" cy="3048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53252" name="Up Arrow 4"/>
          <p:cNvSpPr>
            <a:spLocks noChangeArrowheads="1"/>
          </p:cNvSpPr>
          <p:nvPr/>
        </p:nvSpPr>
        <p:spPr bwMode="auto">
          <a:xfrm>
            <a:off x="6781800" y="1828800"/>
            <a:ext cx="381000" cy="3048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53253" name="Up Arrow 5"/>
          <p:cNvSpPr>
            <a:spLocks noChangeArrowheads="1"/>
          </p:cNvSpPr>
          <p:nvPr/>
        </p:nvSpPr>
        <p:spPr bwMode="auto">
          <a:xfrm>
            <a:off x="6477000" y="2438400"/>
            <a:ext cx="381000" cy="3048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53254" name="Up Arrow 6"/>
          <p:cNvSpPr>
            <a:spLocks noChangeArrowheads="1"/>
          </p:cNvSpPr>
          <p:nvPr/>
        </p:nvSpPr>
        <p:spPr bwMode="auto">
          <a:xfrm>
            <a:off x="7010400" y="3352800"/>
            <a:ext cx="381000" cy="3048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53255" name="Up Arrow 7"/>
          <p:cNvSpPr>
            <a:spLocks noChangeArrowheads="1"/>
          </p:cNvSpPr>
          <p:nvPr/>
        </p:nvSpPr>
        <p:spPr bwMode="auto">
          <a:xfrm>
            <a:off x="5867400" y="3048000"/>
            <a:ext cx="381000" cy="3048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53256" name="Up Arrow 8"/>
          <p:cNvSpPr>
            <a:spLocks noChangeArrowheads="1"/>
          </p:cNvSpPr>
          <p:nvPr/>
        </p:nvSpPr>
        <p:spPr bwMode="auto">
          <a:xfrm>
            <a:off x="8229600" y="2819400"/>
            <a:ext cx="381000" cy="3048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" name="Up Arrow 9"/>
          <p:cNvSpPr/>
          <p:nvPr/>
        </p:nvSpPr>
        <p:spPr bwMode="auto">
          <a:xfrm>
            <a:off x="7010400" y="2590800"/>
            <a:ext cx="990600" cy="5334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accent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en-US">
              <a:ea typeface="+mn-ea"/>
              <a:cs typeface="+mn-cs"/>
            </a:endParaRPr>
          </a:p>
        </p:txBody>
      </p:sp>
      <p:cxnSp>
        <p:nvCxnSpPr>
          <p:cNvPr id="53258" name="Straight Connector 11"/>
          <p:cNvCxnSpPr>
            <a:cxnSpLocks noChangeShapeType="1"/>
          </p:cNvCxnSpPr>
          <p:nvPr/>
        </p:nvCxnSpPr>
        <p:spPr bwMode="auto">
          <a:xfrm>
            <a:off x="7162800" y="1981200"/>
            <a:ext cx="30480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3259" name="Straight Connector 13"/>
          <p:cNvCxnSpPr>
            <a:cxnSpLocks noChangeShapeType="1"/>
            <a:endCxn id="53253" idx="0"/>
          </p:cNvCxnSpPr>
          <p:nvPr/>
        </p:nvCxnSpPr>
        <p:spPr bwMode="auto">
          <a:xfrm rot="5400000">
            <a:off x="6610350" y="2190750"/>
            <a:ext cx="304800" cy="1905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3260" name="Straight Connector 15"/>
          <p:cNvCxnSpPr>
            <a:cxnSpLocks noChangeShapeType="1"/>
            <a:stCxn id="53255" idx="0"/>
          </p:cNvCxnSpPr>
          <p:nvPr/>
        </p:nvCxnSpPr>
        <p:spPr bwMode="auto">
          <a:xfrm rot="5400000" flipH="1" flipV="1">
            <a:off x="6153150" y="2647950"/>
            <a:ext cx="304800" cy="495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3261" name="Straight Connector 18"/>
          <p:cNvCxnSpPr>
            <a:cxnSpLocks noChangeShapeType="1"/>
            <a:endCxn id="53254" idx="0"/>
          </p:cNvCxnSpPr>
          <p:nvPr/>
        </p:nvCxnSpPr>
        <p:spPr bwMode="auto">
          <a:xfrm>
            <a:off x="6172200" y="3352800"/>
            <a:ext cx="1028700" cy="15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3262" name="Straight Connector 20"/>
          <p:cNvCxnSpPr>
            <a:cxnSpLocks noChangeShapeType="1"/>
          </p:cNvCxnSpPr>
          <p:nvPr/>
        </p:nvCxnSpPr>
        <p:spPr bwMode="auto">
          <a:xfrm rot="5400000" flipH="1" flipV="1">
            <a:off x="7124701" y="3238500"/>
            <a:ext cx="228600" cy="31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3263" name="Straight Connector 22"/>
          <p:cNvCxnSpPr>
            <a:cxnSpLocks noChangeShapeType="1"/>
            <a:endCxn id="10" idx="1"/>
          </p:cNvCxnSpPr>
          <p:nvPr/>
        </p:nvCxnSpPr>
        <p:spPr bwMode="auto">
          <a:xfrm>
            <a:off x="6781800" y="2743200"/>
            <a:ext cx="228600" cy="114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3264" name="Straight Connector 24"/>
          <p:cNvCxnSpPr>
            <a:cxnSpLocks noChangeShapeType="1"/>
          </p:cNvCxnSpPr>
          <p:nvPr/>
        </p:nvCxnSpPr>
        <p:spPr bwMode="auto">
          <a:xfrm rot="10800000" flipV="1">
            <a:off x="7467600" y="2362200"/>
            <a:ext cx="30480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3265" name="Straight Connector 26"/>
          <p:cNvCxnSpPr>
            <a:cxnSpLocks noChangeShapeType="1"/>
            <a:stCxn id="10" idx="3"/>
            <a:endCxn id="53256" idx="1"/>
          </p:cNvCxnSpPr>
          <p:nvPr/>
        </p:nvCxnSpPr>
        <p:spPr bwMode="auto">
          <a:xfrm>
            <a:off x="8001000" y="2857500"/>
            <a:ext cx="228600" cy="114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3266" name="Straight Connector 28"/>
          <p:cNvCxnSpPr>
            <a:cxnSpLocks noChangeShapeType="1"/>
            <a:endCxn id="53254" idx="0"/>
          </p:cNvCxnSpPr>
          <p:nvPr/>
        </p:nvCxnSpPr>
        <p:spPr bwMode="auto">
          <a:xfrm>
            <a:off x="6553200" y="2743200"/>
            <a:ext cx="647700" cy="609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3269" name="TextBox 21"/>
          <p:cNvSpPr txBox="1">
            <a:spLocks noChangeArrowheads="1"/>
          </p:cNvSpPr>
          <p:nvPr/>
        </p:nvSpPr>
        <p:spPr bwMode="auto">
          <a:xfrm>
            <a:off x="6189663" y="3124200"/>
            <a:ext cx="2873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>
                <a:solidFill>
                  <a:srgbClr val="0000FF"/>
                </a:solidFill>
                <a:latin typeface="Arial" charset="0"/>
                <a:cs typeface="Arial" charset="0"/>
              </a:rPr>
              <a:t>B</a:t>
            </a:r>
          </a:p>
        </p:txBody>
      </p:sp>
      <p:sp>
        <p:nvSpPr>
          <p:cNvPr id="53270" name="TextBox 22"/>
          <p:cNvSpPr txBox="1">
            <a:spLocks noChangeArrowheads="1"/>
          </p:cNvSpPr>
          <p:nvPr/>
        </p:nvSpPr>
        <p:spPr bwMode="auto">
          <a:xfrm>
            <a:off x="5562600" y="3124200"/>
            <a:ext cx="3905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>
                <a:solidFill>
                  <a:srgbClr val="008000"/>
                </a:solidFill>
                <a:latin typeface="Arial" charset="0"/>
                <a:cs typeface="Arial" charset="0"/>
              </a:rPr>
              <a:t>PV</a:t>
            </a:r>
          </a:p>
        </p:txBody>
      </p:sp>
      <p:sp>
        <p:nvSpPr>
          <p:cNvPr id="53271" name="TextBox 23"/>
          <p:cNvSpPr txBox="1">
            <a:spLocks noChangeArrowheads="1"/>
          </p:cNvSpPr>
          <p:nvPr/>
        </p:nvSpPr>
        <p:spPr bwMode="auto">
          <a:xfrm>
            <a:off x="7239000" y="3457575"/>
            <a:ext cx="3905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>
                <a:solidFill>
                  <a:srgbClr val="008000"/>
                </a:solidFill>
                <a:latin typeface="Arial" charset="0"/>
                <a:cs typeface="Arial" charset="0"/>
              </a:rPr>
              <a:t>PV</a:t>
            </a:r>
          </a:p>
        </p:txBody>
      </p:sp>
      <p:sp>
        <p:nvSpPr>
          <p:cNvPr id="53272" name="TextBox 24"/>
          <p:cNvSpPr txBox="1">
            <a:spLocks noChangeArrowheads="1"/>
          </p:cNvSpPr>
          <p:nvPr/>
        </p:nvSpPr>
        <p:spPr bwMode="auto">
          <a:xfrm>
            <a:off x="7696200" y="2895600"/>
            <a:ext cx="3905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>
                <a:solidFill>
                  <a:srgbClr val="008000"/>
                </a:solidFill>
                <a:latin typeface="Arial" charset="0"/>
                <a:cs typeface="Arial" charset="0"/>
              </a:rPr>
              <a:t>PV</a:t>
            </a:r>
          </a:p>
        </p:txBody>
      </p:sp>
      <p:sp>
        <p:nvSpPr>
          <p:cNvPr id="53273" name="TextBox 25"/>
          <p:cNvSpPr txBox="1">
            <a:spLocks noChangeArrowheads="1"/>
          </p:cNvSpPr>
          <p:nvPr/>
        </p:nvSpPr>
        <p:spPr bwMode="auto">
          <a:xfrm>
            <a:off x="6553200" y="1704975"/>
            <a:ext cx="3905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>
                <a:solidFill>
                  <a:srgbClr val="008000"/>
                </a:solidFill>
                <a:latin typeface="Arial" charset="0"/>
                <a:cs typeface="Arial" charset="0"/>
              </a:rPr>
              <a:t>PV</a:t>
            </a:r>
          </a:p>
        </p:txBody>
      </p:sp>
      <p:sp>
        <p:nvSpPr>
          <p:cNvPr id="53274" name="TextBox 26"/>
          <p:cNvSpPr txBox="1">
            <a:spLocks noChangeArrowheads="1"/>
          </p:cNvSpPr>
          <p:nvPr/>
        </p:nvSpPr>
        <p:spPr bwMode="auto">
          <a:xfrm>
            <a:off x="7561263" y="3076575"/>
            <a:ext cx="2873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>
                <a:solidFill>
                  <a:srgbClr val="0000FF"/>
                </a:solidFill>
                <a:latin typeface="Arial" charset="0"/>
                <a:cs typeface="Arial" charset="0"/>
              </a:rPr>
              <a:t>B</a:t>
            </a:r>
          </a:p>
        </p:txBody>
      </p:sp>
      <p:sp>
        <p:nvSpPr>
          <p:cNvPr id="53275" name="TextBox 27"/>
          <p:cNvSpPr txBox="1">
            <a:spLocks noChangeArrowheads="1"/>
          </p:cNvSpPr>
          <p:nvPr/>
        </p:nvSpPr>
        <p:spPr bwMode="auto">
          <a:xfrm>
            <a:off x="7315200" y="2209800"/>
            <a:ext cx="2873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>
                <a:solidFill>
                  <a:srgbClr val="0000FF"/>
                </a:solidFill>
                <a:latin typeface="Arial" charset="0"/>
                <a:cs typeface="Arial" charset="0"/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6337794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28600"/>
            <a:ext cx="9144000" cy="838200"/>
          </a:xfrm>
        </p:spPr>
        <p:txBody>
          <a:bodyPr/>
          <a:lstStyle/>
          <a:p>
            <a:r>
              <a:rPr lang="en-US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Village example</a:t>
            </a:r>
          </a:p>
        </p:txBody>
      </p:sp>
      <p:sp>
        <p:nvSpPr>
          <p:cNvPr id="5325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3400" y="1193800"/>
            <a:ext cx="8610600" cy="5664200"/>
          </a:xfrm>
        </p:spPr>
        <p:txBody>
          <a:bodyPr/>
          <a:lstStyle/>
          <a:p>
            <a:pPr marL="457200" indent="-457200">
              <a:spcBef>
                <a:spcPts val="80"/>
              </a:spcBef>
            </a:pPr>
            <a:r>
              <a:rPr lang="en-US" b="0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Start with single house </a:t>
            </a:r>
            <a:r>
              <a:rPr lang="en-US" sz="2000" b="0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– car battery recharged every few days</a:t>
            </a:r>
            <a:endParaRPr lang="en-US" b="0" dirty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marL="803275" lvl="1" indent="-457200">
              <a:spcBef>
                <a:spcPts val="80"/>
              </a:spcBef>
            </a:pPr>
            <a:r>
              <a:rPr lang="en-US" sz="2000" b="0" dirty="0">
                <a:solidFill>
                  <a:srgbClr val="000000"/>
                </a:solidFill>
                <a:latin typeface="Arial" charset="0"/>
                <a:ea typeface="ＭＳ Ｐゴシック" charset="0"/>
              </a:rPr>
              <a:t>Light, phone charger, TV, </a:t>
            </a:r>
            <a:r>
              <a:rPr lang="en-US" sz="2000" b="0" dirty="0" smtClean="0">
                <a:solidFill>
                  <a:srgbClr val="000000"/>
                </a:solidFill>
                <a:latin typeface="Arial" charset="0"/>
                <a:ea typeface="ＭＳ Ｐゴシック" charset="0"/>
              </a:rPr>
              <a:t>…</a:t>
            </a:r>
            <a:endParaRPr lang="en-US" sz="2000" b="0" dirty="0">
              <a:solidFill>
                <a:srgbClr val="000000"/>
              </a:solidFill>
              <a:latin typeface="Arial" charset="0"/>
              <a:ea typeface="ＭＳ Ｐゴシック" charset="0"/>
            </a:endParaRPr>
          </a:p>
          <a:p>
            <a:pPr marL="803275" lvl="1" indent="-457200">
              <a:spcBef>
                <a:spcPts val="80"/>
              </a:spcBef>
            </a:pPr>
            <a:r>
              <a:rPr lang="en-US" sz="2000" b="0" dirty="0">
                <a:solidFill>
                  <a:srgbClr val="000000"/>
                </a:solidFill>
                <a:latin typeface="Arial" charset="0"/>
                <a:ea typeface="ＭＳ Ｐゴシック" charset="0"/>
              </a:rPr>
              <a:t>Add local generation – PV, wind, …</a:t>
            </a:r>
          </a:p>
          <a:p>
            <a:pPr marL="457200" indent="-457200">
              <a:spcBef>
                <a:spcPts val="80"/>
              </a:spcBef>
            </a:pPr>
            <a:r>
              <a:rPr lang="en-US" b="0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Neighbors do same</a:t>
            </a:r>
          </a:p>
          <a:p>
            <a:pPr marL="803275" lvl="1" indent="-457200">
              <a:spcBef>
                <a:spcPts val="80"/>
              </a:spcBef>
            </a:pPr>
            <a:r>
              <a:rPr lang="en-US" sz="2000" b="0" dirty="0">
                <a:solidFill>
                  <a:srgbClr val="000000"/>
                </a:solidFill>
                <a:latin typeface="Arial" charset="0"/>
                <a:ea typeface="ＭＳ Ｐゴシック" charset="0"/>
              </a:rPr>
              <a:t>Interconnect </a:t>
            </a:r>
            <a:r>
              <a:rPr lang="en-US" sz="2000" b="0" dirty="0" smtClean="0">
                <a:solidFill>
                  <a:srgbClr val="000000"/>
                </a:solidFill>
                <a:latin typeface="Arial" charset="0"/>
                <a:ea typeface="ＭＳ Ｐゴシック" charset="0"/>
              </a:rPr>
              <a:t>several houses</a:t>
            </a:r>
            <a:endParaRPr lang="en-US" sz="2000" b="0" dirty="0">
              <a:solidFill>
                <a:srgbClr val="000000"/>
              </a:solidFill>
              <a:latin typeface="Arial" charset="0"/>
              <a:ea typeface="ＭＳ Ｐゴシック" charset="0"/>
            </a:endParaRPr>
          </a:p>
          <a:p>
            <a:pPr marL="457200" indent="-457200">
              <a:spcBef>
                <a:spcPts val="80"/>
              </a:spcBef>
            </a:pPr>
            <a:r>
              <a:rPr lang="en-US" b="0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School gets PV</a:t>
            </a:r>
          </a:p>
          <a:p>
            <a:pPr marL="803275" lvl="1" indent="-457200">
              <a:spcBef>
                <a:spcPts val="80"/>
              </a:spcBef>
            </a:pPr>
            <a:r>
              <a:rPr lang="en-US" sz="2000" b="0" dirty="0">
                <a:solidFill>
                  <a:srgbClr val="000000"/>
                </a:solidFill>
                <a:latin typeface="Arial" charset="0"/>
                <a:ea typeface="ＭＳ Ｐゴシック" charset="0"/>
              </a:rPr>
              <a:t>More variable demand </a:t>
            </a:r>
          </a:p>
          <a:p>
            <a:pPr marL="457200" indent="-457200">
              <a:spcBef>
                <a:spcPts val="80"/>
              </a:spcBef>
            </a:pPr>
            <a:r>
              <a:rPr lang="en-US" b="0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Eventually all houses, businesses connected in a mesh</a:t>
            </a:r>
          </a:p>
          <a:p>
            <a:pPr marL="803275" lvl="1" indent="-457200">
              <a:spcBef>
                <a:spcPts val="80"/>
              </a:spcBef>
            </a:pPr>
            <a:r>
              <a:rPr lang="en-US" sz="2000" b="0" dirty="0">
                <a:solidFill>
                  <a:srgbClr val="000000"/>
                </a:solidFill>
                <a:latin typeface="Arial" charset="0"/>
                <a:ea typeface="ＭＳ Ｐゴシック" charset="0"/>
              </a:rPr>
              <a:t>Can consider when topology should be changed</a:t>
            </a:r>
          </a:p>
          <a:p>
            <a:pPr marL="457200" indent="-457200">
              <a:spcBef>
                <a:spcPts val="80"/>
              </a:spcBef>
            </a:pPr>
            <a:r>
              <a:rPr lang="en-US" b="0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Existence of generation, storage, households, </a:t>
            </a:r>
            <a:r>
              <a:rPr lang="en-US" b="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and connections </a:t>
            </a:r>
            <a:r>
              <a:rPr lang="en-US" b="0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all dynamic</a:t>
            </a:r>
          </a:p>
          <a:p>
            <a:pPr marL="457200" indent="-457200">
              <a:spcBef>
                <a:spcPts val="80"/>
              </a:spcBef>
            </a:pPr>
            <a:r>
              <a:rPr lang="en-US" b="0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Can later add grid </a:t>
            </a:r>
            <a:r>
              <a:rPr lang="en-US" b="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connection(s)</a:t>
            </a:r>
          </a:p>
          <a:p>
            <a:pPr marL="457200" indent="-457200">
              <a:spcBef>
                <a:spcPts val="80"/>
              </a:spcBef>
            </a:pPr>
            <a:endParaRPr lang="en-US" b="0" dirty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marL="0" indent="0">
              <a:spcBef>
                <a:spcPts val="80"/>
              </a:spcBef>
              <a:buNone/>
            </a:pPr>
            <a:r>
              <a:rPr lang="en-US" sz="2000" b="0" dirty="0" smtClean="0">
                <a:solidFill>
                  <a:srgbClr val="3A0266"/>
                </a:solidFill>
                <a:latin typeface="Arial" charset="0"/>
                <a:ea typeface="ＭＳ Ｐゴシック" charset="0"/>
                <a:cs typeface="ＭＳ Ｐゴシック" charset="0"/>
              </a:rPr>
              <a:t>From </a:t>
            </a:r>
            <a:r>
              <a:rPr lang="en-US" sz="2000" dirty="0" smtClean="0">
                <a:solidFill>
                  <a:srgbClr val="3A0266"/>
                </a:solidFill>
                <a:latin typeface="Arial" charset="0"/>
                <a:ea typeface="ＭＳ Ｐゴシック" charset="0"/>
                <a:cs typeface="ＭＳ Ｐゴシック" charset="0"/>
              </a:rPr>
              <a:t>no electricity </a:t>
            </a:r>
            <a:r>
              <a:rPr lang="en-US" sz="2000" b="0" dirty="0" smtClean="0">
                <a:solidFill>
                  <a:srgbClr val="3A0266"/>
                </a:solidFill>
                <a:latin typeface="Arial" charset="0"/>
                <a:ea typeface="ＭＳ Ｐゴシック" charset="0"/>
                <a:cs typeface="ＭＳ Ｐゴシック" charset="0"/>
              </a:rPr>
              <a:t>to </a:t>
            </a:r>
            <a:r>
              <a:rPr lang="en-US" sz="2000" dirty="0" smtClean="0">
                <a:solidFill>
                  <a:srgbClr val="3A0266"/>
                </a:solidFill>
                <a:latin typeface="Arial" charset="0"/>
                <a:ea typeface="ＭＳ Ｐゴシック" charset="0"/>
                <a:cs typeface="ＭＳ Ｐゴシック" charset="0"/>
              </a:rPr>
              <a:t>distributed power </a:t>
            </a:r>
            <a:r>
              <a:rPr lang="en-US" sz="2000" b="0" dirty="0" smtClean="0">
                <a:solidFill>
                  <a:srgbClr val="3A0266"/>
                </a:solidFill>
                <a:latin typeface="Arial" charset="0"/>
                <a:ea typeface="ＭＳ Ｐゴシック" charset="0"/>
                <a:cs typeface="ＭＳ Ｐゴシック" charset="0"/>
              </a:rPr>
              <a:t>– skip traditional grid;  </a:t>
            </a:r>
            <a:br>
              <a:rPr lang="en-US" sz="2000" b="0" dirty="0" smtClean="0">
                <a:solidFill>
                  <a:srgbClr val="3A0266"/>
                </a:solidFill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000" b="0" dirty="0" smtClean="0">
                <a:solidFill>
                  <a:srgbClr val="3A0266"/>
                </a:solidFill>
                <a:latin typeface="Arial" charset="0"/>
                <a:ea typeface="ＭＳ Ｐゴシック" charset="0"/>
                <a:cs typeface="ＭＳ Ｐゴシック" charset="0"/>
              </a:rPr>
              <a:t>Similar to </a:t>
            </a:r>
            <a:r>
              <a:rPr lang="en-US" sz="2000" dirty="0" smtClean="0">
                <a:solidFill>
                  <a:srgbClr val="3A0266"/>
                </a:solidFill>
                <a:latin typeface="Arial" charset="0"/>
                <a:ea typeface="ＭＳ Ｐゴシック" charset="0"/>
                <a:cs typeface="ＭＳ Ｐゴシック" charset="0"/>
              </a:rPr>
              <a:t>no phone </a:t>
            </a:r>
            <a:r>
              <a:rPr lang="en-US" sz="2000" b="0" dirty="0" smtClean="0">
                <a:solidFill>
                  <a:srgbClr val="3A0266"/>
                </a:solidFill>
                <a:latin typeface="Arial" charset="0"/>
                <a:ea typeface="ＭＳ Ｐゴシック" charset="0"/>
                <a:cs typeface="ＭＳ Ｐゴシック" charset="0"/>
              </a:rPr>
              <a:t>to </a:t>
            </a:r>
            <a:r>
              <a:rPr lang="en-US" sz="2000" dirty="0" smtClean="0">
                <a:solidFill>
                  <a:srgbClr val="3A0266"/>
                </a:solidFill>
                <a:latin typeface="Arial" charset="0"/>
                <a:ea typeface="ＭＳ Ｐゴシック" charset="0"/>
                <a:cs typeface="ＭＳ Ｐゴシック" charset="0"/>
              </a:rPr>
              <a:t>mobile phone </a:t>
            </a:r>
            <a:r>
              <a:rPr lang="en-US" sz="2000" b="0" dirty="0" smtClean="0">
                <a:solidFill>
                  <a:srgbClr val="3A0266"/>
                </a:solidFill>
                <a:latin typeface="Arial" charset="0"/>
                <a:ea typeface="ＭＳ Ｐゴシック" charset="0"/>
                <a:cs typeface="ＭＳ Ｐゴシック" charset="0"/>
              </a:rPr>
              <a:t>– skip landline system</a:t>
            </a:r>
            <a:endParaRPr lang="en-US" sz="2000" b="0" dirty="0">
              <a:solidFill>
                <a:srgbClr val="3A0266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marL="457200" indent="-457200">
              <a:spcBef>
                <a:spcPts val="80"/>
              </a:spcBef>
            </a:pPr>
            <a:endParaRPr lang="en-US" b="0" dirty="0">
              <a:solidFill>
                <a:srgbClr val="3A0266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marL="457200" indent="-457200">
              <a:spcBef>
                <a:spcPts val="80"/>
              </a:spcBef>
            </a:pPr>
            <a:endParaRPr lang="en-US" b="0" dirty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3251" name="Up Arrow 3"/>
          <p:cNvSpPr>
            <a:spLocks noChangeArrowheads="1"/>
          </p:cNvSpPr>
          <p:nvPr/>
        </p:nvSpPr>
        <p:spPr bwMode="auto">
          <a:xfrm>
            <a:off x="7467600" y="2057400"/>
            <a:ext cx="381000" cy="3048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53252" name="Up Arrow 4"/>
          <p:cNvSpPr>
            <a:spLocks noChangeArrowheads="1"/>
          </p:cNvSpPr>
          <p:nvPr/>
        </p:nvSpPr>
        <p:spPr bwMode="auto">
          <a:xfrm>
            <a:off x="6781800" y="1828800"/>
            <a:ext cx="381000" cy="3048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53253" name="Up Arrow 5"/>
          <p:cNvSpPr>
            <a:spLocks noChangeArrowheads="1"/>
          </p:cNvSpPr>
          <p:nvPr/>
        </p:nvSpPr>
        <p:spPr bwMode="auto">
          <a:xfrm>
            <a:off x="6477000" y="2438400"/>
            <a:ext cx="381000" cy="3048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53254" name="Up Arrow 6"/>
          <p:cNvSpPr>
            <a:spLocks noChangeArrowheads="1"/>
          </p:cNvSpPr>
          <p:nvPr/>
        </p:nvSpPr>
        <p:spPr bwMode="auto">
          <a:xfrm>
            <a:off x="7010400" y="3352800"/>
            <a:ext cx="381000" cy="3048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53255" name="Up Arrow 7"/>
          <p:cNvSpPr>
            <a:spLocks noChangeArrowheads="1"/>
          </p:cNvSpPr>
          <p:nvPr/>
        </p:nvSpPr>
        <p:spPr bwMode="auto">
          <a:xfrm>
            <a:off x="5867400" y="3048000"/>
            <a:ext cx="381000" cy="3048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53256" name="Up Arrow 8"/>
          <p:cNvSpPr>
            <a:spLocks noChangeArrowheads="1"/>
          </p:cNvSpPr>
          <p:nvPr/>
        </p:nvSpPr>
        <p:spPr bwMode="auto">
          <a:xfrm>
            <a:off x="8229600" y="2819400"/>
            <a:ext cx="381000" cy="3048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" name="Up Arrow 9"/>
          <p:cNvSpPr/>
          <p:nvPr/>
        </p:nvSpPr>
        <p:spPr bwMode="auto">
          <a:xfrm>
            <a:off x="7010400" y="2590800"/>
            <a:ext cx="990600" cy="5334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accent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en-US">
              <a:ea typeface="+mn-ea"/>
              <a:cs typeface="+mn-cs"/>
            </a:endParaRPr>
          </a:p>
        </p:txBody>
      </p:sp>
      <p:cxnSp>
        <p:nvCxnSpPr>
          <p:cNvPr id="53258" name="Straight Connector 11"/>
          <p:cNvCxnSpPr>
            <a:cxnSpLocks noChangeShapeType="1"/>
          </p:cNvCxnSpPr>
          <p:nvPr/>
        </p:nvCxnSpPr>
        <p:spPr bwMode="auto">
          <a:xfrm>
            <a:off x="7162800" y="1981200"/>
            <a:ext cx="30480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3259" name="Straight Connector 13"/>
          <p:cNvCxnSpPr>
            <a:cxnSpLocks noChangeShapeType="1"/>
            <a:endCxn id="53253" idx="0"/>
          </p:cNvCxnSpPr>
          <p:nvPr/>
        </p:nvCxnSpPr>
        <p:spPr bwMode="auto">
          <a:xfrm rot="5400000">
            <a:off x="6610350" y="2190750"/>
            <a:ext cx="304800" cy="1905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3260" name="Straight Connector 15"/>
          <p:cNvCxnSpPr>
            <a:cxnSpLocks noChangeShapeType="1"/>
            <a:stCxn id="53255" idx="0"/>
          </p:cNvCxnSpPr>
          <p:nvPr/>
        </p:nvCxnSpPr>
        <p:spPr bwMode="auto">
          <a:xfrm rot="5400000" flipH="1" flipV="1">
            <a:off x="6153150" y="2647950"/>
            <a:ext cx="304800" cy="495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3261" name="Straight Connector 18"/>
          <p:cNvCxnSpPr>
            <a:cxnSpLocks noChangeShapeType="1"/>
            <a:endCxn id="53254" idx="0"/>
          </p:cNvCxnSpPr>
          <p:nvPr/>
        </p:nvCxnSpPr>
        <p:spPr bwMode="auto">
          <a:xfrm>
            <a:off x="6172200" y="3352800"/>
            <a:ext cx="1028700" cy="15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3262" name="Straight Connector 20"/>
          <p:cNvCxnSpPr>
            <a:cxnSpLocks noChangeShapeType="1"/>
          </p:cNvCxnSpPr>
          <p:nvPr/>
        </p:nvCxnSpPr>
        <p:spPr bwMode="auto">
          <a:xfrm rot="5400000" flipH="1" flipV="1">
            <a:off x="7124701" y="3238500"/>
            <a:ext cx="228600" cy="31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3263" name="Straight Connector 22"/>
          <p:cNvCxnSpPr>
            <a:cxnSpLocks noChangeShapeType="1"/>
            <a:endCxn id="10" idx="1"/>
          </p:cNvCxnSpPr>
          <p:nvPr/>
        </p:nvCxnSpPr>
        <p:spPr bwMode="auto">
          <a:xfrm>
            <a:off x="6781800" y="2743200"/>
            <a:ext cx="228600" cy="114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3264" name="Straight Connector 24"/>
          <p:cNvCxnSpPr>
            <a:cxnSpLocks noChangeShapeType="1"/>
          </p:cNvCxnSpPr>
          <p:nvPr/>
        </p:nvCxnSpPr>
        <p:spPr bwMode="auto">
          <a:xfrm rot="10800000" flipV="1">
            <a:off x="7467600" y="2362200"/>
            <a:ext cx="30480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3265" name="Straight Connector 26"/>
          <p:cNvCxnSpPr>
            <a:cxnSpLocks noChangeShapeType="1"/>
            <a:stCxn id="10" idx="3"/>
            <a:endCxn id="53256" idx="1"/>
          </p:cNvCxnSpPr>
          <p:nvPr/>
        </p:nvCxnSpPr>
        <p:spPr bwMode="auto">
          <a:xfrm>
            <a:off x="8001000" y="2857500"/>
            <a:ext cx="228600" cy="114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3266" name="Straight Connector 28"/>
          <p:cNvCxnSpPr>
            <a:cxnSpLocks noChangeShapeType="1"/>
            <a:endCxn id="53254" idx="0"/>
          </p:cNvCxnSpPr>
          <p:nvPr/>
        </p:nvCxnSpPr>
        <p:spPr bwMode="auto">
          <a:xfrm>
            <a:off x="6553200" y="2743200"/>
            <a:ext cx="647700" cy="609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3267" name="Straight Connector 30"/>
          <p:cNvCxnSpPr>
            <a:cxnSpLocks noChangeShapeType="1"/>
            <a:stCxn id="10" idx="3"/>
          </p:cNvCxnSpPr>
          <p:nvPr/>
        </p:nvCxnSpPr>
        <p:spPr bwMode="auto">
          <a:xfrm flipV="1">
            <a:off x="8001000" y="1600200"/>
            <a:ext cx="1143000" cy="1257300"/>
          </a:xfrm>
          <a:prstGeom prst="line">
            <a:avLst/>
          </a:prstGeom>
          <a:noFill/>
          <a:ln w="50800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3268" name="Straight Connector 31"/>
          <p:cNvCxnSpPr>
            <a:cxnSpLocks noChangeShapeType="1"/>
            <a:stCxn id="53252" idx="0"/>
          </p:cNvCxnSpPr>
          <p:nvPr/>
        </p:nvCxnSpPr>
        <p:spPr bwMode="auto">
          <a:xfrm rot="5400000" flipH="1" flipV="1">
            <a:off x="7943850" y="628650"/>
            <a:ext cx="228600" cy="2171700"/>
          </a:xfrm>
          <a:prstGeom prst="line">
            <a:avLst/>
          </a:prstGeom>
          <a:noFill/>
          <a:ln w="50800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3269" name="TextBox 21"/>
          <p:cNvSpPr txBox="1">
            <a:spLocks noChangeArrowheads="1"/>
          </p:cNvSpPr>
          <p:nvPr/>
        </p:nvSpPr>
        <p:spPr bwMode="auto">
          <a:xfrm>
            <a:off x="6189663" y="3124200"/>
            <a:ext cx="2873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>
                <a:solidFill>
                  <a:srgbClr val="0000FF"/>
                </a:solidFill>
                <a:latin typeface="Arial" charset="0"/>
                <a:cs typeface="Arial" charset="0"/>
              </a:rPr>
              <a:t>B</a:t>
            </a:r>
          </a:p>
        </p:txBody>
      </p:sp>
      <p:sp>
        <p:nvSpPr>
          <p:cNvPr id="53270" name="TextBox 22"/>
          <p:cNvSpPr txBox="1">
            <a:spLocks noChangeArrowheads="1"/>
          </p:cNvSpPr>
          <p:nvPr/>
        </p:nvSpPr>
        <p:spPr bwMode="auto">
          <a:xfrm>
            <a:off x="5562600" y="3124200"/>
            <a:ext cx="3905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>
                <a:solidFill>
                  <a:srgbClr val="008000"/>
                </a:solidFill>
                <a:latin typeface="Arial" charset="0"/>
                <a:cs typeface="Arial" charset="0"/>
              </a:rPr>
              <a:t>PV</a:t>
            </a:r>
          </a:p>
        </p:txBody>
      </p:sp>
      <p:sp>
        <p:nvSpPr>
          <p:cNvPr id="53271" name="TextBox 23"/>
          <p:cNvSpPr txBox="1">
            <a:spLocks noChangeArrowheads="1"/>
          </p:cNvSpPr>
          <p:nvPr/>
        </p:nvSpPr>
        <p:spPr bwMode="auto">
          <a:xfrm>
            <a:off x="7239000" y="3457575"/>
            <a:ext cx="3905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>
                <a:solidFill>
                  <a:srgbClr val="008000"/>
                </a:solidFill>
                <a:latin typeface="Arial" charset="0"/>
                <a:cs typeface="Arial" charset="0"/>
              </a:rPr>
              <a:t>PV</a:t>
            </a:r>
          </a:p>
        </p:txBody>
      </p:sp>
      <p:sp>
        <p:nvSpPr>
          <p:cNvPr id="53272" name="TextBox 24"/>
          <p:cNvSpPr txBox="1">
            <a:spLocks noChangeArrowheads="1"/>
          </p:cNvSpPr>
          <p:nvPr/>
        </p:nvSpPr>
        <p:spPr bwMode="auto">
          <a:xfrm>
            <a:off x="7696200" y="2895600"/>
            <a:ext cx="3905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>
                <a:solidFill>
                  <a:srgbClr val="008000"/>
                </a:solidFill>
                <a:latin typeface="Arial" charset="0"/>
                <a:cs typeface="Arial" charset="0"/>
              </a:rPr>
              <a:t>PV</a:t>
            </a:r>
          </a:p>
        </p:txBody>
      </p:sp>
      <p:sp>
        <p:nvSpPr>
          <p:cNvPr id="53273" name="TextBox 25"/>
          <p:cNvSpPr txBox="1">
            <a:spLocks noChangeArrowheads="1"/>
          </p:cNvSpPr>
          <p:nvPr/>
        </p:nvSpPr>
        <p:spPr bwMode="auto">
          <a:xfrm>
            <a:off x="6553200" y="1704975"/>
            <a:ext cx="3905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>
                <a:solidFill>
                  <a:srgbClr val="008000"/>
                </a:solidFill>
                <a:latin typeface="Arial" charset="0"/>
                <a:cs typeface="Arial" charset="0"/>
              </a:rPr>
              <a:t>PV</a:t>
            </a:r>
          </a:p>
        </p:txBody>
      </p:sp>
      <p:sp>
        <p:nvSpPr>
          <p:cNvPr id="53274" name="TextBox 26"/>
          <p:cNvSpPr txBox="1">
            <a:spLocks noChangeArrowheads="1"/>
          </p:cNvSpPr>
          <p:nvPr/>
        </p:nvSpPr>
        <p:spPr bwMode="auto">
          <a:xfrm>
            <a:off x="7561263" y="3076575"/>
            <a:ext cx="2873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>
                <a:solidFill>
                  <a:srgbClr val="0000FF"/>
                </a:solidFill>
                <a:latin typeface="Arial" charset="0"/>
                <a:cs typeface="Arial" charset="0"/>
              </a:rPr>
              <a:t>B</a:t>
            </a:r>
          </a:p>
        </p:txBody>
      </p:sp>
      <p:sp>
        <p:nvSpPr>
          <p:cNvPr id="53275" name="TextBox 27"/>
          <p:cNvSpPr txBox="1">
            <a:spLocks noChangeArrowheads="1"/>
          </p:cNvSpPr>
          <p:nvPr/>
        </p:nvSpPr>
        <p:spPr bwMode="auto">
          <a:xfrm>
            <a:off x="7315200" y="2209800"/>
            <a:ext cx="2873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>
                <a:solidFill>
                  <a:srgbClr val="0000FF"/>
                </a:solidFill>
                <a:latin typeface="Arial" charset="0"/>
                <a:cs typeface="Arial" charset="0"/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33832573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228600"/>
            <a:ext cx="8610600" cy="838200"/>
          </a:xfrm>
        </p:spPr>
        <p:txBody>
          <a:bodyPr/>
          <a:lstStyle/>
          <a:p>
            <a:r>
              <a:rPr lang="en-US" sz="3200" dirty="0" smtClean="0">
                <a:solidFill>
                  <a:schemeClr val="tx1"/>
                </a:solidFill>
                <a:latin typeface="Arial" charset="0"/>
              </a:rPr>
              <a:t>What is OSI Model equivalent for energy ?</a:t>
            </a:r>
            <a:endParaRPr lang="en-US" b="0" dirty="0">
              <a:solidFill>
                <a:schemeClr val="tx1"/>
              </a:solidFill>
              <a:latin typeface="Times New Roman" charset="0"/>
            </a:endParaRPr>
          </a:p>
        </p:txBody>
      </p:sp>
      <p:pic>
        <p:nvPicPr>
          <p:cNvPr id="65540" name="Picture 4" descr="isoc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364"/>
          <a:stretch/>
        </p:blipFill>
        <p:spPr bwMode="auto">
          <a:xfrm>
            <a:off x="533400" y="1985962"/>
            <a:ext cx="1828800" cy="311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67000" y="1981200"/>
            <a:ext cx="3581400" cy="3316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300"/>
              </a:spcBef>
            </a:pPr>
            <a:r>
              <a:rPr lang="en-US" dirty="0" smtClean="0">
                <a:latin typeface="+mn-lt"/>
              </a:rPr>
              <a:t>7 - Application </a:t>
            </a:r>
          </a:p>
          <a:p>
            <a:pPr>
              <a:spcBef>
                <a:spcPts val="300"/>
              </a:spcBef>
            </a:pPr>
            <a:r>
              <a:rPr lang="en-US" dirty="0" smtClean="0">
                <a:latin typeface="+mn-lt"/>
              </a:rPr>
              <a:t>6 - Presentation</a:t>
            </a:r>
          </a:p>
          <a:p>
            <a:pPr>
              <a:spcBef>
                <a:spcPts val="300"/>
              </a:spcBef>
            </a:pPr>
            <a:r>
              <a:rPr lang="en-US" dirty="0" smtClean="0">
                <a:latin typeface="+mn-lt"/>
              </a:rPr>
              <a:t>5 - </a:t>
            </a:r>
            <a:r>
              <a:rPr lang="en-US" dirty="0">
                <a:latin typeface="+mn-lt"/>
              </a:rPr>
              <a:t>Session </a:t>
            </a:r>
            <a:endParaRPr lang="en-US" dirty="0" smtClean="0">
              <a:latin typeface="+mn-lt"/>
            </a:endParaRPr>
          </a:p>
          <a:p>
            <a:pPr>
              <a:spcBef>
                <a:spcPts val="300"/>
              </a:spcBef>
            </a:pPr>
            <a:r>
              <a:rPr lang="en-US" b="1" dirty="0" smtClean="0">
                <a:latin typeface="+mn-lt"/>
              </a:rPr>
              <a:t>4 </a:t>
            </a:r>
            <a:r>
              <a:rPr lang="en-US" b="1" dirty="0">
                <a:latin typeface="+mn-lt"/>
              </a:rPr>
              <a:t>-</a:t>
            </a:r>
            <a:r>
              <a:rPr lang="en-US" b="1" dirty="0" smtClean="0">
                <a:latin typeface="+mn-lt"/>
              </a:rPr>
              <a:t> Network (IP)</a:t>
            </a:r>
          </a:p>
          <a:p>
            <a:pPr>
              <a:spcBef>
                <a:spcPts val="300"/>
              </a:spcBef>
            </a:pPr>
            <a:r>
              <a:rPr lang="en-US" dirty="0" smtClean="0">
                <a:latin typeface="+mn-lt"/>
              </a:rPr>
              <a:t>3 - Transport</a:t>
            </a:r>
          </a:p>
          <a:p>
            <a:pPr>
              <a:spcBef>
                <a:spcPts val="300"/>
              </a:spcBef>
            </a:pPr>
            <a:r>
              <a:rPr lang="en-US" dirty="0" smtClean="0">
                <a:latin typeface="+mn-lt"/>
              </a:rPr>
              <a:t>2 - Data Link</a:t>
            </a:r>
          </a:p>
          <a:p>
            <a:pPr>
              <a:spcBef>
                <a:spcPts val="300"/>
              </a:spcBef>
            </a:pPr>
            <a:r>
              <a:rPr lang="en-US" dirty="0" smtClean="0">
                <a:latin typeface="+mn-lt"/>
              </a:rPr>
              <a:t>1 - Physical</a:t>
            </a:r>
          </a:p>
          <a:p>
            <a:pPr marL="342900" indent="-342900">
              <a:spcBef>
                <a:spcPts val="300"/>
              </a:spcBef>
              <a:buFont typeface="Arial"/>
              <a:buChar char="•"/>
            </a:pPr>
            <a:endParaRPr lang="en-US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558394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28600"/>
            <a:ext cx="9144000" cy="838200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  <a:latin typeface="Arial" charset="0"/>
              </a:rPr>
              <a:t>Forward Operating Base Example</a:t>
            </a:r>
            <a:endParaRPr lang="en-US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609600" y="5943600"/>
            <a:ext cx="304800" cy="30480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609600" y="6324600"/>
            <a:ext cx="304800" cy="304800"/>
          </a:xfrm>
          <a:prstGeom prst="rect">
            <a:avLst/>
          </a:prstGeom>
          <a:solidFill>
            <a:srgbClr val="FF66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990600" y="594360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>
            <a:lvl1pPr marL="177800" indent="-177800" algn="l" rtl="0" eaLnBrk="0" fontAlgn="base" hangingPunct="0">
              <a:spcBef>
                <a:spcPct val="40000"/>
              </a:spcBef>
              <a:spcAft>
                <a:spcPct val="0"/>
              </a:spcAft>
              <a:buChar char="•"/>
              <a:defRPr sz="2400" b="1">
                <a:solidFill>
                  <a:srgbClr val="003399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523875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rgbClr val="003399"/>
                </a:solidFill>
                <a:latin typeface="+mn-lt"/>
                <a:ea typeface="ＭＳ Ｐゴシック" charset="-128"/>
              </a:defRPr>
            </a:lvl2pPr>
            <a:lvl3pPr marL="8540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003399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marL="0" indent="0">
              <a:buFontTx/>
              <a:buNone/>
            </a:pPr>
            <a:r>
              <a:rPr lang="en-US" sz="1800" b="0" dirty="0" smtClean="0">
                <a:solidFill>
                  <a:srgbClr val="000000"/>
                </a:solidFill>
                <a:latin typeface="Arial" charset="0"/>
              </a:rPr>
              <a:t>Reliable nanogrid</a:t>
            </a:r>
          </a:p>
          <a:p>
            <a:pPr marL="457200" indent="-457200"/>
            <a:endParaRPr lang="en-US" b="0" dirty="0" smtClean="0">
              <a:solidFill>
                <a:srgbClr val="000000"/>
              </a:solidFill>
              <a:latin typeface="Arial" charset="0"/>
            </a:endParaRPr>
          </a:p>
          <a:p>
            <a:pPr marL="457200" indent="-457200"/>
            <a:endParaRPr lang="en-US" dirty="0">
              <a:solidFill>
                <a:srgbClr val="004E00"/>
              </a:solidFill>
              <a:latin typeface="Arial" charset="0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990600" y="6324600"/>
            <a:ext cx="2133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>
            <a:lvl1pPr marL="177800" indent="-177800" algn="l" rtl="0" eaLnBrk="0" fontAlgn="base" hangingPunct="0">
              <a:spcBef>
                <a:spcPct val="40000"/>
              </a:spcBef>
              <a:spcAft>
                <a:spcPct val="0"/>
              </a:spcAft>
              <a:buChar char="•"/>
              <a:defRPr sz="2400" b="1">
                <a:solidFill>
                  <a:srgbClr val="003399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523875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rgbClr val="003399"/>
                </a:solidFill>
                <a:latin typeface="+mn-lt"/>
                <a:ea typeface="ＭＳ Ｐゴシック" charset="-128"/>
              </a:defRPr>
            </a:lvl2pPr>
            <a:lvl3pPr marL="8540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003399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marL="0" indent="0">
              <a:buFontTx/>
              <a:buNone/>
            </a:pPr>
            <a:r>
              <a:rPr lang="en-US" sz="1800" b="0" dirty="0" smtClean="0">
                <a:solidFill>
                  <a:srgbClr val="000000"/>
                </a:solidFill>
                <a:latin typeface="Arial" charset="0"/>
              </a:rPr>
              <a:t>Bulk nanogrid</a:t>
            </a:r>
            <a:endParaRPr lang="en-US" dirty="0">
              <a:solidFill>
                <a:srgbClr val="004E00"/>
              </a:solidFill>
              <a:latin typeface="Arial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7543800" y="2590800"/>
            <a:ext cx="1143000" cy="1371600"/>
            <a:chOff x="7162800" y="2590800"/>
            <a:chExt cx="1143000" cy="1371600"/>
          </a:xfrm>
        </p:grpSpPr>
        <p:sp>
          <p:nvSpPr>
            <p:cNvPr id="2" name="Rectangle 1"/>
            <p:cNvSpPr/>
            <p:nvPr/>
          </p:nvSpPr>
          <p:spPr bwMode="auto">
            <a:xfrm>
              <a:off x="7543800" y="2743200"/>
              <a:ext cx="304800" cy="304800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5" name="Rectangle 4"/>
            <p:cNvSpPr/>
            <p:nvPr/>
          </p:nvSpPr>
          <p:spPr bwMode="auto">
            <a:xfrm>
              <a:off x="7391400" y="3505200"/>
              <a:ext cx="609600" cy="304800"/>
            </a:xfrm>
            <a:prstGeom prst="rect">
              <a:avLst/>
            </a:prstGeom>
            <a:solidFill>
              <a:srgbClr val="FF66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10" name="Rectangle 3"/>
            <p:cNvSpPr txBox="1">
              <a:spLocks noChangeArrowheads="1"/>
            </p:cNvSpPr>
            <p:nvPr/>
          </p:nvSpPr>
          <p:spPr bwMode="auto">
            <a:xfrm>
              <a:off x="7162800" y="3048000"/>
              <a:ext cx="1143000" cy="381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FAA26D3D-D897-4be2-8F04-BA451C77F1D7}">
                <ma14:placeholderFlag xmlns:ma14="http://schemas.microsoft.com/office/mac/drawingml/2011/main" val="1"/>
              </a:ext>
            </a:extLst>
          </p:spPr>
          <p:txBody>
            <a:bodyPr vert="horz" wrap="square" lIns="90487" tIns="44450" rIns="90487" bIns="44450" numCol="1" anchor="t" anchorCtr="0" compatLnSpc="1">
              <a:prstTxWarp prst="textNoShape">
                <a:avLst/>
              </a:prstTxWarp>
            </a:bodyPr>
            <a:lstStyle>
              <a:lvl1pPr marL="177800" indent="-177800" algn="l" rtl="0" eaLnBrk="0" fontAlgn="base" hangingPunct="0">
                <a:spcBef>
                  <a:spcPct val="40000"/>
                </a:spcBef>
                <a:spcAft>
                  <a:spcPct val="0"/>
                </a:spcAft>
                <a:buChar char="•"/>
                <a:defRPr sz="2400" b="1">
                  <a:solidFill>
                    <a:srgbClr val="003399"/>
                  </a:solidFill>
                  <a:latin typeface="+mn-lt"/>
                  <a:ea typeface="ＭＳ Ｐゴシック" charset="-128"/>
                  <a:cs typeface="ＭＳ Ｐゴシック" charset="-128"/>
                </a:defRPr>
              </a:lvl1pPr>
              <a:lvl2pPr marL="523875" indent="-174625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 b="1">
                  <a:solidFill>
                    <a:srgbClr val="003399"/>
                  </a:solidFill>
                  <a:latin typeface="+mn-lt"/>
                  <a:ea typeface="ＭＳ Ｐゴシック" charset="-128"/>
                </a:defRPr>
              </a:lvl2pPr>
              <a:lvl3pPr marL="854075" indent="-173038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200" b="1">
                  <a:solidFill>
                    <a:srgbClr val="003399"/>
                  </a:solidFill>
                  <a:latin typeface="+mn-lt"/>
                  <a:ea typeface="ＭＳ Ｐゴシック" charset="-128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marL="0" indent="0">
                <a:buFontTx/>
                <a:buNone/>
              </a:pPr>
              <a:r>
                <a:rPr lang="en-US" sz="1800" b="0" dirty="0" smtClean="0">
                  <a:solidFill>
                    <a:srgbClr val="000000"/>
                  </a:solidFill>
                  <a:latin typeface="Arial" charset="0"/>
                </a:rPr>
                <a:t>Sleeping</a:t>
              </a:r>
            </a:p>
          </p:txBody>
        </p:sp>
        <p:sp>
          <p:nvSpPr>
            <p:cNvPr id="3" name="Rounded Rectangle 2"/>
            <p:cNvSpPr/>
            <p:nvPr/>
          </p:nvSpPr>
          <p:spPr bwMode="auto">
            <a:xfrm>
              <a:off x="7162800" y="2590800"/>
              <a:ext cx="1066800" cy="1371600"/>
            </a:xfrm>
            <a:prstGeom prst="roundRect">
              <a:avLst/>
            </a:prstGeom>
            <a:noFill/>
            <a:ln w="25400" cap="flat" cmpd="sng" algn="ctr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248400" y="2590800"/>
            <a:ext cx="1143000" cy="1371600"/>
            <a:chOff x="7162800" y="2590800"/>
            <a:chExt cx="1143000" cy="1371600"/>
          </a:xfrm>
        </p:grpSpPr>
        <p:sp>
          <p:nvSpPr>
            <p:cNvPr id="14" name="Rectangle 13"/>
            <p:cNvSpPr/>
            <p:nvPr/>
          </p:nvSpPr>
          <p:spPr bwMode="auto">
            <a:xfrm>
              <a:off x="7543800" y="2895600"/>
              <a:ext cx="152400" cy="152400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15" name="Rectangle 14"/>
            <p:cNvSpPr/>
            <p:nvPr/>
          </p:nvSpPr>
          <p:spPr bwMode="auto">
            <a:xfrm>
              <a:off x="7391400" y="3505200"/>
              <a:ext cx="609600" cy="304800"/>
            </a:xfrm>
            <a:prstGeom prst="rect">
              <a:avLst/>
            </a:prstGeom>
            <a:solidFill>
              <a:srgbClr val="FF66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16" name="Rectangle 3"/>
            <p:cNvSpPr txBox="1">
              <a:spLocks noChangeArrowheads="1"/>
            </p:cNvSpPr>
            <p:nvPr/>
          </p:nvSpPr>
          <p:spPr bwMode="auto">
            <a:xfrm>
              <a:off x="7162800" y="3048000"/>
              <a:ext cx="1143000" cy="381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FAA26D3D-D897-4be2-8F04-BA451C77F1D7}">
                <ma14:placeholderFlag xmlns:ma14="http://schemas.microsoft.com/office/mac/drawingml/2011/main" val="1"/>
              </a:ext>
            </a:extLst>
          </p:spPr>
          <p:txBody>
            <a:bodyPr vert="horz" wrap="square" lIns="90487" tIns="44450" rIns="90487" bIns="44450" numCol="1" anchor="t" anchorCtr="0" compatLnSpc="1">
              <a:prstTxWarp prst="textNoShape">
                <a:avLst/>
              </a:prstTxWarp>
            </a:bodyPr>
            <a:lstStyle>
              <a:lvl1pPr marL="177800" indent="-177800" algn="l" rtl="0" eaLnBrk="0" fontAlgn="base" hangingPunct="0">
                <a:spcBef>
                  <a:spcPct val="40000"/>
                </a:spcBef>
                <a:spcAft>
                  <a:spcPct val="0"/>
                </a:spcAft>
                <a:buChar char="•"/>
                <a:defRPr sz="2400" b="1">
                  <a:solidFill>
                    <a:srgbClr val="003399"/>
                  </a:solidFill>
                  <a:latin typeface="+mn-lt"/>
                  <a:ea typeface="ＭＳ Ｐゴシック" charset="-128"/>
                  <a:cs typeface="ＭＳ Ｐゴシック" charset="-128"/>
                </a:defRPr>
              </a:lvl1pPr>
              <a:lvl2pPr marL="523875" indent="-174625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 b="1">
                  <a:solidFill>
                    <a:srgbClr val="003399"/>
                  </a:solidFill>
                  <a:latin typeface="+mn-lt"/>
                  <a:ea typeface="ＭＳ Ｐゴシック" charset="-128"/>
                </a:defRPr>
              </a:lvl2pPr>
              <a:lvl3pPr marL="854075" indent="-173038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200" b="1">
                  <a:solidFill>
                    <a:srgbClr val="003399"/>
                  </a:solidFill>
                  <a:latin typeface="+mn-lt"/>
                  <a:ea typeface="ＭＳ Ｐゴシック" charset="-128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marL="0" indent="0">
                <a:buFontTx/>
                <a:buNone/>
              </a:pPr>
              <a:r>
                <a:rPr lang="en-US" sz="1800" b="0" dirty="0" smtClean="0">
                  <a:solidFill>
                    <a:srgbClr val="000000"/>
                  </a:solidFill>
                  <a:latin typeface="Arial" charset="0"/>
                </a:rPr>
                <a:t>Showers</a:t>
              </a:r>
            </a:p>
          </p:txBody>
        </p:sp>
        <p:sp>
          <p:nvSpPr>
            <p:cNvPr id="17" name="Rounded Rectangle 16"/>
            <p:cNvSpPr/>
            <p:nvPr/>
          </p:nvSpPr>
          <p:spPr bwMode="auto">
            <a:xfrm>
              <a:off x="7162800" y="2590800"/>
              <a:ext cx="1066800" cy="1371600"/>
            </a:xfrm>
            <a:prstGeom prst="roundRect">
              <a:avLst/>
            </a:prstGeom>
            <a:noFill/>
            <a:ln w="25400" cap="flat" cmpd="sng" algn="ctr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953000" y="2590800"/>
            <a:ext cx="1143000" cy="1371600"/>
            <a:chOff x="7162800" y="2590800"/>
            <a:chExt cx="1143000" cy="1371600"/>
          </a:xfrm>
        </p:grpSpPr>
        <p:sp>
          <p:nvSpPr>
            <p:cNvPr id="19" name="Rectangle 18"/>
            <p:cNvSpPr/>
            <p:nvPr/>
          </p:nvSpPr>
          <p:spPr bwMode="auto">
            <a:xfrm>
              <a:off x="7543800" y="2743200"/>
              <a:ext cx="304800" cy="304800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20" name="Rectangle 19"/>
            <p:cNvSpPr/>
            <p:nvPr/>
          </p:nvSpPr>
          <p:spPr bwMode="auto">
            <a:xfrm>
              <a:off x="7543800" y="3505200"/>
              <a:ext cx="304800" cy="304800"/>
            </a:xfrm>
            <a:prstGeom prst="rect">
              <a:avLst/>
            </a:prstGeom>
            <a:solidFill>
              <a:srgbClr val="FF66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21" name="Rectangle 3"/>
            <p:cNvSpPr txBox="1">
              <a:spLocks noChangeArrowheads="1"/>
            </p:cNvSpPr>
            <p:nvPr/>
          </p:nvSpPr>
          <p:spPr bwMode="auto">
            <a:xfrm>
              <a:off x="7162800" y="3048000"/>
              <a:ext cx="1143000" cy="381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FAA26D3D-D897-4be2-8F04-BA451C77F1D7}">
                <ma14:placeholderFlag xmlns:ma14="http://schemas.microsoft.com/office/mac/drawingml/2011/main" val="1"/>
              </a:ext>
            </a:extLst>
          </p:spPr>
          <p:txBody>
            <a:bodyPr vert="horz" wrap="square" lIns="90487" tIns="44450" rIns="90487" bIns="44450" numCol="1" anchor="t" anchorCtr="0" compatLnSpc="1">
              <a:prstTxWarp prst="textNoShape">
                <a:avLst/>
              </a:prstTxWarp>
            </a:bodyPr>
            <a:lstStyle>
              <a:lvl1pPr marL="177800" indent="-177800" algn="l" rtl="0" eaLnBrk="0" fontAlgn="base" hangingPunct="0">
                <a:spcBef>
                  <a:spcPct val="40000"/>
                </a:spcBef>
                <a:spcAft>
                  <a:spcPct val="0"/>
                </a:spcAft>
                <a:buChar char="•"/>
                <a:defRPr sz="2400" b="1">
                  <a:solidFill>
                    <a:srgbClr val="003399"/>
                  </a:solidFill>
                  <a:latin typeface="+mn-lt"/>
                  <a:ea typeface="ＭＳ Ｐゴシック" charset="-128"/>
                  <a:cs typeface="ＭＳ Ｐゴシック" charset="-128"/>
                </a:defRPr>
              </a:lvl1pPr>
              <a:lvl2pPr marL="523875" indent="-174625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 b="1">
                  <a:solidFill>
                    <a:srgbClr val="003399"/>
                  </a:solidFill>
                  <a:latin typeface="+mn-lt"/>
                  <a:ea typeface="ＭＳ Ｐゴシック" charset="-128"/>
                </a:defRPr>
              </a:lvl2pPr>
              <a:lvl3pPr marL="854075" indent="-173038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200" b="1">
                  <a:solidFill>
                    <a:srgbClr val="003399"/>
                  </a:solidFill>
                  <a:latin typeface="+mn-lt"/>
                  <a:ea typeface="ＭＳ Ｐゴシック" charset="-128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marL="0" indent="0">
                <a:buFontTx/>
                <a:buNone/>
              </a:pPr>
              <a:r>
                <a:rPr lang="en-US" sz="1800" b="0" dirty="0" smtClean="0">
                  <a:solidFill>
                    <a:srgbClr val="000000"/>
                  </a:solidFill>
                  <a:latin typeface="Arial" charset="0"/>
                </a:rPr>
                <a:t>Eating</a:t>
              </a:r>
            </a:p>
          </p:txBody>
        </p:sp>
        <p:sp>
          <p:nvSpPr>
            <p:cNvPr id="22" name="Rounded Rectangle 21"/>
            <p:cNvSpPr/>
            <p:nvPr/>
          </p:nvSpPr>
          <p:spPr bwMode="auto">
            <a:xfrm>
              <a:off x="7162800" y="2590800"/>
              <a:ext cx="1066800" cy="1371600"/>
            </a:xfrm>
            <a:prstGeom prst="roundRect">
              <a:avLst/>
            </a:prstGeom>
            <a:noFill/>
            <a:ln w="25400" cap="flat" cmpd="sng" algn="ctr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3657600" y="2590800"/>
            <a:ext cx="1295400" cy="1371600"/>
            <a:chOff x="7162800" y="2590800"/>
            <a:chExt cx="1295400" cy="1371600"/>
          </a:xfrm>
        </p:grpSpPr>
        <p:sp>
          <p:nvSpPr>
            <p:cNvPr id="24" name="Rectangle 23"/>
            <p:cNvSpPr/>
            <p:nvPr/>
          </p:nvSpPr>
          <p:spPr bwMode="auto">
            <a:xfrm>
              <a:off x="7315200" y="2743200"/>
              <a:ext cx="762000" cy="304800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25" name="Rectangle 24"/>
            <p:cNvSpPr/>
            <p:nvPr/>
          </p:nvSpPr>
          <p:spPr bwMode="auto">
            <a:xfrm>
              <a:off x="7543800" y="3505200"/>
              <a:ext cx="304800" cy="304800"/>
            </a:xfrm>
            <a:prstGeom prst="rect">
              <a:avLst/>
            </a:prstGeom>
            <a:solidFill>
              <a:srgbClr val="FF66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26" name="Rectangle 3"/>
            <p:cNvSpPr txBox="1">
              <a:spLocks noChangeArrowheads="1"/>
            </p:cNvSpPr>
            <p:nvPr/>
          </p:nvSpPr>
          <p:spPr bwMode="auto">
            <a:xfrm>
              <a:off x="7162800" y="2971800"/>
              <a:ext cx="1295400" cy="381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FAA26D3D-D897-4be2-8F04-BA451C77F1D7}">
                <ma14:placeholderFlag xmlns:ma14="http://schemas.microsoft.com/office/mac/drawingml/2011/main" val="1"/>
              </a:ext>
            </a:extLst>
          </p:spPr>
          <p:txBody>
            <a:bodyPr vert="horz" wrap="square" lIns="90487" tIns="44450" rIns="90487" bIns="44450" numCol="1" anchor="t" anchorCtr="0" compatLnSpc="1">
              <a:prstTxWarp prst="textNoShape">
                <a:avLst/>
              </a:prstTxWarp>
            </a:bodyPr>
            <a:lstStyle>
              <a:lvl1pPr marL="177800" indent="-177800" algn="l" rtl="0" eaLnBrk="0" fontAlgn="base" hangingPunct="0">
                <a:spcBef>
                  <a:spcPct val="40000"/>
                </a:spcBef>
                <a:spcAft>
                  <a:spcPct val="0"/>
                </a:spcAft>
                <a:buChar char="•"/>
                <a:defRPr sz="2400" b="1">
                  <a:solidFill>
                    <a:srgbClr val="003399"/>
                  </a:solidFill>
                  <a:latin typeface="+mn-lt"/>
                  <a:ea typeface="ＭＳ Ｐゴシック" charset="-128"/>
                  <a:cs typeface="ＭＳ Ｐゴシック" charset="-128"/>
                </a:defRPr>
              </a:lvl1pPr>
              <a:lvl2pPr marL="523875" indent="-174625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 b="1">
                  <a:solidFill>
                    <a:srgbClr val="003399"/>
                  </a:solidFill>
                  <a:latin typeface="+mn-lt"/>
                  <a:ea typeface="ＭＳ Ｐゴシック" charset="-128"/>
                </a:defRPr>
              </a:lvl2pPr>
              <a:lvl3pPr marL="854075" indent="-173038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200" b="1">
                  <a:solidFill>
                    <a:srgbClr val="003399"/>
                  </a:solidFill>
                  <a:latin typeface="+mn-lt"/>
                  <a:ea typeface="ＭＳ Ｐゴシック" charset="-128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marL="0" indent="0">
                <a:buFontTx/>
                <a:buNone/>
              </a:pPr>
              <a:r>
                <a:rPr lang="en-US" sz="1800" b="0" dirty="0" err="1" smtClean="0">
                  <a:solidFill>
                    <a:srgbClr val="000000"/>
                  </a:solidFill>
                  <a:latin typeface="Arial" charset="0"/>
                </a:rPr>
                <a:t>Commun</a:t>
              </a:r>
              <a:r>
                <a:rPr lang="en-US" sz="1800" b="0" dirty="0">
                  <a:solidFill>
                    <a:srgbClr val="000000"/>
                  </a:solidFill>
                  <a:latin typeface="Arial" charset="0"/>
                </a:rPr>
                <a:t/>
              </a:r>
              <a:br>
                <a:rPr lang="en-US" sz="1800" b="0" dirty="0">
                  <a:solidFill>
                    <a:srgbClr val="000000"/>
                  </a:solidFill>
                  <a:latin typeface="Arial" charset="0"/>
                </a:rPr>
              </a:br>
              <a:r>
                <a:rPr lang="en-US" sz="1800" b="0" dirty="0" err="1" smtClean="0">
                  <a:solidFill>
                    <a:srgbClr val="000000"/>
                  </a:solidFill>
                  <a:latin typeface="Arial" charset="0"/>
                </a:rPr>
                <a:t>ication</a:t>
              </a:r>
              <a:endParaRPr lang="en-US" sz="1800" b="0" dirty="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7" name="Rounded Rectangle 26"/>
            <p:cNvSpPr/>
            <p:nvPr/>
          </p:nvSpPr>
          <p:spPr bwMode="auto">
            <a:xfrm>
              <a:off x="7162800" y="2590800"/>
              <a:ext cx="1066800" cy="1371600"/>
            </a:xfrm>
            <a:prstGeom prst="roundRect">
              <a:avLst/>
            </a:prstGeom>
            <a:noFill/>
            <a:ln w="25400" cap="flat" cmpd="sng" algn="ctr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2362200" y="2590800"/>
            <a:ext cx="1371600" cy="1371600"/>
            <a:chOff x="7162800" y="2590800"/>
            <a:chExt cx="1371600" cy="1371600"/>
          </a:xfrm>
        </p:grpSpPr>
        <p:sp>
          <p:nvSpPr>
            <p:cNvPr id="29" name="Rectangle 28"/>
            <p:cNvSpPr/>
            <p:nvPr/>
          </p:nvSpPr>
          <p:spPr bwMode="auto">
            <a:xfrm>
              <a:off x="7543800" y="2895600"/>
              <a:ext cx="152400" cy="152400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30" name="Rectangle 29"/>
            <p:cNvSpPr/>
            <p:nvPr/>
          </p:nvSpPr>
          <p:spPr bwMode="auto">
            <a:xfrm>
              <a:off x="7543800" y="3581400"/>
              <a:ext cx="228600" cy="228600"/>
            </a:xfrm>
            <a:prstGeom prst="rect">
              <a:avLst/>
            </a:prstGeom>
            <a:solidFill>
              <a:srgbClr val="FF66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31" name="Rectangle 3"/>
            <p:cNvSpPr txBox="1">
              <a:spLocks noChangeArrowheads="1"/>
            </p:cNvSpPr>
            <p:nvPr/>
          </p:nvSpPr>
          <p:spPr bwMode="auto">
            <a:xfrm>
              <a:off x="7162800" y="2971800"/>
              <a:ext cx="1371600" cy="381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FAA26D3D-D897-4be2-8F04-BA451C77F1D7}">
                <ma14:placeholderFlag xmlns:ma14="http://schemas.microsoft.com/office/mac/drawingml/2011/main" val="1"/>
              </a:ext>
            </a:extLst>
          </p:spPr>
          <p:txBody>
            <a:bodyPr vert="horz" wrap="square" lIns="90487" tIns="44450" rIns="90487" bIns="44450" numCol="1" anchor="t" anchorCtr="0" compatLnSpc="1">
              <a:prstTxWarp prst="textNoShape">
                <a:avLst/>
              </a:prstTxWarp>
            </a:bodyPr>
            <a:lstStyle>
              <a:lvl1pPr marL="177800" indent="-177800" algn="l" rtl="0" eaLnBrk="0" fontAlgn="base" hangingPunct="0">
                <a:spcBef>
                  <a:spcPct val="40000"/>
                </a:spcBef>
                <a:spcAft>
                  <a:spcPct val="0"/>
                </a:spcAft>
                <a:buChar char="•"/>
                <a:defRPr sz="2400" b="1">
                  <a:solidFill>
                    <a:srgbClr val="003399"/>
                  </a:solidFill>
                  <a:latin typeface="+mn-lt"/>
                  <a:ea typeface="ＭＳ Ｐゴシック" charset="-128"/>
                  <a:cs typeface="ＭＳ Ｐゴシック" charset="-128"/>
                </a:defRPr>
              </a:lvl1pPr>
              <a:lvl2pPr marL="523875" indent="-174625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 b="1">
                  <a:solidFill>
                    <a:srgbClr val="003399"/>
                  </a:solidFill>
                  <a:latin typeface="+mn-lt"/>
                  <a:ea typeface="ＭＳ Ｐゴシック" charset="-128"/>
                </a:defRPr>
              </a:lvl2pPr>
              <a:lvl3pPr marL="854075" indent="-173038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200" b="1">
                  <a:solidFill>
                    <a:srgbClr val="003399"/>
                  </a:solidFill>
                  <a:latin typeface="+mn-lt"/>
                  <a:ea typeface="ＭＳ Ｐゴシック" charset="-128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marL="0" indent="0">
                <a:buFontTx/>
                <a:buNone/>
              </a:pPr>
              <a:r>
                <a:rPr lang="en-US" sz="1800" b="0" dirty="0" smtClean="0">
                  <a:solidFill>
                    <a:srgbClr val="000000"/>
                  </a:solidFill>
                  <a:latin typeface="Arial" charset="0"/>
                </a:rPr>
                <a:t>Vehicle</a:t>
              </a:r>
              <a:br>
                <a:rPr lang="en-US" sz="1800" b="0" dirty="0" smtClean="0">
                  <a:solidFill>
                    <a:srgbClr val="000000"/>
                  </a:solidFill>
                  <a:latin typeface="Arial" charset="0"/>
                </a:rPr>
              </a:br>
              <a:r>
                <a:rPr lang="en-US" sz="1800" b="0" dirty="0" err="1" smtClean="0">
                  <a:solidFill>
                    <a:srgbClr val="000000"/>
                  </a:solidFill>
                  <a:latin typeface="Arial" charset="0"/>
                </a:rPr>
                <a:t>Maint</a:t>
              </a:r>
              <a:r>
                <a:rPr lang="en-US" sz="1800" b="0" dirty="0">
                  <a:solidFill>
                    <a:srgbClr val="000000"/>
                  </a:solidFill>
                  <a:latin typeface="Arial" charset="0"/>
                </a:rPr>
                <a:t>.</a:t>
              </a:r>
              <a:endParaRPr lang="en-US" sz="1800" b="0" dirty="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2" name="Rounded Rectangle 31"/>
            <p:cNvSpPr/>
            <p:nvPr/>
          </p:nvSpPr>
          <p:spPr bwMode="auto">
            <a:xfrm>
              <a:off x="7162800" y="2590800"/>
              <a:ext cx="1066800" cy="1371600"/>
            </a:xfrm>
            <a:prstGeom prst="roundRect">
              <a:avLst/>
            </a:prstGeom>
            <a:noFill/>
            <a:ln w="25400" cap="flat" cmpd="sng" algn="ctr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</p:grpSp>
      <p:sp>
        <p:nvSpPr>
          <p:cNvPr id="35" name="Rectangle 34"/>
          <p:cNvSpPr/>
          <p:nvPr/>
        </p:nvSpPr>
        <p:spPr bwMode="auto">
          <a:xfrm>
            <a:off x="1371600" y="3505200"/>
            <a:ext cx="457200" cy="304800"/>
          </a:xfrm>
          <a:prstGeom prst="rect">
            <a:avLst/>
          </a:prstGeom>
          <a:solidFill>
            <a:srgbClr val="FF66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36" name="Rectangle 3"/>
          <p:cNvSpPr txBox="1">
            <a:spLocks noChangeArrowheads="1"/>
          </p:cNvSpPr>
          <p:nvPr/>
        </p:nvSpPr>
        <p:spPr bwMode="auto">
          <a:xfrm>
            <a:off x="990600" y="2971800"/>
            <a:ext cx="1219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>
            <a:lvl1pPr marL="177800" indent="-177800" algn="l" rtl="0" eaLnBrk="0" fontAlgn="base" hangingPunct="0">
              <a:spcBef>
                <a:spcPct val="40000"/>
              </a:spcBef>
              <a:spcAft>
                <a:spcPct val="0"/>
              </a:spcAft>
              <a:buChar char="•"/>
              <a:defRPr sz="2400" b="1">
                <a:solidFill>
                  <a:srgbClr val="003399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523875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rgbClr val="003399"/>
                </a:solidFill>
                <a:latin typeface="+mn-lt"/>
                <a:ea typeface="ＭＳ Ｐゴシック" charset="-128"/>
              </a:defRPr>
            </a:lvl2pPr>
            <a:lvl3pPr marL="8540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003399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marL="0" indent="0">
              <a:buFontTx/>
              <a:buNone/>
            </a:pPr>
            <a:r>
              <a:rPr lang="en-US" sz="1800" b="0" dirty="0" smtClean="0">
                <a:solidFill>
                  <a:srgbClr val="000000"/>
                </a:solidFill>
                <a:latin typeface="Arial" charset="0"/>
              </a:rPr>
              <a:t>Water</a:t>
            </a:r>
            <a:br>
              <a:rPr lang="en-US" sz="1800" b="0" dirty="0" smtClean="0">
                <a:solidFill>
                  <a:srgbClr val="000000"/>
                </a:solidFill>
                <a:latin typeface="Arial" charset="0"/>
              </a:rPr>
            </a:br>
            <a:r>
              <a:rPr lang="en-US" sz="1800" b="0" dirty="0" smtClean="0">
                <a:solidFill>
                  <a:srgbClr val="000000"/>
                </a:solidFill>
                <a:latin typeface="Arial" charset="0"/>
              </a:rPr>
              <a:t>Treatment</a:t>
            </a:r>
          </a:p>
        </p:txBody>
      </p:sp>
      <p:sp>
        <p:nvSpPr>
          <p:cNvPr id="37" name="Rounded Rectangle 36"/>
          <p:cNvSpPr/>
          <p:nvPr/>
        </p:nvSpPr>
        <p:spPr bwMode="auto">
          <a:xfrm>
            <a:off x="1066800" y="2590800"/>
            <a:ext cx="1066800" cy="1371600"/>
          </a:xfrm>
          <a:prstGeom prst="roundRect">
            <a:avLst/>
          </a:pr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38" name="Cube 37"/>
          <p:cNvSpPr/>
          <p:nvPr/>
        </p:nvSpPr>
        <p:spPr bwMode="auto">
          <a:xfrm>
            <a:off x="533400" y="4800600"/>
            <a:ext cx="381000" cy="381000"/>
          </a:xfrm>
          <a:prstGeom prst="cube">
            <a:avLst/>
          </a:prstGeom>
          <a:solidFill>
            <a:srgbClr val="804000">
              <a:alpha val="98000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41" name="Cube 40"/>
          <p:cNvSpPr/>
          <p:nvPr/>
        </p:nvSpPr>
        <p:spPr bwMode="auto">
          <a:xfrm>
            <a:off x="533400" y="4343400"/>
            <a:ext cx="381000" cy="381000"/>
          </a:xfrm>
          <a:prstGeom prst="cube">
            <a:avLst/>
          </a:prstGeom>
          <a:solidFill>
            <a:schemeClr val="accent6">
              <a:alpha val="98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42" name="Rectangle 3"/>
          <p:cNvSpPr txBox="1">
            <a:spLocks noChangeArrowheads="1"/>
          </p:cNvSpPr>
          <p:nvPr/>
        </p:nvSpPr>
        <p:spPr bwMode="auto">
          <a:xfrm>
            <a:off x="990600" y="4800600"/>
            <a:ext cx="2438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>
            <a:lvl1pPr marL="177800" indent="-177800" algn="l" rtl="0" eaLnBrk="0" fontAlgn="base" hangingPunct="0">
              <a:spcBef>
                <a:spcPct val="40000"/>
              </a:spcBef>
              <a:spcAft>
                <a:spcPct val="0"/>
              </a:spcAft>
              <a:buChar char="•"/>
              <a:defRPr sz="2400" b="1">
                <a:solidFill>
                  <a:srgbClr val="003399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523875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rgbClr val="003399"/>
                </a:solidFill>
                <a:latin typeface="+mn-lt"/>
                <a:ea typeface="ＭＳ Ｐゴシック" charset="-128"/>
              </a:defRPr>
            </a:lvl2pPr>
            <a:lvl3pPr marL="8540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003399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marL="0" indent="0">
              <a:buFontTx/>
              <a:buNone/>
            </a:pPr>
            <a:r>
              <a:rPr lang="en-US" sz="1800" b="0" dirty="0" smtClean="0">
                <a:solidFill>
                  <a:srgbClr val="000000"/>
                </a:solidFill>
                <a:latin typeface="Arial" charset="0"/>
              </a:rPr>
              <a:t>Fossil generation</a:t>
            </a:r>
            <a:endParaRPr lang="en-US" dirty="0">
              <a:solidFill>
                <a:srgbClr val="004E00"/>
              </a:solidFill>
              <a:latin typeface="Arial" charset="0"/>
            </a:endParaRPr>
          </a:p>
        </p:txBody>
      </p:sp>
      <p:sp>
        <p:nvSpPr>
          <p:cNvPr id="43" name="Rectangle 3"/>
          <p:cNvSpPr txBox="1">
            <a:spLocks noChangeArrowheads="1"/>
          </p:cNvSpPr>
          <p:nvPr/>
        </p:nvSpPr>
        <p:spPr bwMode="auto">
          <a:xfrm>
            <a:off x="990600" y="4343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>
            <a:lvl1pPr marL="177800" indent="-177800" algn="l" rtl="0" eaLnBrk="0" fontAlgn="base" hangingPunct="0">
              <a:spcBef>
                <a:spcPct val="40000"/>
              </a:spcBef>
              <a:spcAft>
                <a:spcPct val="0"/>
              </a:spcAft>
              <a:buChar char="•"/>
              <a:defRPr sz="2400" b="1">
                <a:solidFill>
                  <a:srgbClr val="003399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523875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rgbClr val="003399"/>
                </a:solidFill>
                <a:latin typeface="+mn-lt"/>
                <a:ea typeface="ＭＳ Ｐゴシック" charset="-128"/>
              </a:defRPr>
            </a:lvl2pPr>
            <a:lvl3pPr marL="8540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003399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marL="0" indent="0">
              <a:buFontTx/>
              <a:buNone/>
            </a:pPr>
            <a:r>
              <a:rPr lang="en-US" sz="1800" b="0" dirty="0" smtClean="0">
                <a:solidFill>
                  <a:srgbClr val="000000"/>
                </a:solidFill>
                <a:latin typeface="Arial" charset="0"/>
              </a:rPr>
              <a:t>Renewable gen.</a:t>
            </a:r>
          </a:p>
        </p:txBody>
      </p:sp>
      <p:sp>
        <p:nvSpPr>
          <p:cNvPr id="44" name="Cube 43"/>
          <p:cNvSpPr/>
          <p:nvPr/>
        </p:nvSpPr>
        <p:spPr bwMode="auto">
          <a:xfrm>
            <a:off x="4343400" y="4800600"/>
            <a:ext cx="381000" cy="381000"/>
          </a:xfrm>
          <a:prstGeom prst="cube">
            <a:avLst/>
          </a:prstGeom>
          <a:solidFill>
            <a:srgbClr val="804000">
              <a:alpha val="98000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45" name="Cube 44"/>
          <p:cNvSpPr/>
          <p:nvPr/>
        </p:nvSpPr>
        <p:spPr bwMode="auto">
          <a:xfrm>
            <a:off x="5562600" y="4800600"/>
            <a:ext cx="381000" cy="381000"/>
          </a:xfrm>
          <a:prstGeom prst="cube">
            <a:avLst/>
          </a:prstGeom>
          <a:solidFill>
            <a:srgbClr val="804000">
              <a:alpha val="98000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46" name="Cube 45"/>
          <p:cNvSpPr/>
          <p:nvPr/>
        </p:nvSpPr>
        <p:spPr bwMode="auto">
          <a:xfrm>
            <a:off x="7239000" y="4800600"/>
            <a:ext cx="381000" cy="381000"/>
          </a:xfrm>
          <a:prstGeom prst="cube">
            <a:avLst/>
          </a:prstGeom>
          <a:solidFill>
            <a:srgbClr val="804000">
              <a:alpha val="98000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47" name="Cube 46"/>
          <p:cNvSpPr/>
          <p:nvPr/>
        </p:nvSpPr>
        <p:spPr bwMode="auto">
          <a:xfrm>
            <a:off x="2743200" y="1524000"/>
            <a:ext cx="381000" cy="381000"/>
          </a:xfrm>
          <a:prstGeom prst="cube">
            <a:avLst/>
          </a:prstGeom>
          <a:solidFill>
            <a:schemeClr val="accent6">
              <a:alpha val="98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48" name="Cube 47"/>
          <p:cNvSpPr/>
          <p:nvPr/>
        </p:nvSpPr>
        <p:spPr bwMode="auto">
          <a:xfrm>
            <a:off x="6477000" y="1524000"/>
            <a:ext cx="381000" cy="381000"/>
          </a:xfrm>
          <a:prstGeom prst="cube">
            <a:avLst/>
          </a:prstGeom>
          <a:solidFill>
            <a:schemeClr val="accent6">
              <a:alpha val="98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49" name="Cube 48"/>
          <p:cNvSpPr/>
          <p:nvPr/>
        </p:nvSpPr>
        <p:spPr bwMode="auto">
          <a:xfrm>
            <a:off x="533400" y="5334000"/>
            <a:ext cx="381000" cy="381000"/>
          </a:xfrm>
          <a:prstGeom prst="cube">
            <a:avLst/>
          </a:prstGeom>
          <a:solidFill>
            <a:srgbClr val="0000FF">
              <a:alpha val="98000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50" name="Rectangle 3"/>
          <p:cNvSpPr txBox="1">
            <a:spLocks noChangeArrowheads="1"/>
          </p:cNvSpPr>
          <p:nvPr/>
        </p:nvSpPr>
        <p:spPr bwMode="auto">
          <a:xfrm>
            <a:off x="990600" y="5410200"/>
            <a:ext cx="1981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>
            <a:lvl1pPr marL="177800" indent="-177800" algn="l" rtl="0" eaLnBrk="0" fontAlgn="base" hangingPunct="0">
              <a:spcBef>
                <a:spcPct val="40000"/>
              </a:spcBef>
              <a:spcAft>
                <a:spcPct val="0"/>
              </a:spcAft>
              <a:buChar char="•"/>
              <a:defRPr sz="2400" b="1">
                <a:solidFill>
                  <a:srgbClr val="003399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523875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rgbClr val="003399"/>
                </a:solidFill>
                <a:latin typeface="+mn-lt"/>
                <a:ea typeface="ＭＳ Ｐゴシック" charset="-128"/>
              </a:defRPr>
            </a:lvl2pPr>
            <a:lvl3pPr marL="8540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003399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marL="0" indent="0">
              <a:buFontTx/>
              <a:buNone/>
            </a:pPr>
            <a:r>
              <a:rPr lang="en-US" sz="1800" b="0" dirty="0" smtClean="0">
                <a:solidFill>
                  <a:srgbClr val="000000"/>
                </a:solidFill>
                <a:latin typeface="Arial" charset="0"/>
              </a:rPr>
              <a:t>External storage</a:t>
            </a:r>
            <a:endParaRPr lang="en-US" dirty="0">
              <a:solidFill>
                <a:srgbClr val="004E00"/>
              </a:solidFill>
              <a:latin typeface="Arial" charset="0"/>
            </a:endParaRPr>
          </a:p>
        </p:txBody>
      </p:sp>
      <p:sp>
        <p:nvSpPr>
          <p:cNvPr id="52" name="Cube 51"/>
          <p:cNvSpPr/>
          <p:nvPr/>
        </p:nvSpPr>
        <p:spPr bwMode="auto">
          <a:xfrm>
            <a:off x="4191000" y="1524000"/>
            <a:ext cx="381000" cy="381000"/>
          </a:xfrm>
          <a:prstGeom prst="cube">
            <a:avLst/>
          </a:prstGeom>
          <a:solidFill>
            <a:srgbClr val="0000FF">
              <a:alpha val="98000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cxnSp>
        <p:nvCxnSpPr>
          <p:cNvPr id="126986" name="Straight Connector 126985"/>
          <p:cNvCxnSpPr>
            <a:endCxn id="94" idx="1"/>
          </p:cNvCxnSpPr>
          <p:nvPr/>
        </p:nvCxnSpPr>
        <p:spPr bwMode="auto">
          <a:xfrm>
            <a:off x="1638300" y="3800475"/>
            <a:ext cx="1104900" cy="61912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85" name="Straight Connector 84"/>
          <p:cNvCxnSpPr/>
          <p:nvPr/>
        </p:nvCxnSpPr>
        <p:spPr bwMode="auto">
          <a:xfrm>
            <a:off x="2819400" y="3810000"/>
            <a:ext cx="0" cy="5334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92" name="Straight Connector 91"/>
          <p:cNvCxnSpPr>
            <a:endCxn id="24" idx="0"/>
          </p:cNvCxnSpPr>
          <p:nvPr/>
        </p:nvCxnSpPr>
        <p:spPr bwMode="auto">
          <a:xfrm flipH="1">
            <a:off x="4191000" y="1905000"/>
            <a:ext cx="66676" cy="8382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97" name="Straight Connector 96"/>
          <p:cNvCxnSpPr/>
          <p:nvPr/>
        </p:nvCxnSpPr>
        <p:spPr bwMode="auto">
          <a:xfrm>
            <a:off x="4191000" y="3810000"/>
            <a:ext cx="0" cy="5334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01" name="Straight Connector 100"/>
          <p:cNvCxnSpPr/>
          <p:nvPr/>
        </p:nvCxnSpPr>
        <p:spPr bwMode="auto">
          <a:xfrm>
            <a:off x="5715000" y="4495800"/>
            <a:ext cx="0" cy="3048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03" name="Straight Connector 102"/>
          <p:cNvCxnSpPr>
            <a:stCxn id="20" idx="2"/>
          </p:cNvCxnSpPr>
          <p:nvPr/>
        </p:nvCxnSpPr>
        <p:spPr bwMode="auto">
          <a:xfrm>
            <a:off x="5486400" y="3810000"/>
            <a:ext cx="0" cy="5334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05" name="Straight Connector 104"/>
          <p:cNvCxnSpPr/>
          <p:nvPr/>
        </p:nvCxnSpPr>
        <p:spPr bwMode="auto">
          <a:xfrm>
            <a:off x="7391400" y="4419600"/>
            <a:ext cx="0" cy="3810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07" name="Straight Connector 106"/>
          <p:cNvCxnSpPr/>
          <p:nvPr/>
        </p:nvCxnSpPr>
        <p:spPr bwMode="auto">
          <a:xfrm flipH="1">
            <a:off x="6781800" y="3810000"/>
            <a:ext cx="2" cy="5334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11" name="Straight Connector 110"/>
          <p:cNvCxnSpPr/>
          <p:nvPr/>
        </p:nvCxnSpPr>
        <p:spPr bwMode="auto">
          <a:xfrm flipH="1">
            <a:off x="8077200" y="3810000"/>
            <a:ext cx="1" cy="5334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13" name="Straight Connector 112"/>
          <p:cNvCxnSpPr/>
          <p:nvPr/>
        </p:nvCxnSpPr>
        <p:spPr bwMode="auto">
          <a:xfrm>
            <a:off x="4495800" y="4495800"/>
            <a:ext cx="9525" cy="3048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15" name="Straight Connector 114"/>
          <p:cNvCxnSpPr/>
          <p:nvPr/>
        </p:nvCxnSpPr>
        <p:spPr bwMode="auto">
          <a:xfrm>
            <a:off x="4333876" y="1905000"/>
            <a:ext cx="1076324" cy="8382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19" name="Straight Connector 118"/>
          <p:cNvCxnSpPr/>
          <p:nvPr/>
        </p:nvCxnSpPr>
        <p:spPr bwMode="auto">
          <a:xfrm>
            <a:off x="5410200" y="1600200"/>
            <a:ext cx="1066800" cy="8572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20" name="Straight Connector 119"/>
          <p:cNvCxnSpPr>
            <a:endCxn id="29" idx="0"/>
          </p:cNvCxnSpPr>
          <p:nvPr/>
        </p:nvCxnSpPr>
        <p:spPr bwMode="auto">
          <a:xfrm flipH="1">
            <a:off x="2819400" y="1905000"/>
            <a:ext cx="1362076" cy="9906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22" name="Straight Connector 121"/>
          <p:cNvCxnSpPr>
            <a:endCxn id="14" idx="0"/>
          </p:cNvCxnSpPr>
          <p:nvPr/>
        </p:nvCxnSpPr>
        <p:spPr bwMode="auto">
          <a:xfrm>
            <a:off x="4495800" y="1905000"/>
            <a:ext cx="2209800" cy="9906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24" name="Straight Connector 123"/>
          <p:cNvCxnSpPr/>
          <p:nvPr/>
        </p:nvCxnSpPr>
        <p:spPr bwMode="auto">
          <a:xfrm flipH="1">
            <a:off x="5410200" y="1905000"/>
            <a:ext cx="66675" cy="8382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25" name="Straight Connector 124"/>
          <p:cNvCxnSpPr>
            <a:endCxn id="14" idx="0"/>
          </p:cNvCxnSpPr>
          <p:nvPr/>
        </p:nvCxnSpPr>
        <p:spPr bwMode="auto">
          <a:xfrm>
            <a:off x="5638800" y="1905000"/>
            <a:ext cx="1066800" cy="9906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26" name="Straight Connector 125"/>
          <p:cNvCxnSpPr/>
          <p:nvPr/>
        </p:nvCxnSpPr>
        <p:spPr bwMode="auto">
          <a:xfrm flipH="1">
            <a:off x="4114800" y="1905000"/>
            <a:ext cx="1285876" cy="8382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28" name="Straight Connector 127"/>
          <p:cNvCxnSpPr/>
          <p:nvPr/>
        </p:nvCxnSpPr>
        <p:spPr bwMode="auto">
          <a:xfrm>
            <a:off x="5715000" y="1828800"/>
            <a:ext cx="2286000" cy="9144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30" name="Straight Connector 129"/>
          <p:cNvCxnSpPr>
            <a:endCxn id="30" idx="0"/>
          </p:cNvCxnSpPr>
          <p:nvPr/>
        </p:nvCxnSpPr>
        <p:spPr bwMode="auto">
          <a:xfrm>
            <a:off x="2819400" y="3048000"/>
            <a:ext cx="38100" cy="5334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32" name="Straight Connector 131"/>
          <p:cNvCxnSpPr/>
          <p:nvPr/>
        </p:nvCxnSpPr>
        <p:spPr bwMode="auto">
          <a:xfrm>
            <a:off x="4181476" y="3048000"/>
            <a:ext cx="9524" cy="4572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33" name="Straight Connector 132"/>
          <p:cNvCxnSpPr/>
          <p:nvPr/>
        </p:nvCxnSpPr>
        <p:spPr bwMode="auto">
          <a:xfrm>
            <a:off x="5476876" y="3048000"/>
            <a:ext cx="9524" cy="4572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34" name="Straight Connector 133"/>
          <p:cNvCxnSpPr/>
          <p:nvPr/>
        </p:nvCxnSpPr>
        <p:spPr bwMode="auto">
          <a:xfrm>
            <a:off x="6772276" y="3048000"/>
            <a:ext cx="9524" cy="4572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35" name="Straight Connector 134"/>
          <p:cNvCxnSpPr/>
          <p:nvPr/>
        </p:nvCxnSpPr>
        <p:spPr bwMode="auto">
          <a:xfrm>
            <a:off x="8067676" y="3048000"/>
            <a:ext cx="9524" cy="4572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136" name="Rectangle 3"/>
          <p:cNvSpPr txBox="1">
            <a:spLocks noChangeArrowheads="1"/>
          </p:cNvSpPr>
          <p:nvPr/>
        </p:nvSpPr>
        <p:spPr bwMode="auto">
          <a:xfrm>
            <a:off x="2895600" y="5334000"/>
            <a:ext cx="3048000" cy="1524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>
            <a:lvl1pPr marL="177800" indent="-177800" algn="l" rtl="0" eaLnBrk="0" fontAlgn="base" hangingPunct="0">
              <a:spcBef>
                <a:spcPct val="40000"/>
              </a:spcBef>
              <a:spcAft>
                <a:spcPct val="0"/>
              </a:spcAft>
              <a:buChar char="•"/>
              <a:defRPr sz="2400" b="1">
                <a:solidFill>
                  <a:srgbClr val="003399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523875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rgbClr val="003399"/>
                </a:solidFill>
                <a:latin typeface="+mn-lt"/>
                <a:ea typeface="ＭＳ Ｐゴシック" charset="-128"/>
              </a:defRPr>
            </a:lvl2pPr>
            <a:lvl3pPr marL="8540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003399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marL="0" indent="0">
              <a:buFontTx/>
              <a:buNone/>
            </a:pPr>
            <a:r>
              <a:rPr lang="en-US" sz="1800" b="0" dirty="0" smtClean="0">
                <a:solidFill>
                  <a:srgbClr val="000000"/>
                </a:solidFill>
                <a:latin typeface="Arial" charset="0"/>
              </a:rPr>
              <a:t>Each reliable </a:t>
            </a:r>
            <a:r>
              <a:rPr lang="en-US" sz="1800" b="0" dirty="0" err="1" smtClean="0">
                <a:solidFill>
                  <a:srgbClr val="000000"/>
                </a:solidFill>
                <a:latin typeface="Arial" charset="0"/>
              </a:rPr>
              <a:t>nG</a:t>
            </a:r>
            <a:r>
              <a:rPr lang="en-US" sz="1800" b="0" dirty="0" smtClean="0">
                <a:solidFill>
                  <a:srgbClr val="000000"/>
                </a:solidFill>
                <a:latin typeface="Arial" charset="0"/>
              </a:rPr>
              <a:t> also has local storage; Reliable </a:t>
            </a:r>
            <a:r>
              <a:rPr lang="en-US" sz="1800" b="0" dirty="0" err="1" smtClean="0">
                <a:solidFill>
                  <a:srgbClr val="000000"/>
                </a:solidFill>
                <a:latin typeface="Arial" charset="0"/>
              </a:rPr>
              <a:t>nGs</a:t>
            </a:r>
            <a:r>
              <a:rPr lang="en-US" sz="1800" b="0" dirty="0" smtClean="0">
                <a:solidFill>
                  <a:srgbClr val="000000"/>
                </a:solidFill>
                <a:latin typeface="Arial" charset="0"/>
              </a:rPr>
              <a:t> serve electronics and lighting; Bulk </a:t>
            </a:r>
            <a:r>
              <a:rPr lang="en-US" sz="1800" b="0" dirty="0" err="1" smtClean="0">
                <a:solidFill>
                  <a:srgbClr val="000000"/>
                </a:solidFill>
                <a:latin typeface="Arial" charset="0"/>
              </a:rPr>
              <a:t>nGs</a:t>
            </a:r>
            <a:r>
              <a:rPr lang="en-US" sz="1800" b="0" dirty="0" smtClean="0">
                <a:solidFill>
                  <a:srgbClr val="000000"/>
                </a:solidFill>
                <a:latin typeface="Arial" charset="0"/>
              </a:rPr>
              <a:t> serve HVAC, pumps.</a:t>
            </a:r>
          </a:p>
          <a:p>
            <a:pPr marL="457200" indent="-457200"/>
            <a:endParaRPr lang="en-US" b="0" dirty="0" smtClean="0">
              <a:solidFill>
                <a:srgbClr val="000000"/>
              </a:solidFill>
              <a:latin typeface="Arial" charset="0"/>
            </a:endParaRPr>
          </a:p>
          <a:p>
            <a:pPr marL="457200" indent="-457200"/>
            <a:endParaRPr lang="en-US" dirty="0">
              <a:solidFill>
                <a:srgbClr val="004E00"/>
              </a:solidFill>
              <a:latin typeface="Arial" charset="0"/>
            </a:endParaRPr>
          </a:p>
        </p:txBody>
      </p:sp>
      <p:sp>
        <p:nvSpPr>
          <p:cNvPr id="137" name="Cube 136"/>
          <p:cNvSpPr/>
          <p:nvPr/>
        </p:nvSpPr>
        <p:spPr bwMode="auto">
          <a:xfrm>
            <a:off x="5334000" y="1524000"/>
            <a:ext cx="381000" cy="381000"/>
          </a:xfrm>
          <a:prstGeom prst="cube">
            <a:avLst/>
          </a:prstGeom>
          <a:solidFill>
            <a:srgbClr val="0000FF">
              <a:alpha val="98000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cxnSp>
        <p:nvCxnSpPr>
          <p:cNvPr id="81" name="Straight Connector 80"/>
          <p:cNvCxnSpPr/>
          <p:nvPr/>
        </p:nvCxnSpPr>
        <p:spPr bwMode="auto">
          <a:xfrm>
            <a:off x="3124200" y="1600200"/>
            <a:ext cx="1066800" cy="8572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82" name="Rectangle 3"/>
          <p:cNvSpPr txBox="1">
            <a:spLocks noChangeArrowheads="1"/>
          </p:cNvSpPr>
          <p:nvPr/>
        </p:nvSpPr>
        <p:spPr bwMode="auto">
          <a:xfrm>
            <a:off x="6324600" y="5334000"/>
            <a:ext cx="2667000" cy="1524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>
            <a:lvl1pPr marL="177800" indent="-177800" algn="l" rtl="0" eaLnBrk="0" fontAlgn="base" hangingPunct="0">
              <a:spcBef>
                <a:spcPct val="40000"/>
              </a:spcBef>
              <a:spcAft>
                <a:spcPct val="0"/>
              </a:spcAft>
              <a:buChar char="•"/>
              <a:defRPr sz="2400" b="1">
                <a:solidFill>
                  <a:srgbClr val="003399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523875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rgbClr val="003399"/>
                </a:solidFill>
                <a:latin typeface="+mn-lt"/>
                <a:ea typeface="ＭＳ Ｐゴシック" charset="-128"/>
              </a:defRPr>
            </a:lvl2pPr>
            <a:lvl3pPr marL="8540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003399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marL="0" indent="0">
              <a:buFontTx/>
              <a:buNone/>
            </a:pPr>
            <a:r>
              <a:rPr lang="en-US" sz="1800" b="0" dirty="0" smtClean="0">
                <a:solidFill>
                  <a:srgbClr val="000000"/>
                </a:solidFill>
                <a:latin typeface="Arial" charset="0"/>
              </a:rPr>
              <a:t>Supervisor server collects data and makes policy recommendations to </a:t>
            </a:r>
            <a:r>
              <a:rPr lang="en-US" sz="1800" b="0" dirty="0" err="1" smtClean="0">
                <a:solidFill>
                  <a:srgbClr val="000000"/>
                </a:solidFill>
                <a:latin typeface="Arial" charset="0"/>
              </a:rPr>
              <a:t>nGs</a:t>
            </a:r>
            <a:r>
              <a:rPr lang="en-US" sz="1800" b="0" dirty="0" smtClean="0">
                <a:solidFill>
                  <a:srgbClr val="000000"/>
                </a:solidFill>
                <a:latin typeface="Arial" charset="0"/>
              </a:rPr>
              <a:t> (does NOT control directly); </a:t>
            </a:r>
          </a:p>
          <a:p>
            <a:pPr marL="457200" indent="-457200"/>
            <a:endParaRPr lang="en-US" b="0" dirty="0" smtClean="0">
              <a:solidFill>
                <a:srgbClr val="000000"/>
              </a:solidFill>
              <a:latin typeface="Arial" charset="0"/>
            </a:endParaRPr>
          </a:p>
          <a:p>
            <a:pPr marL="457200" indent="-457200"/>
            <a:endParaRPr lang="en-US" dirty="0">
              <a:solidFill>
                <a:srgbClr val="004E00"/>
              </a:solidFill>
              <a:latin typeface="Arial" charset="0"/>
            </a:endParaRPr>
          </a:p>
        </p:txBody>
      </p:sp>
      <p:sp>
        <p:nvSpPr>
          <p:cNvPr id="94" name="Rectangle 93"/>
          <p:cNvSpPr/>
          <p:nvPr/>
        </p:nvSpPr>
        <p:spPr bwMode="auto">
          <a:xfrm>
            <a:off x="2743200" y="4343400"/>
            <a:ext cx="5562600" cy="152400"/>
          </a:xfrm>
          <a:prstGeom prst="rect">
            <a:avLst/>
          </a:prstGeom>
          <a:solidFill>
            <a:srgbClr val="FF66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grpSp>
        <p:nvGrpSpPr>
          <p:cNvPr id="63" name="Group 62"/>
          <p:cNvGrpSpPr/>
          <p:nvPr/>
        </p:nvGrpSpPr>
        <p:grpSpPr>
          <a:xfrm>
            <a:off x="1981200" y="1219200"/>
            <a:ext cx="381000" cy="228600"/>
            <a:chOff x="1981200" y="1219200"/>
            <a:chExt cx="381000" cy="228600"/>
          </a:xfrm>
        </p:grpSpPr>
        <p:sp>
          <p:nvSpPr>
            <p:cNvPr id="78" name="Oval 77"/>
            <p:cNvSpPr/>
            <p:nvPr/>
          </p:nvSpPr>
          <p:spPr bwMode="auto">
            <a:xfrm>
              <a:off x="1981200" y="1295400"/>
              <a:ext cx="152400" cy="152400"/>
            </a:xfrm>
            <a:prstGeom prst="ellips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140" name="Oval 139"/>
            <p:cNvSpPr/>
            <p:nvPr/>
          </p:nvSpPr>
          <p:spPr bwMode="auto">
            <a:xfrm>
              <a:off x="2209800" y="1295400"/>
              <a:ext cx="152400" cy="152400"/>
            </a:xfrm>
            <a:prstGeom prst="ellips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79" name="Rounded Rectangle 78"/>
            <p:cNvSpPr/>
            <p:nvPr/>
          </p:nvSpPr>
          <p:spPr bwMode="auto">
            <a:xfrm>
              <a:off x="2057400" y="1295400"/>
              <a:ext cx="152400" cy="76200"/>
            </a:xfrm>
            <a:prstGeom prst="round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104" name="Rounded Rectangle 103"/>
            <p:cNvSpPr/>
            <p:nvPr/>
          </p:nvSpPr>
          <p:spPr bwMode="auto">
            <a:xfrm>
              <a:off x="2209800" y="1219200"/>
              <a:ext cx="152400" cy="152400"/>
            </a:xfrm>
            <a:prstGeom prst="round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1066800" y="1905000"/>
            <a:ext cx="381000" cy="228600"/>
            <a:chOff x="1981200" y="1219200"/>
            <a:chExt cx="381000" cy="228600"/>
          </a:xfrm>
        </p:grpSpPr>
        <p:sp>
          <p:nvSpPr>
            <p:cNvPr id="108" name="Oval 107"/>
            <p:cNvSpPr/>
            <p:nvPr/>
          </p:nvSpPr>
          <p:spPr bwMode="auto">
            <a:xfrm>
              <a:off x="1981200" y="1295400"/>
              <a:ext cx="152400" cy="152400"/>
            </a:xfrm>
            <a:prstGeom prst="ellips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110" name="Oval 109"/>
            <p:cNvSpPr/>
            <p:nvPr/>
          </p:nvSpPr>
          <p:spPr bwMode="auto">
            <a:xfrm>
              <a:off x="2209800" y="1295400"/>
              <a:ext cx="152400" cy="152400"/>
            </a:xfrm>
            <a:prstGeom prst="ellips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112" name="Rounded Rectangle 111"/>
            <p:cNvSpPr/>
            <p:nvPr/>
          </p:nvSpPr>
          <p:spPr bwMode="auto">
            <a:xfrm>
              <a:off x="2057400" y="1295400"/>
              <a:ext cx="152400" cy="76200"/>
            </a:xfrm>
            <a:prstGeom prst="round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114" name="Rounded Rectangle 113"/>
            <p:cNvSpPr/>
            <p:nvPr/>
          </p:nvSpPr>
          <p:spPr bwMode="auto">
            <a:xfrm>
              <a:off x="2209800" y="1219200"/>
              <a:ext cx="152400" cy="152400"/>
            </a:xfrm>
            <a:prstGeom prst="round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</p:grpSp>
      <p:grpSp>
        <p:nvGrpSpPr>
          <p:cNvPr id="116" name="Group 115"/>
          <p:cNvGrpSpPr/>
          <p:nvPr/>
        </p:nvGrpSpPr>
        <p:grpSpPr>
          <a:xfrm>
            <a:off x="1752600" y="1981200"/>
            <a:ext cx="381000" cy="228600"/>
            <a:chOff x="1981200" y="1219200"/>
            <a:chExt cx="381000" cy="228600"/>
          </a:xfrm>
        </p:grpSpPr>
        <p:sp>
          <p:nvSpPr>
            <p:cNvPr id="118" name="Oval 117"/>
            <p:cNvSpPr/>
            <p:nvPr/>
          </p:nvSpPr>
          <p:spPr bwMode="auto">
            <a:xfrm>
              <a:off x="1981200" y="1295400"/>
              <a:ext cx="152400" cy="152400"/>
            </a:xfrm>
            <a:prstGeom prst="ellips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121" name="Oval 120"/>
            <p:cNvSpPr/>
            <p:nvPr/>
          </p:nvSpPr>
          <p:spPr bwMode="auto">
            <a:xfrm>
              <a:off x="2209800" y="1295400"/>
              <a:ext cx="152400" cy="152400"/>
            </a:xfrm>
            <a:prstGeom prst="ellips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123" name="Rounded Rectangle 122"/>
            <p:cNvSpPr/>
            <p:nvPr/>
          </p:nvSpPr>
          <p:spPr bwMode="auto">
            <a:xfrm>
              <a:off x="2057400" y="1295400"/>
              <a:ext cx="152400" cy="76200"/>
            </a:xfrm>
            <a:prstGeom prst="round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127" name="Rounded Rectangle 126"/>
            <p:cNvSpPr/>
            <p:nvPr/>
          </p:nvSpPr>
          <p:spPr bwMode="auto">
            <a:xfrm>
              <a:off x="2209800" y="1219200"/>
              <a:ext cx="152400" cy="152400"/>
            </a:xfrm>
            <a:prstGeom prst="round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</p:grpSp>
      <p:grpSp>
        <p:nvGrpSpPr>
          <p:cNvPr id="129" name="Group 128"/>
          <p:cNvGrpSpPr/>
          <p:nvPr/>
        </p:nvGrpSpPr>
        <p:grpSpPr>
          <a:xfrm>
            <a:off x="8229600" y="1752600"/>
            <a:ext cx="381000" cy="228600"/>
            <a:chOff x="1981200" y="1219200"/>
            <a:chExt cx="381000" cy="228600"/>
          </a:xfrm>
        </p:grpSpPr>
        <p:sp>
          <p:nvSpPr>
            <p:cNvPr id="131" name="Oval 130"/>
            <p:cNvSpPr/>
            <p:nvPr/>
          </p:nvSpPr>
          <p:spPr bwMode="auto">
            <a:xfrm>
              <a:off x="1981200" y="1295400"/>
              <a:ext cx="152400" cy="152400"/>
            </a:xfrm>
            <a:prstGeom prst="ellips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138" name="Oval 137"/>
            <p:cNvSpPr/>
            <p:nvPr/>
          </p:nvSpPr>
          <p:spPr bwMode="auto">
            <a:xfrm>
              <a:off x="2209800" y="1295400"/>
              <a:ext cx="152400" cy="152400"/>
            </a:xfrm>
            <a:prstGeom prst="ellips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139" name="Rounded Rectangle 138"/>
            <p:cNvSpPr/>
            <p:nvPr/>
          </p:nvSpPr>
          <p:spPr bwMode="auto">
            <a:xfrm>
              <a:off x="2057400" y="1295400"/>
              <a:ext cx="152400" cy="76200"/>
            </a:xfrm>
            <a:prstGeom prst="round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141" name="Rounded Rectangle 140"/>
            <p:cNvSpPr/>
            <p:nvPr/>
          </p:nvSpPr>
          <p:spPr bwMode="auto">
            <a:xfrm>
              <a:off x="2209800" y="1219200"/>
              <a:ext cx="152400" cy="152400"/>
            </a:xfrm>
            <a:prstGeom prst="round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</p:grpSp>
      <p:cxnSp>
        <p:nvCxnSpPr>
          <p:cNvPr id="142" name="Straight Connector 141"/>
          <p:cNvCxnSpPr/>
          <p:nvPr/>
        </p:nvCxnSpPr>
        <p:spPr bwMode="auto">
          <a:xfrm flipH="1">
            <a:off x="8153400" y="1905000"/>
            <a:ext cx="228600" cy="8382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43" name="Straight Connector 142"/>
          <p:cNvCxnSpPr>
            <a:stCxn id="140" idx="4"/>
            <a:endCxn id="29" idx="0"/>
          </p:cNvCxnSpPr>
          <p:nvPr/>
        </p:nvCxnSpPr>
        <p:spPr bwMode="auto">
          <a:xfrm>
            <a:off x="2286000" y="1447800"/>
            <a:ext cx="533400" cy="14478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44" name="Straight Connector 143"/>
          <p:cNvCxnSpPr>
            <a:endCxn id="29" idx="0"/>
          </p:cNvCxnSpPr>
          <p:nvPr/>
        </p:nvCxnSpPr>
        <p:spPr bwMode="auto">
          <a:xfrm>
            <a:off x="2133600" y="2209800"/>
            <a:ext cx="685800" cy="6858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45" name="Straight Connector 144"/>
          <p:cNvCxnSpPr>
            <a:stCxn id="108" idx="5"/>
          </p:cNvCxnSpPr>
          <p:nvPr/>
        </p:nvCxnSpPr>
        <p:spPr bwMode="auto">
          <a:xfrm>
            <a:off x="1196882" y="2111282"/>
            <a:ext cx="327118" cy="70811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146" name="Rectangle 145"/>
          <p:cNvSpPr/>
          <p:nvPr/>
        </p:nvSpPr>
        <p:spPr bwMode="auto">
          <a:xfrm>
            <a:off x="1447800" y="2819400"/>
            <a:ext cx="152400" cy="15240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cxnSp>
        <p:nvCxnSpPr>
          <p:cNvPr id="147" name="Straight Connector 146"/>
          <p:cNvCxnSpPr/>
          <p:nvPr/>
        </p:nvCxnSpPr>
        <p:spPr bwMode="auto">
          <a:xfrm>
            <a:off x="1524000" y="2971800"/>
            <a:ext cx="0" cy="5334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</p:spTree>
    <p:extLst>
      <p:ext uri="{BB962C8B-B14F-4D97-AF65-F5344CB8AC3E}">
        <p14:creationId xmlns:p14="http://schemas.microsoft.com/office/powerpoint/2010/main" val="35805217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28600"/>
            <a:ext cx="9144000" cy="83820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  <a:latin typeface="Arial" charset="0"/>
              </a:rPr>
              <a:t>Nanogrid </a:t>
            </a:r>
            <a:r>
              <a:rPr lang="en-US" dirty="0" smtClean="0">
                <a:solidFill>
                  <a:schemeClr val="tx1"/>
                </a:solidFill>
                <a:latin typeface="Arial" charset="0"/>
              </a:rPr>
              <a:t>operation - internal</a:t>
            </a:r>
            <a:endParaRPr lang="en-US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3400" y="1193800"/>
            <a:ext cx="8458200" cy="5130800"/>
          </a:xfrm>
        </p:spPr>
        <p:txBody>
          <a:bodyPr/>
          <a:lstStyle/>
          <a:p>
            <a:pPr marL="457200" indent="-457200"/>
            <a:r>
              <a:rPr lang="en-US" b="0" dirty="0" smtClean="0">
                <a:solidFill>
                  <a:srgbClr val="000000"/>
                </a:solidFill>
                <a:latin typeface="Arial" charset="0"/>
              </a:rPr>
              <a:t>Loads (devices) may always get ‘trickle power’ to communicate</a:t>
            </a:r>
          </a:p>
          <a:p>
            <a:pPr marL="457200" indent="-457200"/>
            <a:r>
              <a:rPr lang="en-US" b="0" dirty="0" smtClean="0">
                <a:solidFill>
                  <a:srgbClr val="000000"/>
                </a:solidFill>
                <a:latin typeface="Arial" charset="0"/>
              </a:rPr>
              <a:t>Loads request authority to use power (controller grants)</a:t>
            </a:r>
          </a:p>
          <a:p>
            <a:pPr marL="457200" indent="-457200"/>
            <a:r>
              <a:rPr lang="en-US" b="0" dirty="0" smtClean="0">
                <a:solidFill>
                  <a:srgbClr val="000000"/>
                </a:solidFill>
                <a:latin typeface="Arial" charset="0"/>
              </a:rPr>
              <a:t>Controller sets local price (forecast) and distributes</a:t>
            </a:r>
          </a:p>
          <a:p>
            <a:pPr marL="457200" indent="-457200"/>
            <a:r>
              <a:rPr lang="en-US" b="0" dirty="0" smtClean="0">
                <a:solidFill>
                  <a:srgbClr val="000000"/>
                </a:solidFill>
                <a:latin typeface="Arial" charset="0"/>
              </a:rPr>
              <a:t>Controller manages storage</a:t>
            </a:r>
          </a:p>
          <a:p>
            <a:pPr marL="457200" indent="-457200"/>
            <a:r>
              <a:rPr lang="en-US" b="0" dirty="0" smtClean="0">
                <a:solidFill>
                  <a:srgbClr val="000000"/>
                </a:solidFill>
                <a:latin typeface="Arial" charset="0"/>
              </a:rPr>
              <a:t>Normal operation – all allocation done by loads themselves based on price</a:t>
            </a:r>
          </a:p>
          <a:p>
            <a:pPr marL="457200" indent="-457200"/>
            <a:r>
              <a:rPr lang="en-US" b="0" dirty="0" smtClean="0">
                <a:solidFill>
                  <a:srgbClr val="000000"/>
                </a:solidFill>
                <a:latin typeface="Arial" charset="0"/>
              </a:rPr>
              <a:t>Emergency – controller can</a:t>
            </a:r>
            <a:br>
              <a:rPr lang="en-US" b="0" dirty="0" smtClean="0">
                <a:solidFill>
                  <a:srgbClr val="000000"/>
                </a:solidFill>
                <a:latin typeface="Arial" charset="0"/>
              </a:rPr>
            </a:br>
            <a:r>
              <a:rPr lang="en-US" b="0" dirty="0" smtClean="0">
                <a:solidFill>
                  <a:srgbClr val="000000"/>
                </a:solidFill>
                <a:latin typeface="Arial" charset="0"/>
              </a:rPr>
              <a:t>revoke/cut power</a:t>
            </a:r>
          </a:p>
          <a:p>
            <a:pPr marL="457200" indent="-457200"/>
            <a:r>
              <a:rPr lang="en-US" b="0" dirty="0" smtClean="0">
                <a:solidFill>
                  <a:srgbClr val="000000"/>
                </a:solidFill>
                <a:latin typeface="Arial" charset="0"/>
              </a:rPr>
              <a:t>Details technology-specific</a:t>
            </a:r>
            <a:endParaRPr lang="en-US" b="0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100356" name="Content Placeholder 3" descr="nggrab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512" b="-2512"/>
          <a:stretch>
            <a:fillRect/>
          </a:stretch>
        </p:blipFill>
        <p:spPr bwMode="auto">
          <a:xfrm>
            <a:off x="5213350" y="4724400"/>
            <a:ext cx="3879850" cy="2133600"/>
          </a:xfrm>
          <a:prstGeom prst="rect">
            <a:avLst/>
          </a:prstGeom>
          <a:noFill/>
          <a:ln w="38100">
            <a:solidFill>
              <a:schemeClr val="tx1">
                <a:alpha val="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 bwMode="auto">
          <a:xfrm>
            <a:off x="4953000" y="4419600"/>
            <a:ext cx="1295400" cy="2286000"/>
          </a:xfrm>
          <a:prstGeom prst="rect">
            <a:avLst/>
          </a:prstGeom>
          <a:solidFill>
            <a:schemeClr val="bg1">
              <a:alpha val="52000"/>
            </a:scheme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18385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28600"/>
            <a:ext cx="9144000" cy="83820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  <a:latin typeface="Arial" charset="0"/>
              </a:rPr>
              <a:t>Nanogrid </a:t>
            </a:r>
            <a:r>
              <a:rPr lang="en-US" dirty="0" smtClean="0">
                <a:solidFill>
                  <a:schemeClr val="tx1"/>
                </a:solidFill>
                <a:latin typeface="Arial" charset="0"/>
              </a:rPr>
              <a:t>operation – external </a:t>
            </a:r>
            <a:r>
              <a:rPr lang="en-US" b="0" dirty="0" smtClean="0">
                <a:solidFill>
                  <a:schemeClr val="tx1"/>
                </a:solidFill>
                <a:latin typeface="Arial" charset="0"/>
              </a:rPr>
              <a:t>(gateways)</a:t>
            </a:r>
            <a:endParaRPr lang="en-US" b="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3400" y="1193800"/>
            <a:ext cx="8458200" cy="5130800"/>
          </a:xfrm>
        </p:spPr>
        <p:txBody>
          <a:bodyPr/>
          <a:lstStyle/>
          <a:p>
            <a:pPr marL="457200" indent="-457200"/>
            <a:r>
              <a:rPr lang="en-US" b="0" dirty="0" smtClean="0">
                <a:solidFill>
                  <a:srgbClr val="000000"/>
                </a:solidFill>
                <a:latin typeface="Arial" charset="0"/>
              </a:rPr>
              <a:t>Controllers discover other grids (and generation) </a:t>
            </a:r>
          </a:p>
          <a:p>
            <a:pPr marL="457200" indent="-457200"/>
            <a:r>
              <a:rPr lang="en-US" b="0" dirty="0" smtClean="0">
                <a:solidFill>
                  <a:srgbClr val="000000"/>
                </a:solidFill>
                <a:latin typeface="Arial" charset="0"/>
              </a:rPr>
              <a:t>Exchange </a:t>
            </a:r>
            <a:r>
              <a:rPr lang="en-US" b="0" dirty="0">
                <a:solidFill>
                  <a:srgbClr val="000000"/>
                </a:solidFill>
                <a:latin typeface="Arial" charset="0"/>
              </a:rPr>
              <a:t>i</a:t>
            </a:r>
            <a:r>
              <a:rPr lang="en-US" b="0" dirty="0" smtClean="0">
                <a:solidFill>
                  <a:srgbClr val="000000"/>
                </a:solidFill>
                <a:latin typeface="Arial" charset="0"/>
              </a:rPr>
              <a:t>nterest </a:t>
            </a:r>
            <a:r>
              <a:rPr lang="en-US" b="0" dirty="0">
                <a:solidFill>
                  <a:srgbClr val="000000"/>
                </a:solidFill>
                <a:latin typeface="Arial" charset="0"/>
              </a:rPr>
              <a:t>in </a:t>
            </a:r>
            <a:r>
              <a:rPr lang="en-US" b="0" dirty="0" smtClean="0">
                <a:solidFill>
                  <a:srgbClr val="000000"/>
                </a:solidFill>
                <a:latin typeface="Arial" charset="0"/>
              </a:rPr>
              <a:t>sharing power (price, quantity)</a:t>
            </a:r>
          </a:p>
          <a:p>
            <a:pPr marL="457200" indent="-457200"/>
            <a:r>
              <a:rPr lang="en-US" b="0" dirty="0" smtClean="0">
                <a:solidFill>
                  <a:srgbClr val="000000"/>
                </a:solidFill>
                <a:latin typeface="Arial" charset="0"/>
              </a:rPr>
              <a:t>When mutually beneficial, power is exchanged </a:t>
            </a:r>
          </a:p>
          <a:p>
            <a:pPr marL="457200" indent="-457200"/>
            <a:r>
              <a:rPr lang="en-US" b="0" dirty="0" smtClean="0">
                <a:solidFill>
                  <a:srgbClr val="000000"/>
                </a:solidFill>
                <a:latin typeface="Arial" charset="0"/>
              </a:rPr>
              <a:t>External prices will often affect internal ones</a:t>
            </a:r>
          </a:p>
          <a:p>
            <a:pPr marL="457200" indent="-457200"/>
            <a:r>
              <a:rPr lang="en-US" b="0" dirty="0" smtClean="0">
                <a:solidFill>
                  <a:srgbClr val="000000"/>
                </a:solidFill>
                <a:latin typeface="Arial" charset="0"/>
              </a:rPr>
              <a:t>Controllers </a:t>
            </a:r>
            <a:r>
              <a:rPr lang="en-US" b="0" i="1" dirty="0" smtClean="0">
                <a:solidFill>
                  <a:srgbClr val="000000"/>
                </a:solidFill>
                <a:latin typeface="Arial" charset="0"/>
              </a:rPr>
              <a:t>may</a:t>
            </a:r>
            <a:r>
              <a:rPr lang="en-US" b="0" dirty="0" smtClean="0">
                <a:solidFill>
                  <a:srgbClr val="000000"/>
                </a:solidFill>
                <a:latin typeface="Arial" charset="0"/>
              </a:rPr>
              <a:t> track cumulative energy, $$$$</a:t>
            </a:r>
          </a:p>
          <a:p>
            <a:pPr marL="457200" indent="-457200"/>
            <a:r>
              <a:rPr lang="en-US" b="0" i="1" dirty="0" smtClean="0">
                <a:solidFill>
                  <a:srgbClr val="000000"/>
                </a:solidFill>
                <a:latin typeface="Arial" charset="0"/>
              </a:rPr>
              <a:t>Only</a:t>
            </a:r>
            <a:r>
              <a:rPr lang="en-US" b="0" dirty="0" smtClean="0">
                <a:solidFill>
                  <a:srgbClr val="000000"/>
                </a:solidFill>
                <a:latin typeface="Arial" charset="0"/>
              </a:rPr>
              <a:t> data exchanged are price, quantity</a:t>
            </a:r>
          </a:p>
          <a:p>
            <a:pPr marL="457200" indent="-457200"/>
            <a:r>
              <a:rPr lang="en-US" b="0" dirty="0" smtClean="0">
                <a:solidFill>
                  <a:srgbClr val="000000"/>
                </a:solidFill>
                <a:latin typeface="Arial" charset="0"/>
              </a:rPr>
              <a:t>Visibility only to immediately</a:t>
            </a:r>
            <a:br>
              <a:rPr lang="en-US" b="0" dirty="0" smtClean="0">
                <a:solidFill>
                  <a:srgbClr val="000000"/>
                </a:solidFill>
                <a:latin typeface="Arial" charset="0"/>
              </a:rPr>
            </a:br>
            <a:r>
              <a:rPr lang="en-US" b="0" dirty="0" smtClean="0">
                <a:solidFill>
                  <a:srgbClr val="000000"/>
                </a:solidFill>
                <a:latin typeface="Arial" charset="0"/>
              </a:rPr>
              <a:t>adjacent grids</a:t>
            </a:r>
            <a:endParaRPr lang="en-US" b="0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100356" name="Content Placeholder 3" descr="nggrab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512" b="-2512"/>
          <a:stretch>
            <a:fillRect/>
          </a:stretch>
        </p:blipFill>
        <p:spPr bwMode="auto">
          <a:xfrm>
            <a:off x="5213350" y="4724400"/>
            <a:ext cx="3879850" cy="2133600"/>
          </a:xfrm>
          <a:prstGeom prst="rect">
            <a:avLst/>
          </a:prstGeom>
          <a:noFill/>
          <a:ln w="38100">
            <a:solidFill>
              <a:schemeClr val="tx1">
                <a:alpha val="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 bwMode="auto">
          <a:xfrm>
            <a:off x="6248400" y="5867400"/>
            <a:ext cx="1752600" cy="990600"/>
          </a:xfrm>
          <a:prstGeom prst="rect">
            <a:avLst/>
          </a:prstGeom>
          <a:solidFill>
            <a:schemeClr val="bg1">
              <a:alpha val="52000"/>
            </a:scheme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8077200" y="5105400"/>
            <a:ext cx="1066800" cy="1066800"/>
          </a:xfrm>
          <a:prstGeom prst="rect">
            <a:avLst/>
          </a:prstGeom>
          <a:solidFill>
            <a:schemeClr val="bg1">
              <a:alpha val="52000"/>
            </a:scheme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81516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28600"/>
            <a:ext cx="9144000" cy="838200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Why Nanogrids?</a:t>
            </a:r>
            <a:endParaRPr lang="en-US" dirty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939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3400" y="1193800"/>
            <a:ext cx="8610600" cy="5588000"/>
          </a:xfrm>
        </p:spPr>
        <p:txBody>
          <a:bodyPr/>
          <a:lstStyle/>
          <a:p>
            <a:pPr marL="457200" indent="-457200"/>
            <a:r>
              <a:rPr lang="en-US" b="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Bring individual devices into grid context</a:t>
            </a:r>
          </a:p>
          <a:p>
            <a:pPr marL="457200" indent="-457200"/>
            <a:r>
              <a:rPr lang="en-US" b="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Pave way for Microgrids</a:t>
            </a:r>
          </a:p>
          <a:p>
            <a:pPr marL="803275" lvl="1" indent="-457200"/>
            <a:r>
              <a:rPr lang="en-US" sz="2000" b="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Increase microgrid utility; enable local microgrid prices</a:t>
            </a:r>
          </a:p>
          <a:p>
            <a:pPr marL="803275" lvl="1" indent="-457200"/>
            <a:r>
              <a:rPr lang="en-US" sz="2000" b="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Reduce microgrid cost and complexity</a:t>
            </a:r>
          </a:p>
          <a:p>
            <a:pPr marL="803275" lvl="1" indent="-457200"/>
            <a:r>
              <a:rPr lang="en-US" sz="2000" b="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Can scale/deploy much faster than microgrids</a:t>
            </a:r>
            <a:endParaRPr lang="en-US" sz="2000" b="0" dirty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marL="457200" indent="-457200"/>
            <a:r>
              <a:rPr lang="en-US" b="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Enable “Direct DC” </a:t>
            </a:r>
            <a:r>
              <a:rPr lang="en-US" sz="1800" b="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(~10% savings)</a:t>
            </a:r>
            <a:endParaRPr lang="en-US" sz="1800" b="0" dirty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marL="457200" indent="-457200"/>
            <a:r>
              <a:rPr lang="en-US" b="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Better integrate with mobile devices, mobile buildings</a:t>
            </a:r>
          </a:p>
          <a:p>
            <a:pPr marL="457200" indent="-457200"/>
            <a:r>
              <a:rPr lang="en-US" b="0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H</a:t>
            </a:r>
            <a:r>
              <a:rPr lang="en-US" b="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elp bring good electricity services to developing countries</a:t>
            </a:r>
          </a:p>
          <a:p>
            <a:pPr marL="457200" indent="-457200"/>
            <a:r>
              <a:rPr lang="en-US" b="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More secure</a:t>
            </a:r>
          </a:p>
          <a:p>
            <a:pPr marL="803275" lvl="1" indent="-457200"/>
            <a:r>
              <a:rPr lang="en-US" sz="2000" b="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Coordinate only with immediately adjacent </a:t>
            </a:r>
            <a:r>
              <a:rPr lang="en-US" sz="2000" b="0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(</a:t>
            </a:r>
            <a:r>
              <a:rPr lang="en-US" sz="2000" b="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directly attached) </a:t>
            </a:r>
            <a:br>
              <a:rPr lang="en-US" sz="2000" b="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000" b="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grids / devices</a:t>
            </a:r>
          </a:p>
          <a:p>
            <a:pPr marL="803275" lvl="1" indent="-457200"/>
            <a:r>
              <a:rPr lang="en-US" sz="2000" b="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No multi-hop “routing” of power</a:t>
            </a:r>
          </a:p>
          <a:p>
            <a:pPr marL="803275" lvl="1" indent="-457200"/>
            <a:endParaRPr lang="en-US" b="0" dirty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marL="457200" indent="-457200"/>
            <a:endParaRPr lang="en-US" dirty="0">
              <a:solidFill>
                <a:srgbClr val="004E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28600"/>
            <a:ext cx="9144000" cy="838200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  <a:latin typeface="Arial" charset="0"/>
              </a:rPr>
              <a:t>The way forward</a:t>
            </a:r>
            <a:endParaRPr lang="en-US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193800"/>
            <a:ext cx="8686800" cy="5130800"/>
          </a:xfrm>
        </p:spPr>
        <p:txBody>
          <a:bodyPr/>
          <a:lstStyle/>
          <a:p>
            <a:pPr marL="457200" indent="-457200">
              <a:spcBef>
                <a:spcPts val="600"/>
              </a:spcBef>
            </a:pPr>
            <a:r>
              <a:rPr lang="en-US" b="0" dirty="0">
                <a:solidFill>
                  <a:srgbClr val="000000"/>
                </a:solidFill>
                <a:latin typeface="Arial" charset="0"/>
              </a:rPr>
              <a:t>Better document </a:t>
            </a:r>
            <a:r>
              <a:rPr lang="en-US" dirty="0">
                <a:solidFill>
                  <a:srgbClr val="000000"/>
                </a:solidFill>
                <a:latin typeface="Arial" charset="0"/>
              </a:rPr>
              <a:t>existing </a:t>
            </a:r>
            <a:r>
              <a:rPr lang="en-US" b="0" dirty="0">
                <a:solidFill>
                  <a:srgbClr val="000000"/>
                </a:solidFill>
                <a:latin typeface="Arial" charset="0"/>
              </a:rPr>
              <a:t>nanogrids</a:t>
            </a:r>
          </a:p>
          <a:p>
            <a:pPr marL="803275" lvl="1" indent="-457200">
              <a:spcBef>
                <a:spcPts val="600"/>
              </a:spcBef>
            </a:pPr>
            <a:r>
              <a:rPr lang="en-US" sz="2000" b="0" dirty="0" smtClean="0">
                <a:solidFill>
                  <a:srgbClr val="000000"/>
                </a:solidFill>
                <a:latin typeface="Arial" charset="0"/>
                <a:ea typeface="ＭＳ Ｐゴシック" charset="0"/>
              </a:rPr>
              <a:t>Technologies, capabilities</a:t>
            </a:r>
            <a:r>
              <a:rPr lang="en-US" sz="2000" b="0" dirty="0">
                <a:solidFill>
                  <a:srgbClr val="000000"/>
                </a:solidFill>
                <a:latin typeface="Arial" charset="0"/>
                <a:ea typeface="ＭＳ Ｐゴシック" charset="0"/>
              </a:rPr>
              <a:t>, </a:t>
            </a:r>
            <a:r>
              <a:rPr lang="en-US" sz="2000" b="0" dirty="0" smtClean="0">
                <a:solidFill>
                  <a:srgbClr val="000000"/>
                </a:solidFill>
                <a:latin typeface="Arial" charset="0"/>
                <a:ea typeface="ＭＳ Ｐゴシック" charset="0"/>
              </a:rPr>
              <a:t>applications, deployment, …</a:t>
            </a:r>
            <a:endParaRPr lang="en-US" sz="2000" b="0" dirty="0">
              <a:solidFill>
                <a:srgbClr val="000000"/>
              </a:solidFill>
              <a:latin typeface="Arial" charset="0"/>
              <a:ea typeface="ＭＳ Ｐゴシック" charset="0"/>
            </a:endParaRPr>
          </a:p>
          <a:p>
            <a:pPr marL="457200" indent="-457200">
              <a:spcBef>
                <a:spcPts val="600"/>
              </a:spcBef>
            </a:pPr>
            <a:r>
              <a:rPr lang="en-US" b="0" dirty="0">
                <a:solidFill>
                  <a:srgbClr val="000000"/>
                </a:solidFill>
                <a:latin typeface="Arial" charset="0"/>
              </a:rPr>
              <a:t>Define a </a:t>
            </a:r>
            <a:r>
              <a:rPr lang="ja-JP" altLang="en-US" b="0" dirty="0">
                <a:solidFill>
                  <a:srgbClr val="000000"/>
                </a:solidFill>
                <a:latin typeface="Arial" charset="0"/>
              </a:rPr>
              <a:t>“</a:t>
            </a:r>
            <a:r>
              <a:rPr lang="en-US" b="0" dirty="0">
                <a:solidFill>
                  <a:srgbClr val="000000"/>
                </a:solidFill>
                <a:latin typeface="Arial" charset="0"/>
              </a:rPr>
              <a:t>meta-architecture</a:t>
            </a:r>
            <a:r>
              <a:rPr lang="ja-JP" altLang="en-US" b="0" dirty="0">
                <a:solidFill>
                  <a:srgbClr val="000000"/>
                </a:solidFill>
                <a:latin typeface="Arial" charset="0"/>
              </a:rPr>
              <a:t>”</a:t>
            </a:r>
            <a:r>
              <a:rPr lang="en-US" b="0" dirty="0">
                <a:solidFill>
                  <a:srgbClr val="000000"/>
                </a:solidFill>
                <a:latin typeface="Arial" charset="0"/>
              </a:rPr>
              <a:t> for </a:t>
            </a:r>
            <a:r>
              <a:rPr lang="en-US" b="0" dirty="0" smtClean="0">
                <a:solidFill>
                  <a:srgbClr val="000000"/>
                </a:solidFill>
                <a:latin typeface="Arial" charset="0"/>
              </a:rPr>
              <a:t>controllers, </a:t>
            </a:r>
            <a:r>
              <a:rPr lang="en-US" b="0" dirty="0">
                <a:solidFill>
                  <a:srgbClr val="000000"/>
                </a:solidFill>
                <a:latin typeface="Arial" charset="0"/>
              </a:rPr>
              <a:t>gateways, </a:t>
            </a:r>
            <a:r>
              <a:rPr lang="en-US" b="0" dirty="0" smtClean="0">
                <a:solidFill>
                  <a:srgbClr val="000000"/>
                </a:solidFill>
                <a:latin typeface="Arial" charset="0"/>
              </a:rPr>
              <a:t>prices, …</a:t>
            </a:r>
            <a:endParaRPr lang="en-US" b="0" dirty="0">
              <a:solidFill>
                <a:srgbClr val="000000"/>
              </a:solidFill>
              <a:latin typeface="Arial" charset="0"/>
            </a:endParaRPr>
          </a:p>
          <a:p>
            <a:pPr marL="457200" indent="-457200">
              <a:spcBef>
                <a:spcPts val="600"/>
              </a:spcBef>
            </a:pPr>
            <a:r>
              <a:rPr lang="en-US" b="0" dirty="0">
                <a:solidFill>
                  <a:srgbClr val="000000"/>
                </a:solidFill>
                <a:latin typeface="Arial" charset="0"/>
              </a:rPr>
              <a:t>Define specific gateways </a:t>
            </a:r>
            <a:r>
              <a:rPr lang="en-US" sz="2000" b="0" dirty="0">
                <a:solidFill>
                  <a:srgbClr val="000000"/>
                </a:solidFill>
                <a:latin typeface="Arial" charset="0"/>
              </a:rPr>
              <a:t>(voltage, communication)</a:t>
            </a:r>
          </a:p>
          <a:p>
            <a:pPr marL="457200" indent="-457200">
              <a:spcBef>
                <a:spcPts val="600"/>
              </a:spcBef>
            </a:pPr>
            <a:r>
              <a:rPr lang="en-US" b="0" dirty="0">
                <a:solidFill>
                  <a:srgbClr val="000000"/>
                </a:solidFill>
                <a:latin typeface="Arial" charset="0"/>
              </a:rPr>
              <a:t>Define nanogrid implementation for existing technologies</a:t>
            </a:r>
          </a:p>
          <a:p>
            <a:pPr marL="457200" indent="-457200">
              <a:spcBef>
                <a:spcPts val="600"/>
              </a:spcBef>
            </a:pPr>
            <a:r>
              <a:rPr lang="en-US" dirty="0" smtClean="0">
                <a:solidFill>
                  <a:srgbClr val="000000"/>
                </a:solidFill>
                <a:latin typeface="Arial" charset="0"/>
              </a:rPr>
              <a:t>Create working nanogrids </a:t>
            </a:r>
            <a:r>
              <a:rPr lang="en-US" b="0" dirty="0" smtClean="0">
                <a:solidFill>
                  <a:srgbClr val="000000"/>
                </a:solidFill>
                <a:latin typeface="Arial" charset="0"/>
              </a:rPr>
              <a:t>– loads, controllers, gateways</a:t>
            </a:r>
            <a:endParaRPr lang="en-US" b="0" dirty="0">
              <a:solidFill>
                <a:srgbClr val="000000"/>
              </a:solidFill>
              <a:latin typeface="Arial" charset="0"/>
            </a:endParaRPr>
          </a:p>
          <a:p>
            <a:pPr marL="457200" indent="-457200">
              <a:spcBef>
                <a:spcPts val="600"/>
              </a:spcBef>
            </a:pPr>
            <a:r>
              <a:rPr lang="en-US" b="0" dirty="0" smtClean="0">
                <a:solidFill>
                  <a:srgbClr val="000000"/>
                </a:solidFill>
                <a:latin typeface="Arial" charset="0"/>
              </a:rPr>
              <a:t>Create a nanogrid simulator</a:t>
            </a:r>
          </a:p>
          <a:p>
            <a:pPr marL="457200" indent="-457200">
              <a:spcBef>
                <a:spcPts val="600"/>
              </a:spcBef>
            </a:pPr>
            <a:endParaRPr lang="en-US" sz="1600" b="0" dirty="0">
              <a:solidFill>
                <a:srgbClr val="000000"/>
              </a:solidFill>
              <a:latin typeface="Arial" charset="0"/>
            </a:endParaRPr>
          </a:p>
          <a:p>
            <a:pPr marL="457200" indent="-457200"/>
            <a:endParaRPr lang="en-US" dirty="0">
              <a:solidFill>
                <a:srgbClr val="004E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34302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28600"/>
            <a:ext cx="9144000" cy="838200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  <a:latin typeface="Arial" charset="0"/>
              </a:rPr>
              <a:t>Conclusions</a:t>
            </a:r>
            <a:endParaRPr lang="en-US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193800"/>
            <a:ext cx="8686800" cy="5130800"/>
          </a:xfrm>
        </p:spPr>
        <p:txBody>
          <a:bodyPr/>
          <a:lstStyle/>
          <a:p>
            <a:pPr marL="457200" indent="-457200"/>
            <a:r>
              <a:rPr lang="en-US" b="0" dirty="0" smtClean="0">
                <a:solidFill>
                  <a:srgbClr val="000000"/>
                </a:solidFill>
                <a:latin typeface="Arial" charset="0"/>
              </a:rPr>
              <a:t>Nanogrids can optimally match supply and demand</a:t>
            </a:r>
          </a:p>
          <a:p>
            <a:pPr marL="803275" lvl="1" indent="-457200"/>
            <a:r>
              <a:rPr lang="en-US" b="0" dirty="0" smtClean="0">
                <a:solidFill>
                  <a:srgbClr val="000000"/>
                </a:solidFill>
                <a:latin typeface="Arial" charset="0"/>
              </a:rPr>
              <a:t>Price: internally and externally</a:t>
            </a:r>
          </a:p>
          <a:p>
            <a:pPr marL="457200" indent="-457200"/>
            <a:r>
              <a:rPr lang="en-US" b="0" dirty="0" smtClean="0">
                <a:solidFill>
                  <a:srgbClr val="000000"/>
                </a:solidFill>
                <a:latin typeface="Arial" charset="0"/>
              </a:rPr>
              <a:t>Nanogrids can be key to success of microgrids</a:t>
            </a:r>
          </a:p>
          <a:p>
            <a:pPr marL="803275" lvl="1" indent="-457200"/>
            <a:r>
              <a:rPr lang="en-US" b="0" dirty="0" smtClean="0">
                <a:solidFill>
                  <a:srgbClr val="000000"/>
                </a:solidFill>
                <a:latin typeface="Arial" charset="0"/>
              </a:rPr>
              <a:t>Can be deployed faster, cheaper</a:t>
            </a:r>
          </a:p>
          <a:p>
            <a:pPr marL="457200" indent="-457200"/>
            <a:r>
              <a:rPr lang="en-US" b="0" dirty="0" smtClean="0">
                <a:solidFill>
                  <a:srgbClr val="000000"/>
                </a:solidFill>
                <a:latin typeface="Arial" charset="0"/>
              </a:rPr>
              <a:t>Need to be standards-based, universal</a:t>
            </a:r>
          </a:p>
          <a:p>
            <a:pPr marL="457200" indent="-457200"/>
            <a:r>
              <a:rPr lang="en-US" b="0" dirty="0" smtClean="0">
                <a:solidFill>
                  <a:srgbClr val="000000"/>
                </a:solidFill>
                <a:latin typeface="Arial" charset="0"/>
              </a:rPr>
              <a:t>Key missing technologies: pricing and gateways</a:t>
            </a:r>
          </a:p>
          <a:p>
            <a:pPr marL="457200" indent="-457200"/>
            <a:endParaRPr lang="en-US" b="0" dirty="0" smtClean="0">
              <a:solidFill>
                <a:srgbClr val="000000"/>
              </a:solidFill>
              <a:latin typeface="Arial" charset="0"/>
            </a:endParaRPr>
          </a:p>
          <a:p>
            <a:pPr marL="457200" indent="-457200"/>
            <a:r>
              <a:rPr lang="en-US" b="0" dirty="0">
                <a:solidFill>
                  <a:srgbClr val="000000"/>
                </a:solidFill>
                <a:latin typeface="Arial" charset="0"/>
              </a:rPr>
              <a:t>Nanogrids are a “generally useful technology”</a:t>
            </a:r>
          </a:p>
          <a:p>
            <a:pPr marL="457200" indent="-457200"/>
            <a:endParaRPr lang="en-US" b="0" dirty="0" smtClean="0">
              <a:solidFill>
                <a:srgbClr val="000000"/>
              </a:solidFill>
              <a:latin typeface="Arial" charset="0"/>
            </a:endParaRPr>
          </a:p>
          <a:p>
            <a:pPr marL="457200" indent="-457200"/>
            <a:endParaRPr lang="en-US" b="0" dirty="0">
              <a:solidFill>
                <a:srgbClr val="000000"/>
              </a:solidFill>
              <a:latin typeface="Arial" charset="0"/>
            </a:endParaRPr>
          </a:p>
          <a:p>
            <a:pPr marL="457200" indent="-457200"/>
            <a:endParaRPr lang="en-US" dirty="0">
              <a:solidFill>
                <a:srgbClr val="004E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43370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9" name="Picture 4" descr="ipadroom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800"/>
            <a:ext cx="9144000" cy="641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53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Thank you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28600"/>
            <a:ext cx="9144000" cy="838200"/>
          </a:xfrm>
        </p:spPr>
        <p:txBody>
          <a:bodyPr/>
          <a:lstStyle/>
          <a:p>
            <a:r>
              <a:rPr lang="en-US">
                <a:solidFill>
                  <a:schemeClr val="tx1"/>
                </a:solidFill>
                <a:latin typeface="Arial" charset="0"/>
              </a:rPr>
              <a:t>Inspiration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4800" y="990600"/>
            <a:ext cx="8839200" cy="2387600"/>
          </a:xfrm>
        </p:spPr>
        <p:txBody>
          <a:bodyPr/>
          <a:lstStyle/>
          <a:p>
            <a:pPr marL="457200" lvl="1" indent="-457200">
              <a:spcBef>
                <a:spcPts val="200"/>
              </a:spcBef>
              <a:buFontTx/>
              <a:buChar char="•"/>
            </a:pPr>
            <a:r>
              <a:rPr lang="en-US" b="0">
                <a:solidFill>
                  <a:srgbClr val="000000"/>
                </a:solidFill>
                <a:latin typeface="Arial" charset="0"/>
                <a:ea typeface="ＭＳ Ｐゴシック" charset="0"/>
              </a:rPr>
              <a:t>Existing technology</a:t>
            </a:r>
          </a:p>
          <a:p>
            <a:pPr marL="457200" lvl="1" indent="-457200">
              <a:spcBef>
                <a:spcPts val="200"/>
              </a:spcBef>
              <a:buFontTx/>
              <a:buChar char="•"/>
            </a:pPr>
            <a:r>
              <a:rPr lang="en-US" b="0">
                <a:solidFill>
                  <a:srgbClr val="000000"/>
                </a:solidFill>
                <a:latin typeface="Arial" charset="0"/>
                <a:ea typeface="ＭＳ Ｐゴシック" charset="0"/>
              </a:rPr>
              <a:t>Modeling network architecture on Internet</a:t>
            </a:r>
          </a:p>
          <a:p>
            <a:pPr marL="787400" lvl="2" indent="-457200">
              <a:spcBef>
                <a:spcPts val="200"/>
              </a:spcBef>
            </a:pPr>
            <a:r>
              <a:rPr lang="en-US" sz="2400" b="0">
                <a:solidFill>
                  <a:srgbClr val="000000"/>
                </a:solidFill>
                <a:latin typeface="Arial" charset="0"/>
                <a:ea typeface="ＭＳ Ｐゴシック" charset="0"/>
              </a:rPr>
              <a:t>Randy Katz et al., UCB; </a:t>
            </a:r>
            <a:r>
              <a:rPr lang="ja-JP" altLang="en-US" sz="2400" b="0">
                <a:solidFill>
                  <a:srgbClr val="000000"/>
                </a:solidFill>
                <a:latin typeface="Arial" charset="0"/>
                <a:ea typeface="ＭＳ Ｐゴシック" charset="0"/>
              </a:rPr>
              <a:t>“</a:t>
            </a:r>
            <a:r>
              <a:rPr lang="en-US" sz="2400" b="0">
                <a:solidFill>
                  <a:srgbClr val="000000"/>
                </a:solidFill>
                <a:latin typeface="Arial" charset="0"/>
                <a:ea typeface="ＭＳ Ｐゴシック" charset="0"/>
              </a:rPr>
              <a:t>LoCal</a:t>
            </a:r>
            <a:r>
              <a:rPr lang="ja-JP" altLang="en-US" sz="2400" b="0">
                <a:solidFill>
                  <a:srgbClr val="000000"/>
                </a:solidFill>
                <a:latin typeface="Arial" charset="0"/>
                <a:ea typeface="ＭＳ Ｐゴシック" charset="0"/>
              </a:rPr>
              <a:t>”</a:t>
            </a:r>
            <a:r>
              <a:rPr lang="en-US" sz="2400" b="0">
                <a:solidFill>
                  <a:srgbClr val="000000"/>
                </a:solidFill>
                <a:latin typeface="Arial" charset="0"/>
                <a:ea typeface="ＭＳ Ｐゴシック" charset="0"/>
              </a:rPr>
              <a:t> – local.cs.berkeley.edu</a:t>
            </a:r>
          </a:p>
          <a:p>
            <a:pPr marL="457200" lvl="1" indent="-457200">
              <a:spcBef>
                <a:spcPts val="200"/>
              </a:spcBef>
              <a:buFontTx/>
              <a:buChar char="•"/>
            </a:pPr>
            <a:r>
              <a:rPr lang="en-US" b="0">
                <a:solidFill>
                  <a:srgbClr val="000000"/>
                </a:solidFill>
                <a:latin typeface="Arial" charset="0"/>
                <a:ea typeface="ＭＳ Ｐゴシック" charset="0"/>
              </a:rPr>
              <a:t>Developing country needs;  off-grid households</a:t>
            </a:r>
          </a:p>
          <a:p>
            <a:pPr marL="787400" lvl="2" indent="-457200">
              <a:spcBef>
                <a:spcPts val="200"/>
              </a:spcBef>
            </a:pPr>
            <a:r>
              <a:rPr lang="en-US" sz="2400" b="0">
                <a:solidFill>
                  <a:srgbClr val="000000"/>
                </a:solidFill>
                <a:latin typeface="Arial" charset="0"/>
                <a:ea typeface="ＭＳ Ｐゴシック" charset="0"/>
              </a:rPr>
              <a:t>Eric Brewer, UCB; TIER – tier.cs.berkeley.edu</a:t>
            </a:r>
            <a:br>
              <a:rPr lang="en-US" sz="2400" b="0">
                <a:solidFill>
                  <a:srgbClr val="000000"/>
                </a:solidFill>
                <a:latin typeface="Arial" charset="0"/>
                <a:ea typeface="ＭＳ Ｐゴシック" charset="0"/>
              </a:rPr>
            </a:br>
            <a:r>
              <a:rPr lang="en-US" sz="2400" b="0">
                <a:solidFill>
                  <a:srgbClr val="000000"/>
                </a:solidFill>
                <a:latin typeface="Arial" charset="0"/>
                <a:ea typeface="ＭＳ Ｐゴシック" charset="0"/>
              </a:rPr>
              <a:t>Technology and Infrastructure for Emerging Regions</a:t>
            </a:r>
          </a:p>
          <a:p>
            <a:pPr marL="457200" lvl="1" indent="-457200">
              <a:spcBef>
                <a:spcPct val="40000"/>
              </a:spcBef>
              <a:buFontTx/>
              <a:buChar char="•"/>
            </a:pPr>
            <a:endParaRPr lang="en-US" b="0">
              <a:solidFill>
                <a:srgbClr val="000000"/>
              </a:solidFill>
              <a:latin typeface="Arial" charset="0"/>
              <a:ea typeface="ＭＳ Ｐゴシック" charset="0"/>
            </a:endParaRPr>
          </a:p>
          <a:p>
            <a:pPr marL="457200" lvl="1" indent="-457200">
              <a:spcBef>
                <a:spcPct val="40000"/>
              </a:spcBef>
              <a:buFontTx/>
              <a:buChar char="•"/>
            </a:pPr>
            <a:endParaRPr lang="en-US" b="0">
              <a:solidFill>
                <a:srgbClr val="000000"/>
              </a:solidFill>
              <a:latin typeface="Arial" charset="0"/>
              <a:ea typeface="ＭＳ Ｐゴシック" charset="0"/>
            </a:endParaRPr>
          </a:p>
          <a:p>
            <a:pPr marL="457200" lvl="1" indent="-457200">
              <a:spcBef>
                <a:spcPct val="40000"/>
              </a:spcBef>
              <a:buFontTx/>
              <a:buChar char="•"/>
            </a:pPr>
            <a:endParaRPr lang="en-US" b="0">
              <a:solidFill>
                <a:srgbClr val="000000"/>
              </a:solidFill>
              <a:latin typeface="Arial" charset="0"/>
              <a:ea typeface="ＭＳ Ｐゴシック" charset="0"/>
            </a:endParaRPr>
          </a:p>
          <a:p>
            <a:pPr marL="457200" lvl="1" indent="-457200">
              <a:spcBef>
                <a:spcPct val="40000"/>
              </a:spcBef>
              <a:buFontTx/>
              <a:buChar char="•"/>
            </a:pPr>
            <a:endParaRPr lang="en-US" b="0">
              <a:solidFill>
                <a:srgbClr val="000000"/>
              </a:solidFill>
              <a:latin typeface="Arial" charset="0"/>
              <a:ea typeface="ＭＳ Ｐゴシック" charset="0"/>
            </a:endParaRPr>
          </a:p>
          <a:p>
            <a:pPr marL="457200" lvl="1" indent="-457200">
              <a:spcBef>
                <a:spcPct val="40000"/>
              </a:spcBef>
              <a:buFontTx/>
              <a:buChar char="•"/>
            </a:pPr>
            <a:endParaRPr lang="en-US" b="0">
              <a:solidFill>
                <a:srgbClr val="000000"/>
              </a:solidFill>
              <a:latin typeface="Arial" charset="0"/>
              <a:ea typeface="ＭＳ Ｐゴシック" charset="0"/>
            </a:endParaRPr>
          </a:p>
          <a:p>
            <a:pPr marL="457200" lvl="1" indent="-457200">
              <a:spcBef>
                <a:spcPct val="40000"/>
              </a:spcBef>
              <a:buFontTx/>
              <a:buChar char="•"/>
            </a:pPr>
            <a:endParaRPr lang="en-US" b="0">
              <a:solidFill>
                <a:srgbClr val="000000"/>
              </a:solidFill>
              <a:latin typeface="Arial" charset="0"/>
              <a:ea typeface="ＭＳ Ｐゴシック" charset="0"/>
            </a:endParaRPr>
          </a:p>
          <a:p>
            <a:pPr marL="457200" indent="-457200"/>
            <a:endParaRPr lang="en-US" b="0">
              <a:solidFill>
                <a:srgbClr val="000000"/>
              </a:solidFill>
              <a:latin typeface="Arial" charset="0"/>
            </a:endParaRPr>
          </a:p>
          <a:p>
            <a:pPr marL="457200" lvl="1" indent="-457200"/>
            <a:endParaRPr lang="en-US" b="0">
              <a:solidFill>
                <a:srgbClr val="000000"/>
              </a:solidFill>
              <a:latin typeface="Arial" charset="0"/>
              <a:ea typeface="ＭＳ Ｐゴシック" charset="0"/>
            </a:endParaRPr>
          </a:p>
          <a:p>
            <a:pPr marL="457200" lvl="1" indent="-457200"/>
            <a:endParaRPr lang="en-US" b="0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0" y="6223000"/>
            <a:ext cx="91440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487" tIns="44450" rIns="90487" bIns="44450"/>
          <a:lstStyle>
            <a:lvl1pPr marL="457200" indent="-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indent="-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lvl="1" algn="ctr">
              <a:spcBef>
                <a:spcPct val="40000"/>
              </a:spcBef>
            </a:pPr>
            <a:r>
              <a:rPr lang="en-US">
                <a:solidFill>
                  <a:srgbClr val="004E00"/>
                </a:solidFill>
                <a:latin typeface="Arial" charset="0"/>
              </a:rPr>
              <a:t>Network of networks </a:t>
            </a:r>
            <a:r>
              <a:rPr lang="en-US">
                <a:solidFill>
                  <a:srgbClr val="004E00"/>
                </a:solidFill>
                <a:latin typeface="Wingdings" charset="0"/>
                <a:cs typeface="Wingdings" charset="0"/>
              </a:rPr>
              <a:t></a:t>
            </a:r>
            <a:r>
              <a:rPr lang="en-US">
                <a:solidFill>
                  <a:srgbClr val="004E00"/>
                </a:solidFill>
                <a:latin typeface="Arial" charset="0"/>
              </a:rPr>
              <a:t> </a:t>
            </a:r>
            <a:r>
              <a:rPr lang="en-US" b="1">
                <a:solidFill>
                  <a:srgbClr val="004E00"/>
                </a:solidFill>
                <a:latin typeface="Arial" charset="0"/>
              </a:rPr>
              <a:t>Internet </a:t>
            </a:r>
            <a:r>
              <a:rPr lang="en-US">
                <a:solidFill>
                  <a:srgbClr val="FF0000"/>
                </a:solidFill>
                <a:latin typeface="Arial" charset="0"/>
              </a:rPr>
              <a:t>—</a:t>
            </a:r>
            <a:r>
              <a:rPr lang="en-US">
                <a:solidFill>
                  <a:srgbClr val="004E00"/>
                </a:solidFill>
                <a:latin typeface="Arial" charset="0"/>
              </a:rPr>
              <a:t> Network of grids </a:t>
            </a:r>
            <a:r>
              <a:rPr lang="en-US">
                <a:solidFill>
                  <a:srgbClr val="004E00"/>
                </a:solidFill>
                <a:latin typeface="Wingdings" charset="0"/>
                <a:cs typeface="Wingdings" charset="0"/>
              </a:rPr>
              <a:t></a:t>
            </a:r>
            <a:r>
              <a:rPr lang="en-US">
                <a:solidFill>
                  <a:srgbClr val="004E00"/>
                </a:solidFill>
                <a:latin typeface="Arial" charset="0"/>
              </a:rPr>
              <a:t> </a:t>
            </a:r>
            <a:r>
              <a:rPr lang="en-US" b="1">
                <a:solidFill>
                  <a:srgbClr val="004E00"/>
                </a:solidFill>
                <a:latin typeface="Arial" charset="0"/>
              </a:rPr>
              <a:t>Intergrid</a:t>
            </a:r>
          </a:p>
          <a:p>
            <a:pPr lvl="1">
              <a:spcBef>
                <a:spcPct val="40000"/>
              </a:spcBef>
              <a:buFontTx/>
              <a:buChar char="•"/>
            </a:pPr>
            <a:endParaRPr lang="en-US">
              <a:solidFill>
                <a:srgbClr val="000000"/>
              </a:solidFill>
              <a:latin typeface="Arial" charset="0"/>
            </a:endParaRPr>
          </a:p>
          <a:p>
            <a:pPr lvl="1">
              <a:spcBef>
                <a:spcPct val="40000"/>
              </a:spcBef>
              <a:buFontTx/>
              <a:buChar char="•"/>
            </a:pPr>
            <a:endParaRPr lang="en-US">
              <a:solidFill>
                <a:srgbClr val="000000"/>
              </a:solidFill>
              <a:latin typeface="Arial" charset="0"/>
            </a:endParaRPr>
          </a:p>
          <a:p>
            <a:pPr lvl="1">
              <a:spcBef>
                <a:spcPct val="40000"/>
              </a:spcBef>
              <a:buFontTx/>
              <a:buChar char="•"/>
            </a:pPr>
            <a:endParaRPr lang="en-US">
              <a:solidFill>
                <a:srgbClr val="000000"/>
              </a:solidFill>
              <a:latin typeface="Arial" charset="0"/>
            </a:endParaRPr>
          </a:p>
          <a:p>
            <a:pPr lvl="1">
              <a:spcBef>
                <a:spcPct val="40000"/>
              </a:spcBef>
              <a:buFontTx/>
              <a:buChar char="•"/>
            </a:pPr>
            <a:endParaRPr lang="en-US">
              <a:solidFill>
                <a:srgbClr val="000000"/>
              </a:solidFill>
              <a:latin typeface="Arial" charset="0"/>
            </a:endParaRPr>
          </a:p>
          <a:p>
            <a:pPr lvl="1">
              <a:spcBef>
                <a:spcPct val="40000"/>
              </a:spcBef>
              <a:buFontTx/>
              <a:buChar char="•"/>
            </a:pPr>
            <a:endParaRPr lang="en-US">
              <a:solidFill>
                <a:srgbClr val="000000"/>
              </a:solidFill>
              <a:latin typeface="Arial" charset="0"/>
            </a:endParaRPr>
          </a:p>
          <a:p>
            <a:pPr lvl="1">
              <a:spcBef>
                <a:spcPct val="40000"/>
              </a:spcBef>
              <a:buFontTx/>
              <a:buChar char="•"/>
            </a:pPr>
            <a:endParaRPr lang="en-US">
              <a:solidFill>
                <a:srgbClr val="000000"/>
              </a:solidFill>
              <a:latin typeface="Arial" charset="0"/>
            </a:endParaRPr>
          </a:p>
          <a:p>
            <a:pPr>
              <a:spcBef>
                <a:spcPct val="40000"/>
              </a:spcBef>
              <a:buFontTx/>
              <a:buChar char="•"/>
            </a:pPr>
            <a:endParaRPr lang="en-US">
              <a:solidFill>
                <a:srgbClr val="000000"/>
              </a:solidFill>
              <a:latin typeface="Arial" charset="0"/>
            </a:endParaRPr>
          </a:p>
          <a:p>
            <a:pPr lvl="1">
              <a:spcBef>
                <a:spcPct val="20000"/>
              </a:spcBef>
              <a:buFontTx/>
              <a:buChar char="–"/>
            </a:pPr>
            <a:endParaRPr lang="en-US">
              <a:solidFill>
                <a:srgbClr val="000000"/>
              </a:solidFill>
              <a:latin typeface="Arial" charset="0"/>
            </a:endParaRPr>
          </a:p>
          <a:p>
            <a:pPr lvl="1">
              <a:spcBef>
                <a:spcPct val="20000"/>
              </a:spcBef>
              <a:buFontTx/>
              <a:buChar char="–"/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114693" name="Picture 4" descr="IMG_2263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3581400"/>
            <a:ext cx="3263900" cy="1998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4694" name="Picture 5" descr="2010-11-25 09.42.21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3429000"/>
            <a:ext cx="2238375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4695" name="Picture 6" descr="IMG_2428e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429000"/>
            <a:ext cx="3060700" cy="262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4696" name="TextBox 7"/>
          <p:cNvSpPr txBox="1">
            <a:spLocks noChangeArrowheads="1"/>
          </p:cNvSpPr>
          <p:nvPr/>
        </p:nvSpPr>
        <p:spPr bwMode="auto">
          <a:xfrm>
            <a:off x="3505200" y="5715000"/>
            <a:ext cx="2878138" cy="369888"/>
          </a:xfrm>
          <a:prstGeom prst="rect">
            <a:avLst/>
          </a:prstGeom>
          <a:solidFill>
            <a:srgbClr val="C8C800">
              <a:alpha val="65097"/>
            </a:srgbClr>
          </a:solidFill>
          <a:ln w="9525">
            <a:solidFill>
              <a:srgbClr val="C8C8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800"/>
              <a:t>photos: Colombia University</a:t>
            </a:r>
          </a:p>
        </p:txBody>
      </p:sp>
    </p:spTree>
    <p:extLst>
      <p:ext uri="{BB962C8B-B14F-4D97-AF65-F5344CB8AC3E}">
        <p14:creationId xmlns:p14="http://schemas.microsoft.com/office/powerpoint/2010/main" val="3861137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>
              <a:latin typeface="Arial" charset="0"/>
            </a:endParaRPr>
          </a:p>
        </p:txBody>
      </p:sp>
      <p:pic>
        <p:nvPicPr>
          <p:cNvPr id="116739" name="Content Placeholder 4" descr="electricity1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1223963" y="0"/>
            <a:ext cx="10367963" cy="6858000"/>
          </a:xfrm>
        </p:spPr>
      </p:pic>
      <p:sp>
        <p:nvSpPr>
          <p:cNvPr id="116740" name="TextBox 6"/>
          <p:cNvSpPr txBox="1">
            <a:spLocks noChangeArrowheads="1"/>
          </p:cNvSpPr>
          <p:nvPr/>
        </p:nvSpPr>
        <p:spPr bwMode="auto">
          <a:xfrm>
            <a:off x="41275" y="6019800"/>
            <a:ext cx="30067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>
                <a:solidFill>
                  <a:schemeClr val="bg1"/>
                </a:solidFill>
              </a:rPr>
              <a:t>Photo: Matthew Kam, TIER</a:t>
            </a:r>
          </a:p>
          <a:p>
            <a:r>
              <a:rPr lang="en-US">
                <a:solidFill>
                  <a:schemeClr val="bg1"/>
                </a:solidFill>
              </a:rPr>
              <a:t>School near Lucknow, India</a:t>
            </a:r>
          </a:p>
        </p:txBody>
      </p:sp>
    </p:spTree>
    <p:extLst>
      <p:ext uri="{BB962C8B-B14F-4D97-AF65-F5344CB8AC3E}">
        <p14:creationId xmlns:p14="http://schemas.microsoft.com/office/powerpoint/2010/main" val="1413539184"/>
      </p:ext>
    </p:extLst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228600"/>
            <a:ext cx="8610600" cy="838200"/>
          </a:xfrm>
        </p:spPr>
        <p:txBody>
          <a:bodyPr/>
          <a:lstStyle/>
          <a:p>
            <a:r>
              <a:rPr lang="en-US" sz="3200" dirty="0" smtClean="0">
                <a:solidFill>
                  <a:srgbClr val="000000"/>
                </a:solidFill>
                <a:latin typeface="Arial" charset="0"/>
              </a:rPr>
              <a:t>What is OSI Model equivalent for energy ?</a:t>
            </a:r>
            <a:endParaRPr lang="en-US" b="0" dirty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34000" y="2362200"/>
            <a:ext cx="3505200" cy="2743200"/>
          </a:xfrm>
        </p:spPr>
        <p:txBody>
          <a:bodyPr/>
          <a:lstStyle/>
          <a:p>
            <a:pPr marL="0" indent="0">
              <a:buNone/>
            </a:pPr>
            <a:r>
              <a:rPr lang="en-US" sz="2800" b="0" dirty="0" smtClean="0">
                <a:solidFill>
                  <a:schemeClr val="tx1"/>
                </a:solidFill>
                <a:latin typeface="Arial" charset="0"/>
              </a:rPr>
              <a:t>Functionality</a:t>
            </a:r>
          </a:p>
          <a:p>
            <a:pPr marL="0" indent="0">
              <a:buNone/>
            </a:pPr>
            <a:endParaRPr lang="en-US" b="0" dirty="0" smtClean="0">
              <a:solidFill>
                <a:schemeClr val="tx1"/>
              </a:solidFill>
              <a:latin typeface="Arial" charset="0"/>
              <a:ea typeface="ＭＳ Ｐゴシック" charset="0"/>
            </a:endParaRPr>
          </a:p>
          <a:p>
            <a:pPr marL="0" indent="0">
              <a:buNone/>
            </a:pPr>
            <a:endParaRPr lang="en-US" b="0" dirty="0">
              <a:solidFill>
                <a:schemeClr val="tx1"/>
              </a:solidFill>
              <a:latin typeface="Arial" charset="0"/>
              <a:ea typeface="ＭＳ Ｐゴシック" charset="0"/>
            </a:endParaRPr>
          </a:p>
          <a:p>
            <a:pPr marL="0" indent="0">
              <a:buNone/>
            </a:pPr>
            <a:r>
              <a:rPr lang="en-US" sz="2800" b="0" dirty="0" smtClean="0">
                <a:solidFill>
                  <a:schemeClr val="tx1"/>
                </a:solidFill>
                <a:latin typeface="Arial" charset="0"/>
                <a:ea typeface="ＭＳ Ｐゴシック" charset="0"/>
              </a:rPr>
              <a:t>Power distribution</a:t>
            </a:r>
            <a:endParaRPr lang="en-US" sz="2800" b="0" dirty="0">
              <a:solidFill>
                <a:schemeClr val="tx1"/>
              </a:solidFill>
              <a:latin typeface="Arial" charset="0"/>
              <a:ea typeface="ＭＳ Ｐゴシック" charset="0"/>
            </a:endParaRPr>
          </a:p>
        </p:txBody>
      </p:sp>
      <p:pic>
        <p:nvPicPr>
          <p:cNvPr id="65540" name="Picture 4" descr="isoc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363"/>
          <a:stretch/>
        </p:blipFill>
        <p:spPr bwMode="auto">
          <a:xfrm>
            <a:off x="533400" y="1985962"/>
            <a:ext cx="1828800" cy="311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Left Brace 1"/>
          <p:cNvSpPr/>
          <p:nvPr/>
        </p:nvSpPr>
        <p:spPr bwMode="auto">
          <a:xfrm>
            <a:off x="5029200" y="2133600"/>
            <a:ext cx="381000" cy="1066800"/>
          </a:xfrm>
          <a:prstGeom prst="leftBrac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6" name="Left Brace 5"/>
          <p:cNvSpPr/>
          <p:nvPr/>
        </p:nvSpPr>
        <p:spPr bwMode="auto">
          <a:xfrm>
            <a:off x="5029200" y="3733800"/>
            <a:ext cx="381000" cy="1066800"/>
          </a:xfrm>
          <a:prstGeom prst="leftBrac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67000" y="1981200"/>
            <a:ext cx="2438400" cy="3316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300"/>
              </a:spcBef>
            </a:pPr>
            <a:r>
              <a:rPr lang="en-US" dirty="0" smtClean="0">
                <a:solidFill>
                  <a:schemeClr val="bg2"/>
                </a:solidFill>
                <a:latin typeface="+mn-lt"/>
              </a:rPr>
              <a:t>7 - Application </a:t>
            </a:r>
          </a:p>
          <a:p>
            <a:pPr>
              <a:spcBef>
                <a:spcPts val="300"/>
              </a:spcBef>
            </a:pPr>
            <a:r>
              <a:rPr lang="en-US" dirty="0" smtClean="0">
                <a:solidFill>
                  <a:schemeClr val="bg2"/>
                </a:solidFill>
                <a:latin typeface="+mn-lt"/>
              </a:rPr>
              <a:t>6 - Presentation</a:t>
            </a:r>
          </a:p>
          <a:p>
            <a:pPr>
              <a:spcBef>
                <a:spcPts val="300"/>
              </a:spcBef>
            </a:pPr>
            <a:r>
              <a:rPr lang="en-US" dirty="0" smtClean="0">
                <a:solidFill>
                  <a:schemeClr val="bg2"/>
                </a:solidFill>
                <a:latin typeface="+mn-lt"/>
              </a:rPr>
              <a:t>5 - </a:t>
            </a:r>
            <a:r>
              <a:rPr lang="en-US" dirty="0">
                <a:solidFill>
                  <a:schemeClr val="bg2"/>
                </a:solidFill>
                <a:latin typeface="+mn-lt"/>
              </a:rPr>
              <a:t>Session </a:t>
            </a:r>
            <a:endParaRPr lang="en-US" dirty="0" smtClean="0">
              <a:solidFill>
                <a:schemeClr val="bg2"/>
              </a:solidFill>
              <a:latin typeface="+mn-lt"/>
            </a:endParaRPr>
          </a:p>
          <a:p>
            <a:pPr>
              <a:spcBef>
                <a:spcPts val="300"/>
              </a:spcBef>
            </a:pPr>
            <a:r>
              <a:rPr lang="en-US" b="1" dirty="0" smtClean="0">
                <a:solidFill>
                  <a:schemeClr val="bg2"/>
                </a:solidFill>
                <a:latin typeface="+mn-lt"/>
              </a:rPr>
              <a:t>4 </a:t>
            </a:r>
            <a:r>
              <a:rPr lang="en-US" b="1" dirty="0">
                <a:solidFill>
                  <a:schemeClr val="bg2"/>
                </a:solidFill>
                <a:latin typeface="+mn-lt"/>
              </a:rPr>
              <a:t>-</a:t>
            </a:r>
            <a:r>
              <a:rPr lang="en-US" b="1" dirty="0" smtClean="0">
                <a:solidFill>
                  <a:schemeClr val="bg2"/>
                </a:solidFill>
                <a:latin typeface="+mn-lt"/>
              </a:rPr>
              <a:t> Network (IP)</a:t>
            </a:r>
          </a:p>
          <a:p>
            <a:pPr>
              <a:spcBef>
                <a:spcPts val="300"/>
              </a:spcBef>
            </a:pPr>
            <a:r>
              <a:rPr lang="en-US" dirty="0" smtClean="0">
                <a:solidFill>
                  <a:schemeClr val="bg2"/>
                </a:solidFill>
                <a:latin typeface="+mn-lt"/>
              </a:rPr>
              <a:t>3 - Transport</a:t>
            </a:r>
          </a:p>
          <a:p>
            <a:pPr>
              <a:spcBef>
                <a:spcPts val="300"/>
              </a:spcBef>
            </a:pPr>
            <a:r>
              <a:rPr lang="en-US" dirty="0" smtClean="0">
                <a:solidFill>
                  <a:schemeClr val="bg2"/>
                </a:solidFill>
                <a:latin typeface="+mn-lt"/>
              </a:rPr>
              <a:t>2 - Data Link</a:t>
            </a:r>
          </a:p>
          <a:p>
            <a:pPr>
              <a:spcBef>
                <a:spcPts val="300"/>
              </a:spcBef>
            </a:pPr>
            <a:r>
              <a:rPr lang="en-US" dirty="0" smtClean="0">
                <a:solidFill>
                  <a:schemeClr val="bg2"/>
                </a:solidFill>
                <a:latin typeface="+mn-lt"/>
              </a:rPr>
              <a:t>1 - Physical</a:t>
            </a:r>
          </a:p>
          <a:p>
            <a:pPr marL="342900" indent="-342900">
              <a:spcBef>
                <a:spcPts val="300"/>
              </a:spcBef>
              <a:buFont typeface="Arial"/>
              <a:buChar char="•"/>
            </a:pPr>
            <a:endParaRPr lang="en-US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389543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2667000" y="1981200"/>
            <a:ext cx="3581400" cy="3316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300"/>
              </a:spcBef>
            </a:pPr>
            <a:r>
              <a:rPr lang="en-US" dirty="0" smtClean="0">
                <a:solidFill>
                  <a:schemeClr val="bg2"/>
                </a:solidFill>
                <a:latin typeface="+mn-lt"/>
              </a:rPr>
              <a:t>7 - Application </a:t>
            </a:r>
          </a:p>
          <a:p>
            <a:pPr>
              <a:spcBef>
                <a:spcPts val="300"/>
              </a:spcBef>
            </a:pPr>
            <a:r>
              <a:rPr lang="en-US" dirty="0" smtClean="0">
                <a:solidFill>
                  <a:schemeClr val="bg2"/>
                </a:solidFill>
                <a:latin typeface="+mn-lt"/>
              </a:rPr>
              <a:t>6 - Presentation</a:t>
            </a:r>
          </a:p>
          <a:p>
            <a:pPr>
              <a:spcBef>
                <a:spcPts val="300"/>
              </a:spcBef>
            </a:pPr>
            <a:r>
              <a:rPr lang="en-US" dirty="0" smtClean="0">
                <a:solidFill>
                  <a:schemeClr val="bg2"/>
                </a:solidFill>
                <a:latin typeface="+mn-lt"/>
              </a:rPr>
              <a:t>5 - </a:t>
            </a:r>
            <a:r>
              <a:rPr lang="en-US" dirty="0">
                <a:solidFill>
                  <a:schemeClr val="bg2"/>
                </a:solidFill>
                <a:latin typeface="+mn-lt"/>
              </a:rPr>
              <a:t>Session </a:t>
            </a:r>
            <a:endParaRPr lang="en-US" dirty="0" smtClean="0">
              <a:solidFill>
                <a:schemeClr val="bg2"/>
              </a:solidFill>
              <a:latin typeface="+mn-lt"/>
            </a:endParaRPr>
          </a:p>
          <a:p>
            <a:pPr>
              <a:spcBef>
                <a:spcPts val="300"/>
              </a:spcBef>
            </a:pPr>
            <a:r>
              <a:rPr lang="en-US" b="1" dirty="0" smtClean="0">
                <a:solidFill>
                  <a:schemeClr val="bg2"/>
                </a:solidFill>
                <a:latin typeface="+mn-lt"/>
              </a:rPr>
              <a:t>4 </a:t>
            </a:r>
            <a:r>
              <a:rPr lang="en-US" b="1" dirty="0">
                <a:solidFill>
                  <a:schemeClr val="bg2"/>
                </a:solidFill>
                <a:latin typeface="+mn-lt"/>
              </a:rPr>
              <a:t>-</a:t>
            </a:r>
            <a:r>
              <a:rPr lang="en-US" b="1" dirty="0" smtClean="0">
                <a:solidFill>
                  <a:schemeClr val="bg2"/>
                </a:solidFill>
                <a:latin typeface="+mn-lt"/>
              </a:rPr>
              <a:t> Network (IP)</a:t>
            </a:r>
          </a:p>
          <a:p>
            <a:pPr>
              <a:spcBef>
                <a:spcPts val="300"/>
              </a:spcBef>
            </a:pPr>
            <a:r>
              <a:rPr lang="en-US" dirty="0" smtClean="0">
                <a:solidFill>
                  <a:schemeClr val="bg2"/>
                </a:solidFill>
                <a:latin typeface="+mn-lt"/>
              </a:rPr>
              <a:t>3 - Transport</a:t>
            </a:r>
          </a:p>
          <a:p>
            <a:pPr>
              <a:spcBef>
                <a:spcPts val="300"/>
              </a:spcBef>
            </a:pPr>
            <a:r>
              <a:rPr lang="en-US" dirty="0" smtClean="0">
                <a:solidFill>
                  <a:schemeClr val="bg2"/>
                </a:solidFill>
                <a:latin typeface="+mn-lt"/>
              </a:rPr>
              <a:t>2 - Data Link</a:t>
            </a:r>
          </a:p>
          <a:p>
            <a:pPr>
              <a:spcBef>
                <a:spcPts val="300"/>
              </a:spcBef>
            </a:pPr>
            <a:r>
              <a:rPr lang="en-US" dirty="0" smtClean="0">
                <a:solidFill>
                  <a:schemeClr val="bg2"/>
                </a:solidFill>
                <a:latin typeface="+mn-lt"/>
              </a:rPr>
              <a:t>1 - Physical</a:t>
            </a:r>
          </a:p>
          <a:p>
            <a:pPr marL="342900" indent="-342900">
              <a:spcBef>
                <a:spcPts val="300"/>
              </a:spcBef>
              <a:buFont typeface="Arial"/>
              <a:buChar char="•"/>
            </a:pPr>
            <a:endParaRPr lang="en-US" dirty="0" smtClean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4876800" y="1600200"/>
            <a:ext cx="31242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>
            <a:lvl1pPr marL="177800" indent="-177800" algn="l" rtl="0" eaLnBrk="0" fontAlgn="base" hangingPunct="0">
              <a:spcBef>
                <a:spcPct val="40000"/>
              </a:spcBef>
              <a:spcAft>
                <a:spcPct val="0"/>
              </a:spcAft>
              <a:buChar char="•"/>
              <a:defRPr sz="2400" b="1">
                <a:solidFill>
                  <a:srgbClr val="003399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523875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rgbClr val="003399"/>
                </a:solidFill>
                <a:latin typeface="+mn-lt"/>
                <a:ea typeface="ＭＳ Ｐゴシック" charset="-128"/>
              </a:defRPr>
            </a:lvl2pPr>
            <a:lvl3pPr marL="8540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003399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marL="0" indent="0">
              <a:buFontTx/>
              <a:buNone/>
            </a:pPr>
            <a:r>
              <a:rPr lang="en-US" sz="2800" b="0" dirty="0" smtClean="0">
                <a:solidFill>
                  <a:schemeClr val="tx1"/>
                </a:solidFill>
                <a:latin typeface="Arial" charset="0"/>
              </a:rPr>
              <a:t>Functionality</a:t>
            </a:r>
          </a:p>
          <a:p>
            <a:pPr marL="0" indent="0">
              <a:buFontTx/>
              <a:buNone/>
            </a:pPr>
            <a:endParaRPr lang="en-US" sz="2800" b="0" dirty="0">
              <a:solidFill>
                <a:schemeClr val="tx1"/>
              </a:solidFill>
              <a:latin typeface="Arial" charset="0"/>
            </a:endParaRPr>
          </a:p>
          <a:p>
            <a:pPr marL="0" indent="0">
              <a:buFontTx/>
              <a:buNone/>
            </a:pPr>
            <a:endParaRPr lang="en-US" sz="2800" b="0" dirty="0" smtClean="0">
              <a:solidFill>
                <a:schemeClr val="tx1"/>
              </a:solidFill>
              <a:latin typeface="Arial" charset="0"/>
            </a:endParaRPr>
          </a:p>
          <a:p>
            <a:pPr marL="0" indent="0">
              <a:buFontTx/>
              <a:buNone/>
            </a:pPr>
            <a:endParaRPr lang="en-US" sz="2800" b="0" dirty="0" smtClean="0">
              <a:solidFill>
                <a:schemeClr val="tx1"/>
              </a:solidFill>
              <a:latin typeface="Arial" charset="0"/>
            </a:endParaRPr>
          </a:p>
          <a:p>
            <a:pPr marL="0" indent="0">
              <a:buFontTx/>
              <a:buNone/>
            </a:pPr>
            <a:endParaRPr lang="en-US" b="0" dirty="0" smtClean="0">
              <a:solidFill>
                <a:schemeClr val="tx1"/>
              </a:solidFill>
              <a:latin typeface="Arial" charset="0"/>
              <a:ea typeface="ＭＳ Ｐゴシック" charset="0"/>
            </a:endParaRPr>
          </a:p>
          <a:p>
            <a:pPr marL="0" indent="0">
              <a:buFontTx/>
              <a:buNone/>
            </a:pPr>
            <a:endParaRPr lang="en-US" sz="2800" b="0" dirty="0" smtClean="0">
              <a:solidFill>
                <a:schemeClr val="tx1"/>
              </a:solidFill>
              <a:latin typeface="Arial" charset="0"/>
              <a:ea typeface="ＭＳ Ｐゴシック" charset="0"/>
            </a:endParaRPr>
          </a:p>
          <a:p>
            <a:pPr marL="0" indent="0">
              <a:buFontTx/>
              <a:buNone/>
            </a:pPr>
            <a:r>
              <a:rPr lang="en-US" sz="2800" b="0" dirty="0" smtClean="0">
                <a:solidFill>
                  <a:schemeClr val="tx1"/>
                </a:solidFill>
                <a:latin typeface="Arial" charset="0"/>
                <a:ea typeface="ＭＳ Ｐゴシック" charset="0"/>
              </a:rPr>
              <a:t>Power distribution</a:t>
            </a:r>
            <a:endParaRPr lang="en-US" sz="2800" b="0" dirty="0">
              <a:solidFill>
                <a:schemeClr val="tx1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655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228600"/>
            <a:ext cx="8610600" cy="838200"/>
          </a:xfrm>
        </p:spPr>
        <p:txBody>
          <a:bodyPr/>
          <a:lstStyle/>
          <a:p>
            <a:r>
              <a:rPr lang="en-US" sz="3200" dirty="0" smtClean="0">
                <a:solidFill>
                  <a:srgbClr val="000000"/>
                </a:solidFill>
                <a:latin typeface="Arial" charset="0"/>
              </a:rPr>
              <a:t>What is OSI Model equivalent for energy ?</a:t>
            </a:r>
            <a:endParaRPr lang="en-US" b="0" dirty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257800" y="2133600"/>
            <a:ext cx="3505200" cy="2743200"/>
          </a:xfrm>
        </p:spPr>
        <p:txBody>
          <a:bodyPr/>
          <a:lstStyle/>
          <a:p>
            <a:r>
              <a:rPr lang="en-US" sz="2000" b="0" dirty="0" smtClean="0">
                <a:solidFill>
                  <a:schemeClr val="tx1"/>
                </a:solidFill>
                <a:latin typeface="Arial" charset="0"/>
              </a:rPr>
              <a:t>User interface</a:t>
            </a:r>
          </a:p>
          <a:p>
            <a:r>
              <a:rPr lang="en-US" sz="2000" b="0" dirty="0" smtClean="0">
                <a:solidFill>
                  <a:schemeClr val="tx1"/>
                </a:solidFill>
                <a:latin typeface="Arial" charset="0"/>
              </a:rPr>
              <a:t>Discovery/events</a:t>
            </a:r>
          </a:p>
          <a:p>
            <a:r>
              <a:rPr lang="en-US" sz="2000" b="0" dirty="0" smtClean="0">
                <a:solidFill>
                  <a:schemeClr val="tx1"/>
                </a:solidFill>
                <a:latin typeface="Arial" charset="0"/>
              </a:rPr>
              <a:t>Common data model</a:t>
            </a:r>
          </a:p>
          <a:p>
            <a:pPr>
              <a:spcBef>
                <a:spcPts val="1200"/>
              </a:spcBef>
            </a:pPr>
            <a:endParaRPr lang="en-US" sz="1400" b="0" dirty="0">
              <a:solidFill>
                <a:schemeClr val="tx1"/>
              </a:solidFill>
              <a:latin typeface="Arial" charset="0"/>
              <a:ea typeface="ＭＳ Ｐゴシック" charset="0"/>
            </a:endParaRPr>
          </a:p>
          <a:p>
            <a:r>
              <a:rPr lang="en-US" sz="2000" b="0" dirty="0" smtClean="0">
                <a:solidFill>
                  <a:schemeClr val="tx1"/>
                </a:solidFill>
                <a:latin typeface="Arial" charset="0"/>
                <a:ea typeface="ＭＳ Ｐゴシック" charset="0"/>
              </a:rPr>
              <a:t>Exchange between grids</a:t>
            </a:r>
          </a:p>
          <a:p>
            <a:r>
              <a:rPr lang="en-US" sz="2000" b="0" dirty="0" smtClean="0">
                <a:solidFill>
                  <a:schemeClr val="tx1"/>
                </a:solidFill>
                <a:latin typeface="Arial" charset="0"/>
                <a:ea typeface="ＭＳ Ｐゴシック" charset="0"/>
              </a:rPr>
              <a:t>Exchange within grid</a:t>
            </a:r>
          </a:p>
          <a:p>
            <a:r>
              <a:rPr lang="en-US" sz="2000" b="0" dirty="0" smtClean="0">
                <a:solidFill>
                  <a:schemeClr val="tx1"/>
                </a:solidFill>
                <a:latin typeface="Arial" charset="0"/>
                <a:ea typeface="ＭＳ Ｐゴシック" charset="0"/>
              </a:rPr>
              <a:t>Moving electrons on wire</a:t>
            </a:r>
            <a:endParaRPr lang="en-US" sz="2000" b="0" dirty="0">
              <a:solidFill>
                <a:schemeClr val="tx1"/>
              </a:solidFill>
              <a:latin typeface="Arial" charset="0"/>
              <a:ea typeface="ＭＳ Ｐゴシック" charset="0"/>
            </a:endParaRPr>
          </a:p>
        </p:txBody>
      </p:sp>
      <p:pic>
        <p:nvPicPr>
          <p:cNvPr id="65540" name="Picture 4" descr="isoc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363"/>
          <a:stretch/>
        </p:blipFill>
        <p:spPr bwMode="auto">
          <a:xfrm>
            <a:off x="533400" y="1985962"/>
            <a:ext cx="1828800" cy="311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Left Brace 1"/>
          <p:cNvSpPr/>
          <p:nvPr/>
        </p:nvSpPr>
        <p:spPr bwMode="auto">
          <a:xfrm>
            <a:off x="4953000" y="2209800"/>
            <a:ext cx="381000" cy="1066800"/>
          </a:xfrm>
          <a:prstGeom prst="leftBrac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6" name="Left Brace 5"/>
          <p:cNvSpPr/>
          <p:nvPr/>
        </p:nvSpPr>
        <p:spPr bwMode="auto">
          <a:xfrm>
            <a:off x="4953000" y="3886200"/>
            <a:ext cx="381000" cy="1066800"/>
          </a:xfrm>
          <a:prstGeom prst="leftBrac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cxnSp>
        <p:nvCxnSpPr>
          <p:cNvPr id="4" name="Straight Connector 3"/>
          <p:cNvCxnSpPr/>
          <p:nvPr/>
        </p:nvCxnSpPr>
        <p:spPr bwMode="auto">
          <a:xfrm>
            <a:off x="5105400" y="3581400"/>
            <a:ext cx="2743200" cy="0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7924800" y="3200400"/>
            <a:ext cx="14478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>
            <a:lvl1pPr marL="177800" indent="-177800" algn="l" rtl="0" eaLnBrk="0" fontAlgn="base" hangingPunct="0">
              <a:spcBef>
                <a:spcPct val="40000"/>
              </a:spcBef>
              <a:spcAft>
                <a:spcPct val="0"/>
              </a:spcAft>
              <a:buChar char="•"/>
              <a:defRPr sz="2400" b="1">
                <a:solidFill>
                  <a:srgbClr val="003399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523875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rgbClr val="003399"/>
                </a:solidFill>
                <a:latin typeface="+mn-lt"/>
                <a:ea typeface="ＭＳ Ｐゴシック" charset="-128"/>
              </a:defRPr>
            </a:lvl2pPr>
            <a:lvl3pPr marL="8540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003399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ts val="0"/>
              </a:spcBef>
            </a:pPr>
            <a:r>
              <a:rPr lang="en-US" sz="2000" b="0" dirty="0" smtClean="0">
                <a:solidFill>
                  <a:schemeClr val="tx1"/>
                </a:solidFill>
                <a:latin typeface="Arial" charset="0"/>
              </a:rPr>
              <a:t>Price</a:t>
            </a:r>
          </a:p>
          <a:p>
            <a:pPr>
              <a:spcBef>
                <a:spcPts val="0"/>
              </a:spcBef>
            </a:pPr>
            <a:r>
              <a:rPr lang="en-US" sz="2000" b="0" dirty="0" smtClean="0">
                <a:solidFill>
                  <a:schemeClr val="tx1"/>
                </a:solidFill>
                <a:latin typeface="Arial" charset="0"/>
                <a:ea typeface="ＭＳ Ｐゴシック" charset="0"/>
              </a:rPr>
              <a:t>Quantity</a:t>
            </a:r>
            <a:endParaRPr lang="en-US" sz="2000" b="0" dirty="0">
              <a:solidFill>
                <a:schemeClr val="tx1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5" name="Left Bracket 4"/>
          <p:cNvSpPr/>
          <p:nvPr/>
        </p:nvSpPr>
        <p:spPr bwMode="auto">
          <a:xfrm>
            <a:off x="7924800" y="3276600"/>
            <a:ext cx="76200" cy="609600"/>
          </a:xfrm>
          <a:prstGeom prst="leftBracket">
            <a:avLst/>
          </a:prstGeom>
          <a:noFill/>
          <a:ln w="38100" cap="flat" cmpd="sng" algn="ctr">
            <a:solidFill>
              <a:srgbClr val="B50069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80618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28600"/>
            <a:ext cx="9144000" cy="838200"/>
          </a:xfrm>
        </p:spPr>
        <p:txBody>
          <a:bodyPr/>
          <a:lstStyle/>
          <a:p>
            <a:r>
              <a:rPr lang="en-US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Power distribution</a:t>
            </a:r>
            <a:endParaRPr lang="en-US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457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3400" y="1193800"/>
            <a:ext cx="8077200" cy="5664200"/>
          </a:xfrm>
        </p:spPr>
        <p:txBody>
          <a:bodyPr/>
          <a:lstStyle/>
          <a:p>
            <a:pPr marL="0" indent="0" algn="ctr">
              <a:spcBef>
                <a:spcPts val="600"/>
              </a:spcBef>
              <a:buNone/>
            </a:pPr>
            <a:r>
              <a:rPr lang="en-US" sz="3200" b="0" dirty="0" smtClean="0">
                <a:solidFill>
                  <a:schemeClr val="accent6">
                    <a:lumMod val="7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rPr>
              <a:t>“Technology / infrastructure that</a:t>
            </a:r>
            <a:br>
              <a:rPr lang="en-US" sz="3200" b="0" dirty="0" smtClean="0">
                <a:solidFill>
                  <a:schemeClr val="accent6">
                    <a:lumMod val="7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3200" b="0" dirty="0" smtClean="0">
                <a:solidFill>
                  <a:schemeClr val="accent6">
                    <a:lumMod val="7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rPr>
              <a:t>moves electrons from devices</a:t>
            </a:r>
            <a:br>
              <a:rPr lang="en-US" sz="3200" b="0" dirty="0" smtClean="0">
                <a:solidFill>
                  <a:schemeClr val="accent6">
                    <a:lumMod val="7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3200" b="0" dirty="0" smtClean="0">
                <a:solidFill>
                  <a:schemeClr val="accent6">
                    <a:lumMod val="7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rPr>
              <a:t>where they are available</a:t>
            </a:r>
            <a:br>
              <a:rPr lang="en-US" sz="3200" b="0" dirty="0" smtClean="0">
                <a:solidFill>
                  <a:schemeClr val="accent6">
                    <a:lumMod val="7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3200" b="0" dirty="0" smtClean="0">
                <a:solidFill>
                  <a:schemeClr val="accent6">
                    <a:lumMod val="7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rPr>
              <a:t>to devices where they are wanted”</a:t>
            </a:r>
          </a:p>
          <a:p>
            <a:pPr marL="457200" indent="-457200">
              <a:spcBef>
                <a:spcPts val="600"/>
              </a:spcBef>
            </a:pPr>
            <a:endParaRPr lang="en-US" b="0" dirty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marL="457200" indent="-457200">
              <a:spcBef>
                <a:spcPts val="600"/>
              </a:spcBef>
            </a:pPr>
            <a:r>
              <a:rPr lang="en-US" sz="2800" b="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Important similarities between moving bits and moving electrons</a:t>
            </a:r>
          </a:p>
          <a:p>
            <a:pPr marL="457200" indent="-457200">
              <a:spcBef>
                <a:spcPts val="600"/>
              </a:spcBef>
            </a:pPr>
            <a:r>
              <a:rPr lang="en-US" sz="2800" b="0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Important </a:t>
            </a:r>
            <a:r>
              <a:rPr lang="en-US" sz="2800" b="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differences between </a:t>
            </a:r>
            <a:r>
              <a:rPr lang="en-US" sz="2800" b="0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moving bits and moving </a:t>
            </a:r>
            <a:r>
              <a:rPr lang="en-US" sz="2800" b="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electrons</a:t>
            </a:r>
          </a:p>
          <a:p>
            <a:pPr marL="457200" indent="-457200">
              <a:spcBef>
                <a:spcPts val="600"/>
              </a:spcBef>
            </a:pPr>
            <a:endParaRPr lang="en-US" sz="2800" b="0" dirty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marL="0" indent="0" algn="ctr">
              <a:spcBef>
                <a:spcPts val="600"/>
              </a:spcBef>
              <a:buNone/>
            </a:pPr>
            <a:r>
              <a:rPr lang="en-US" sz="2800" b="0" i="1" dirty="0" smtClean="0">
                <a:solidFill>
                  <a:srgbClr val="660066"/>
                </a:solidFill>
                <a:latin typeface="Arial" charset="0"/>
                <a:ea typeface="ＭＳ Ｐゴシック" charset="0"/>
                <a:cs typeface="ＭＳ Ｐゴシック" charset="0"/>
              </a:rPr>
              <a:t>All bits/packets different;  all electrons same</a:t>
            </a:r>
            <a:endParaRPr lang="en-US" sz="2800" b="0" i="1" dirty="0">
              <a:solidFill>
                <a:srgbClr val="660066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marL="457200" indent="-457200">
              <a:spcBef>
                <a:spcPts val="600"/>
              </a:spcBef>
            </a:pPr>
            <a:endParaRPr lang="en-US" b="0" dirty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28600"/>
            <a:ext cx="9144000" cy="838200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  <a:latin typeface="Arial" charset="0"/>
              </a:rPr>
              <a:t>Ideal power system characteristics*</a:t>
            </a:r>
            <a:endParaRPr lang="en-US" sz="20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193800"/>
            <a:ext cx="8686800" cy="5664200"/>
          </a:xfrm>
        </p:spPr>
        <p:txBody>
          <a:bodyPr/>
          <a:lstStyle/>
          <a:p>
            <a:pPr marL="457200" indent="-457200"/>
            <a:r>
              <a:rPr lang="en-US" b="0" dirty="0">
                <a:solidFill>
                  <a:srgbClr val="000000"/>
                </a:solidFill>
                <a:latin typeface="Arial" charset="0"/>
              </a:rPr>
              <a:t>Scalable</a:t>
            </a:r>
          </a:p>
          <a:p>
            <a:pPr marL="457200" indent="-457200"/>
            <a:r>
              <a:rPr lang="en-US" b="0" dirty="0">
                <a:solidFill>
                  <a:srgbClr val="000000"/>
                </a:solidFill>
                <a:latin typeface="Arial" charset="0"/>
              </a:rPr>
              <a:t>Resilient</a:t>
            </a:r>
          </a:p>
          <a:p>
            <a:pPr marL="457200" indent="-457200"/>
            <a:r>
              <a:rPr lang="en-US" b="0" dirty="0">
                <a:solidFill>
                  <a:srgbClr val="000000"/>
                </a:solidFill>
                <a:latin typeface="Arial" charset="0"/>
              </a:rPr>
              <a:t>Flexible / </a:t>
            </a:r>
            <a:r>
              <a:rPr lang="en-US" b="0" i="1" dirty="0">
                <a:solidFill>
                  <a:srgbClr val="000000"/>
                </a:solidFill>
                <a:latin typeface="Arial" charset="0"/>
              </a:rPr>
              <a:t>Ad hoc</a:t>
            </a:r>
          </a:p>
          <a:p>
            <a:pPr marL="457200" indent="-457200"/>
            <a:r>
              <a:rPr lang="en-US" b="0" dirty="0" smtClean="0">
                <a:solidFill>
                  <a:srgbClr val="000000"/>
                </a:solidFill>
                <a:latin typeface="Arial" charset="0"/>
              </a:rPr>
              <a:t>Interoperable</a:t>
            </a:r>
            <a:endParaRPr lang="en-US" b="0" dirty="0">
              <a:solidFill>
                <a:srgbClr val="000000"/>
              </a:solidFill>
              <a:latin typeface="Arial" charset="0"/>
            </a:endParaRPr>
          </a:p>
          <a:p>
            <a:pPr marL="457200" indent="-457200"/>
            <a:r>
              <a:rPr lang="en-US" b="0" dirty="0" smtClean="0">
                <a:solidFill>
                  <a:srgbClr val="000000"/>
                </a:solidFill>
                <a:latin typeface="Arial" charset="0"/>
              </a:rPr>
              <a:t>Renewable</a:t>
            </a:r>
            <a:r>
              <a:rPr lang="en-US" b="0" dirty="0">
                <a:solidFill>
                  <a:srgbClr val="000000"/>
                </a:solidFill>
                <a:latin typeface="Arial" charset="0"/>
              </a:rPr>
              <a:t>-friendly</a:t>
            </a:r>
          </a:p>
          <a:p>
            <a:pPr marL="457200" indent="-457200"/>
            <a:r>
              <a:rPr lang="en-US" b="0" dirty="0" smtClean="0">
                <a:solidFill>
                  <a:srgbClr val="000000"/>
                </a:solidFill>
                <a:latin typeface="Arial" charset="0"/>
              </a:rPr>
              <a:t>Cost-effective</a:t>
            </a:r>
          </a:p>
          <a:p>
            <a:pPr marL="457200" indent="-457200"/>
            <a:r>
              <a:rPr lang="en-US" b="0" dirty="0">
                <a:solidFill>
                  <a:srgbClr val="000000"/>
                </a:solidFill>
                <a:latin typeface="Arial" charset="0"/>
              </a:rPr>
              <a:t>Customizable</a:t>
            </a:r>
          </a:p>
          <a:p>
            <a:pPr marL="457200" indent="-457200"/>
            <a:r>
              <a:rPr lang="en-US" b="0" dirty="0" smtClean="0">
                <a:solidFill>
                  <a:srgbClr val="000000"/>
                </a:solidFill>
                <a:latin typeface="Arial" charset="0"/>
              </a:rPr>
              <a:t>Enable </a:t>
            </a:r>
            <a:r>
              <a:rPr lang="en-US" b="0" dirty="0">
                <a:solidFill>
                  <a:srgbClr val="000000"/>
                </a:solidFill>
                <a:latin typeface="Arial" charset="0"/>
              </a:rPr>
              <a:t>new </a:t>
            </a:r>
            <a:r>
              <a:rPr lang="en-US" b="0" dirty="0" smtClean="0">
                <a:solidFill>
                  <a:srgbClr val="000000"/>
                </a:solidFill>
                <a:latin typeface="Arial" charset="0"/>
              </a:rPr>
              <a:t>features</a:t>
            </a:r>
          </a:p>
          <a:p>
            <a:pPr marL="457200" indent="-457200"/>
            <a:r>
              <a:rPr lang="en-US" b="0" dirty="0" smtClean="0">
                <a:solidFill>
                  <a:srgbClr val="000000"/>
                </a:solidFill>
                <a:latin typeface="Arial" charset="0"/>
              </a:rPr>
              <a:t>Enable new applications</a:t>
            </a:r>
          </a:p>
          <a:p>
            <a:pPr marL="457200" indent="-457200"/>
            <a:endParaRPr lang="en-US" b="0" dirty="0" smtClean="0">
              <a:solidFill>
                <a:srgbClr val="000000"/>
              </a:solidFill>
              <a:latin typeface="Arial" charset="0"/>
            </a:endParaRPr>
          </a:p>
          <a:p>
            <a:pPr marL="0" indent="0">
              <a:buNone/>
            </a:pPr>
            <a:r>
              <a:rPr lang="en-US" sz="1600" b="0" i="1" dirty="0" smtClean="0">
                <a:solidFill>
                  <a:srgbClr val="000000"/>
                </a:solidFill>
                <a:latin typeface="Arial" charset="0"/>
              </a:rPr>
              <a:t>*</a:t>
            </a:r>
            <a:r>
              <a:rPr lang="en-US" sz="1600" b="0" i="1" dirty="0" err="1" smtClean="0">
                <a:solidFill>
                  <a:srgbClr val="000000"/>
                </a:solidFill>
                <a:latin typeface="Arial" charset="0"/>
              </a:rPr>
              <a:t>Roege</a:t>
            </a:r>
            <a:r>
              <a:rPr lang="en-US" sz="1600" b="0" i="1" dirty="0" smtClean="0">
                <a:solidFill>
                  <a:srgbClr val="000000"/>
                </a:solidFill>
                <a:latin typeface="Arial" charset="0"/>
              </a:rPr>
              <a:t>, Paul, </a:t>
            </a:r>
            <a:r>
              <a:rPr lang="en-US" sz="1600" b="0" dirty="0" smtClean="0">
                <a:solidFill>
                  <a:srgbClr val="000000"/>
                </a:solidFill>
                <a:latin typeface="Arial" charset="0"/>
              </a:rPr>
              <a:t>Scalable Energy Networks</a:t>
            </a:r>
            <a:r>
              <a:rPr lang="en-US" sz="1600" b="0" i="1" dirty="0" smtClean="0">
                <a:solidFill>
                  <a:srgbClr val="000000"/>
                </a:solidFill>
                <a:latin typeface="Arial" charset="0"/>
              </a:rPr>
              <a:t>, </a:t>
            </a:r>
            <a:r>
              <a:rPr lang="en-US" sz="1600" b="0" i="1" dirty="0">
                <a:solidFill>
                  <a:srgbClr val="000000"/>
                </a:solidFill>
                <a:latin typeface="Arial" charset="0"/>
              </a:rPr>
              <a:t>Joint Forces </a:t>
            </a:r>
            <a:r>
              <a:rPr lang="en-US" sz="1600" b="0" i="1" dirty="0" smtClean="0">
                <a:solidFill>
                  <a:srgbClr val="000000"/>
                </a:solidFill>
                <a:latin typeface="Arial" charset="0"/>
              </a:rPr>
              <a:t>Quarterly, #62, Q3, 2011</a:t>
            </a:r>
            <a:endParaRPr lang="en-US" sz="1600" b="0" i="1" dirty="0">
              <a:solidFill>
                <a:srgbClr val="000000"/>
              </a:solidFill>
              <a:latin typeface="Arial" charset="0"/>
            </a:endParaRPr>
          </a:p>
          <a:p>
            <a:pPr marL="457200" indent="-457200"/>
            <a:endParaRPr lang="en-US" b="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105400" y="2438400"/>
            <a:ext cx="184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63023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457200" y="1193800"/>
            <a:ext cx="8686800" cy="566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>
            <a:lvl1pPr marL="177800" indent="-177800" algn="l" rtl="0" eaLnBrk="0" fontAlgn="base" hangingPunct="0">
              <a:spcBef>
                <a:spcPct val="40000"/>
              </a:spcBef>
              <a:spcAft>
                <a:spcPct val="0"/>
              </a:spcAft>
              <a:buChar char="•"/>
              <a:defRPr sz="2400" b="1">
                <a:solidFill>
                  <a:srgbClr val="003399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523875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rgbClr val="003399"/>
                </a:solidFill>
                <a:latin typeface="+mn-lt"/>
                <a:ea typeface="ＭＳ Ｐゴシック" charset="-128"/>
              </a:defRPr>
            </a:lvl2pPr>
            <a:lvl3pPr marL="8540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003399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marL="457200" indent="-457200"/>
            <a:r>
              <a:rPr lang="en-US" b="0" dirty="0" smtClean="0">
                <a:solidFill>
                  <a:schemeClr val="bg2"/>
                </a:solidFill>
                <a:latin typeface="Arial" charset="0"/>
              </a:rPr>
              <a:t>Scalable</a:t>
            </a:r>
          </a:p>
          <a:p>
            <a:pPr marL="457200" indent="-457200"/>
            <a:r>
              <a:rPr lang="en-US" b="0" dirty="0" smtClean="0">
                <a:solidFill>
                  <a:schemeClr val="bg2"/>
                </a:solidFill>
                <a:latin typeface="Arial" charset="0"/>
              </a:rPr>
              <a:t>Resilient</a:t>
            </a:r>
          </a:p>
          <a:p>
            <a:pPr marL="457200" indent="-457200"/>
            <a:r>
              <a:rPr lang="en-US" b="0" dirty="0" smtClean="0">
                <a:solidFill>
                  <a:schemeClr val="bg2"/>
                </a:solidFill>
                <a:latin typeface="Arial" charset="0"/>
              </a:rPr>
              <a:t>Flexible / </a:t>
            </a:r>
            <a:r>
              <a:rPr lang="en-US" b="0" i="1" dirty="0" smtClean="0">
                <a:solidFill>
                  <a:schemeClr val="bg2"/>
                </a:solidFill>
                <a:latin typeface="Arial" charset="0"/>
              </a:rPr>
              <a:t>Ad hoc</a:t>
            </a:r>
          </a:p>
          <a:p>
            <a:pPr marL="457200" indent="-457200"/>
            <a:r>
              <a:rPr lang="en-US" b="0" dirty="0" smtClean="0">
                <a:solidFill>
                  <a:schemeClr val="bg2"/>
                </a:solidFill>
                <a:latin typeface="Arial" charset="0"/>
              </a:rPr>
              <a:t>Interoperable</a:t>
            </a:r>
          </a:p>
          <a:p>
            <a:pPr marL="457200" indent="-457200"/>
            <a:r>
              <a:rPr lang="en-US" b="0" dirty="0" smtClean="0">
                <a:solidFill>
                  <a:schemeClr val="bg2"/>
                </a:solidFill>
                <a:latin typeface="Arial" charset="0"/>
              </a:rPr>
              <a:t>Renewable-friendly</a:t>
            </a:r>
          </a:p>
          <a:p>
            <a:pPr marL="457200" indent="-457200"/>
            <a:r>
              <a:rPr lang="en-US" b="0" dirty="0" smtClean="0">
                <a:solidFill>
                  <a:schemeClr val="bg2"/>
                </a:solidFill>
                <a:latin typeface="Arial" charset="0"/>
              </a:rPr>
              <a:t>Cost-effective</a:t>
            </a:r>
          </a:p>
          <a:p>
            <a:pPr marL="457200" indent="-457200"/>
            <a:r>
              <a:rPr lang="en-US" b="0" dirty="0" smtClean="0">
                <a:solidFill>
                  <a:schemeClr val="bg2"/>
                </a:solidFill>
                <a:latin typeface="Arial" charset="0"/>
              </a:rPr>
              <a:t>Customizable</a:t>
            </a:r>
          </a:p>
          <a:p>
            <a:pPr marL="457200" indent="-457200"/>
            <a:r>
              <a:rPr lang="en-US" b="0" dirty="0" smtClean="0">
                <a:solidFill>
                  <a:schemeClr val="bg2"/>
                </a:solidFill>
                <a:latin typeface="Arial" charset="0"/>
              </a:rPr>
              <a:t>Enable new features</a:t>
            </a:r>
          </a:p>
          <a:p>
            <a:pPr marL="457200" indent="-457200"/>
            <a:r>
              <a:rPr lang="en-US" b="0" dirty="0" smtClean="0">
                <a:solidFill>
                  <a:schemeClr val="bg2"/>
                </a:solidFill>
                <a:latin typeface="Arial" charset="0"/>
              </a:rPr>
              <a:t>Enable new applications</a:t>
            </a:r>
          </a:p>
          <a:p>
            <a:pPr marL="457200" indent="-457200"/>
            <a:endParaRPr lang="en-US" b="0" dirty="0" smtClean="0">
              <a:solidFill>
                <a:schemeClr val="bg2"/>
              </a:solidFill>
              <a:latin typeface="Arial" charset="0"/>
            </a:endParaRPr>
          </a:p>
          <a:p>
            <a:pPr marL="0" indent="0">
              <a:buFontTx/>
              <a:buNone/>
            </a:pPr>
            <a:r>
              <a:rPr lang="en-US" sz="1600" b="0" i="1" dirty="0" smtClean="0">
                <a:solidFill>
                  <a:schemeClr val="bg2"/>
                </a:solidFill>
                <a:latin typeface="Arial" charset="0"/>
              </a:rPr>
              <a:t>*</a:t>
            </a:r>
            <a:r>
              <a:rPr lang="en-US" sz="1600" b="0" i="1" dirty="0" err="1" smtClean="0">
                <a:solidFill>
                  <a:schemeClr val="bg2"/>
                </a:solidFill>
                <a:latin typeface="Arial" charset="0"/>
              </a:rPr>
              <a:t>Roege</a:t>
            </a:r>
            <a:r>
              <a:rPr lang="en-US" sz="1600" b="0" i="1" dirty="0" smtClean="0">
                <a:solidFill>
                  <a:schemeClr val="bg2"/>
                </a:solidFill>
                <a:latin typeface="Arial" charset="0"/>
              </a:rPr>
              <a:t>, Paul, </a:t>
            </a:r>
            <a:r>
              <a:rPr lang="en-US" sz="1600" b="0" dirty="0" smtClean="0">
                <a:solidFill>
                  <a:schemeClr val="bg2"/>
                </a:solidFill>
                <a:latin typeface="Arial" charset="0"/>
              </a:rPr>
              <a:t>Scalable Energy Networks</a:t>
            </a:r>
            <a:r>
              <a:rPr lang="en-US" sz="1600" b="0" i="1" dirty="0" smtClean="0">
                <a:solidFill>
                  <a:schemeClr val="bg2"/>
                </a:solidFill>
                <a:latin typeface="Arial" charset="0"/>
              </a:rPr>
              <a:t>, Joint Forces Quarterly, #62, Q3, 2011</a:t>
            </a:r>
          </a:p>
          <a:p>
            <a:pPr marL="457200" indent="-457200"/>
            <a:endParaRPr lang="en-US" b="0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2697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28600"/>
            <a:ext cx="9144000" cy="838200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  <a:latin typeface="Arial" charset="0"/>
              </a:rPr>
              <a:t>Needed system capabilities</a:t>
            </a:r>
            <a:endParaRPr lang="en-US" sz="20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2286000" y="1193800"/>
            <a:ext cx="7010400" cy="5664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>
            <a:lvl1pPr marL="177800" indent="-177800" algn="l" rtl="0" eaLnBrk="0" fontAlgn="base" hangingPunct="0">
              <a:spcBef>
                <a:spcPct val="40000"/>
              </a:spcBef>
              <a:spcAft>
                <a:spcPct val="0"/>
              </a:spcAft>
              <a:buChar char="•"/>
              <a:defRPr sz="2400" b="1">
                <a:solidFill>
                  <a:srgbClr val="003399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523875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rgbClr val="003399"/>
                </a:solidFill>
                <a:latin typeface="+mn-lt"/>
                <a:ea typeface="ＭＳ Ｐゴシック" charset="-128"/>
              </a:defRPr>
            </a:lvl2pPr>
            <a:lvl3pPr marL="8540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003399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marL="457200" indent="-457200"/>
            <a:r>
              <a:rPr lang="en-US" dirty="0" smtClean="0">
                <a:solidFill>
                  <a:srgbClr val="000000"/>
                </a:solidFill>
                <a:latin typeface="Arial" charset="0"/>
              </a:rPr>
              <a:t>Optimally match supply and demand </a:t>
            </a:r>
            <a:r>
              <a:rPr lang="en-US" b="0" dirty="0" smtClean="0">
                <a:solidFill>
                  <a:srgbClr val="000000"/>
                </a:solidFill>
                <a:latin typeface="Arial" charset="0"/>
              </a:rPr>
              <a:t>(price)</a:t>
            </a:r>
          </a:p>
          <a:p>
            <a:pPr marL="457200" indent="-457200"/>
            <a:r>
              <a:rPr lang="en-US" b="0" dirty="0" smtClean="0">
                <a:solidFill>
                  <a:srgbClr val="000000"/>
                </a:solidFill>
                <a:latin typeface="Arial" charset="0"/>
              </a:rPr>
              <a:t>Match reliability and quality to device needs</a:t>
            </a:r>
          </a:p>
          <a:p>
            <a:pPr marL="457200" indent="-457200"/>
            <a:r>
              <a:rPr lang="en-US" b="0" dirty="0" smtClean="0">
                <a:solidFill>
                  <a:srgbClr val="000000"/>
                </a:solidFill>
                <a:latin typeface="Arial" charset="0"/>
              </a:rPr>
              <a:t>Enable arbitrary and dynamic connections</a:t>
            </a:r>
          </a:p>
          <a:p>
            <a:pPr marL="803275" lvl="1" indent="-457200"/>
            <a:r>
              <a:rPr lang="en-US" b="0" dirty="0" smtClean="0">
                <a:solidFill>
                  <a:srgbClr val="000000"/>
                </a:solidFill>
                <a:latin typeface="Arial" charset="0"/>
              </a:rPr>
              <a:t>devices, generation, storage, and “grids”</a:t>
            </a:r>
          </a:p>
          <a:p>
            <a:pPr marL="803275" lvl="1" indent="-457200"/>
            <a:r>
              <a:rPr lang="en-US" b="0" dirty="0" smtClean="0">
                <a:solidFill>
                  <a:srgbClr val="000000"/>
                </a:solidFill>
                <a:latin typeface="Arial" charset="0"/>
              </a:rPr>
              <a:t>“plug and play”; networked</a:t>
            </a:r>
          </a:p>
          <a:p>
            <a:pPr marL="457200" indent="-457200"/>
            <a:r>
              <a:rPr lang="en-US" b="0" dirty="0" smtClean="0">
                <a:solidFill>
                  <a:srgbClr val="000000"/>
                </a:solidFill>
                <a:latin typeface="Arial" charset="0"/>
              </a:rPr>
              <a:t>Efficiently integrate local renewables and storage</a:t>
            </a:r>
            <a:endParaRPr lang="en-US" b="0" dirty="0" smtClean="0">
              <a:solidFill>
                <a:schemeClr val="tx1"/>
              </a:solidFill>
              <a:latin typeface="Arial" charset="0"/>
            </a:endParaRPr>
          </a:p>
          <a:p>
            <a:pPr marL="457200" indent="-457200"/>
            <a:r>
              <a:rPr lang="en-US" b="0" dirty="0" smtClean="0">
                <a:solidFill>
                  <a:schemeClr val="tx1"/>
                </a:solidFill>
                <a:latin typeface="Arial" charset="0"/>
              </a:rPr>
              <a:t>Work with or without “the grid” </a:t>
            </a:r>
          </a:p>
          <a:p>
            <a:pPr marL="803275" lvl="1" indent="-457200"/>
            <a:r>
              <a:rPr lang="en-US" b="0" dirty="0" smtClean="0">
                <a:solidFill>
                  <a:schemeClr val="tx1"/>
                </a:solidFill>
                <a:latin typeface="Arial" charset="0"/>
              </a:rPr>
              <a:t>(or any other grid)</a:t>
            </a:r>
          </a:p>
          <a:p>
            <a:pPr marL="457200" indent="-457200"/>
            <a:r>
              <a:rPr lang="en-US" b="0" dirty="0">
                <a:solidFill>
                  <a:schemeClr val="tx1"/>
                </a:solidFill>
                <a:latin typeface="Arial" charset="0"/>
              </a:rPr>
              <a:t>Use standard </a:t>
            </a:r>
            <a:r>
              <a:rPr lang="en-US" b="0" dirty="0" smtClean="0">
                <a:solidFill>
                  <a:schemeClr val="tx1"/>
                </a:solidFill>
                <a:latin typeface="Arial" charset="0"/>
              </a:rPr>
              <a:t>technology</a:t>
            </a:r>
          </a:p>
          <a:p>
            <a:pPr marL="457200" indent="-457200"/>
            <a:endParaRPr lang="en-US" sz="1200" b="0" dirty="0" smtClean="0">
              <a:solidFill>
                <a:schemeClr val="tx1"/>
              </a:solidFill>
              <a:latin typeface="Arial" charset="0"/>
            </a:endParaRPr>
          </a:p>
          <a:p>
            <a:pPr marL="0" indent="0" algn="ctr">
              <a:buNone/>
            </a:pPr>
            <a:r>
              <a:rPr lang="en-US" b="0" dirty="0" smtClean="0">
                <a:solidFill>
                  <a:srgbClr val="660066"/>
                </a:solidFill>
                <a:latin typeface="Arial" charset="0"/>
              </a:rPr>
              <a:t>What grid model enables this?</a:t>
            </a:r>
            <a:endParaRPr lang="en-US" b="0" dirty="0">
              <a:solidFill>
                <a:srgbClr val="660066"/>
              </a:solidFill>
              <a:latin typeface="Arial" charset="0"/>
            </a:endParaRPr>
          </a:p>
          <a:p>
            <a:pPr marL="803275" lvl="1" indent="-457200"/>
            <a:endParaRPr lang="en-US" b="0" dirty="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61091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28600"/>
            <a:ext cx="9144000" cy="8382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Traditional power distribution</a:t>
            </a:r>
            <a:endParaRPr lang="en-US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457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3400" y="889000"/>
            <a:ext cx="8610600" cy="5969000"/>
          </a:xfrm>
        </p:spPr>
        <p:txBody>
          <a:bodyPr/>
          <a:lstStyle/>
          <a:p>
            <a:pPr marL="457200" indent="-457200">
              <a:spcBef>
                <a:spcPts val="600"/>
              </a:spcBef>
            </a:pPr>
            <a:r>
              <a:rPr lang="en-US" b="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Grid is a single undifferentiated “pool” of power</a:t>
            </a:r>
          </a:p>
          <a:p>
            <a:pPr marL="457200" indent="-457200">
              <a:spcBef>
                <a:spcPts val="600"/>
              </a:spcBef>
            </a:pPr>
            <a:endParaRPr lang="en-US" b="0" dirty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marL="457200" indent="-457200">
              <a:spcBef>
                <a:spcPts val="600"/>
              </a:spcBef>
            </a:pPr>
            <a:endParaRPr lang="en-US" b="0" dirty="0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marL="457200" indent="-457200">
              <a:spcBef>
                <a:spcPts val="600"/>
              </a:spcBef>
            </a:pPr>
            <a:endParaRPr lang="en-US" b="0" dirty="0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marL="457200" indent="-457200">
              <a:spcBef>
                <a:spcPts val="600"/>
              </a:spcBef>
            </a:pPr>
            <a:endParaRPr lang="en-US" b="0" dirty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marL="457200" indent="-457200">
              <a:spcBef>
                <a:spcPts val="600"/>
              </a:spcBef>
            </a:pPr>
            <a:endParaRPr lang="en-US" b="0" dirty="0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marL="457200" indent="-457200">
              <a:spcBef>
                <a:spcPts val="600"/>
              </a:spcBef>
            </a:pPr>
            <a:endParaRPr lang="en-US" b="0" dirty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marL="457200" indent="-457200">
              <a:spcBef>
                <a:spcPts val="600"/>
              </a:spcBef>
            </a:pPr>
            <a:endParaRPr lang="en-US" b="0" dirty="0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marL="457200" indent="-457200">
              <a:spcBef>
                <a:spcPts val="600"/>
              </a:spcBef>
            </a:pPr>
            <a:endParaRPr lang="en-US" b="0" dirty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marL="457200" indent="-457200">
              <a:spcBef>
                <a:spcPts val="600"/>
              </a:spcBef>
            </a:pPr>
            <a:endParaRPr lang="en-US" b="0" dirty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marL="457200" indent="-457200">
              <a:spcBef>
                <a:spcPts val="600"/>
              </a:spcBef>
            </a:pPr>
            <a:r>
              <a:rPr lang="en-US" b="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Enormous complexity suggests difficult to manage</a:t>
            </a:r>
          </a:p>
          <a:p>
            <a:pPr marL="803275" lvl="1" indent="-457200">
              <a:spcBef>
                <a:spcPts val="600"/>
              </a:spcBef>
            </a:pPr>
            <a:r>
              <a:rPr lang="en-US" b="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Only works because it is NOT managed</a:t>
            </a:r>
          </a:p>
          <a:p>
            <a:pPr marL="803275" lvl="1" indent="-457200">
              <a:spcBef>
                <a:spcPts val="600"/>
              </a:spcBef>
            </a:pPr>
            <a:endParaRPr lang="en-US" sz="800" b="0" dirty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marL="346075" lvl="1" indent="0" algn="ctr">
              <a:spcBef>
                <a:spcPts val="600"/>
              </a:spcBef>
              <a:buNone/>
            </a:pPr>
            <a:r>
              <a:rPr lang="en-US" dirty="0" smtClean="0">
                <a:solidFill>
                  <a:srgbClr val="660066"/>
                </a:solidFill>
                <a:latin typeface="Arial" charset="0"/>
                <a:ea typeface="ＭＳ Ｐゴシック" charset="0"/>
                <a:cs typeface="ＭＳ Ｐゴシック" charset="0"/>
              </a:rPr>
              <a:t>Fails to meet specified needs</a:t>
            </a:r>
            <a:endParaRPr lang="en-US" dirty="0">
              <a:solidFill>
                <a:srgbClr val="660066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6" name="Picture 30" descr="401px-01_Spiral_CFL_Bulb_2010-03-08_(transparent_back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4837274"/>
            <a:ext cx="991441" cy="1480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1" descr="800px-Air_conditione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2438400"/>
            <a:ext cx="1223963" cy="912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2" descr="Tv_bw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3352800"/>
            <a:ext cx="1223963" cy="122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3" descr="Ceiling_fan_with_light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2841" y="1447800"/>
            <a:ext cx="1948459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9" descr="68px-Refrigerator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5913" y="-76200"/>
            <a:ext cx="827087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Arc 2"/>
          <p:cNvSpPr/>
          <p:nvPr/>
        </p:nvSpPr>
        <p:spPr bwMode="auto">
          <a:xfrm>
            <a:off x="1371600" y="4724400"/>
            <a:ext cx="5715000" cy="2057400"/>
          </a:xfrm>
          <a:prstGeom prst="arc">
            <a:avLst>
              <a:gd name="adj1" fmla="val 11586167"/>
              <a:gd name="adj2" fmla="val 20824993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12" name="Arc 11"/>
          <p:cNvSpPr/>
          <p:nvPr/>
        </p:nvSpPr>
        <p:spPr bwMode="auto">
          <a:xfrm rot="10800000">
            <a:off x="1295400" y="-152399"/>
            <a:ext cx="5715000" cy="2057400"/>
          </a:xfrm>
          <a:prstGeom prst="arc">
            <a:avLst>
              <a:gd name="adj1" fmla="val 11586167"/>
              <a:gd name="adj2" fmla="val 20824993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pic>
        <p:nvPicPr>
          <p:cNvPr id="2" name="Picture 1" descr="iStock_000018349436XSmall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700" y="4191000"/>
            <a:ext cx="1146303" cy="1143000"/>
          </a:xfrm>
          <a:prstGeom prst="rect">
            <a:avLst/>
          </a:prstGeom>
        </p:spPr>
      </p:pic>
      <p:pic>
        <p:nvPicPr>
          <p:cNvPr id="4" name="Picture 3" descr="iStock_000016475143XSmall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2819400"/>
            <a:ext cx="1780027" cy="1181100"/>
          </a:xfrm>
          <a:prstGeom prst="rect">
            <a:avLst/>
          </a:prstGeom>
        </p:spPr>
      </p:pic>
      <p:pic>
        <p:nvPicPr>
          <p:cNvPr id="5" name="Picture 4" descr="iStock_000016197010XSmall.jp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524000"/>
            <a:ext cx="1621080" cy="1066800"/>
          </a:xfrm>
          <a:prstGeom prst="rect">
            <a:avLst/>
          </a:prstGeom>
        </p:spPr>
      </p:pic>
      <p:pic>
        <p:nvPicPr>
          <p:cNvPr id="11" name="Picture 10" descr="iStock_000013899284XSmall.jp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2438400"/>
            <a:ext cx="1721033" cy="1110086"/>
          </a:xfrm>
          <a:prstGeom prst="rect">
            <a:avLst/>
          </a:prstGeom>
        </p:spPr>
      </p:pic>
      <p:pic>
        <p:nvPicPr>
          <p:cNvPr id="13" name="Picture 12" descr="iStock_000012906865XSmall.jp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2209800"/>
            <a:ext cx="2133600" cy="1415707"/>
          </a:xfrm>
          <a:prstGeom prst="rect">
            <a:avLst/>
          </a:prstGeom>
        </p:spPr>
      </p:pic>
      <p:pic>
        <p:nvPicPr>
          <p:cNvPr id="14" name="Picture 13" descr="iStock_000012747886XSmall.jp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00" y="3429000"/>
            <a:ext cx="1796104" cy="1188970"/>
          </a:xfrm>
          <a:prstGeom prst="rect">
            <a:avLst/>
          </a:prstGeom>
        </p:spPr>
      </p:pic>
      <p:pic>
        <p:nvPicPr>
          <p:cNvPr id="17" name="Picture 10" descr="ElectricMeter"/>
          <p:cNvPicPr>
            <a:picLocks noChangeAspect="1" noChangeArrowheads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-86644" b="-15669"/>
          <a:stretch/>
        </p:blipFill>
        <p:spPr bwMode="auto">
          <a:xfrm>
            <a:off x="6629400" y="3810000"/>
            <a:ext cx="1380744" cy="1353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1223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28600"/>
            <a:ext cx="9144000" cy="8382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“Distributed” power distribution</a:t>
            </a:r>
            <a:endParaRPr lang="en-US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457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193800"/>
            <a:ext cx="4724400" cy="5664200"/>
          </a:xfrm>
        </p:spPr>
        <p:txBody>
          <a:bodyPr/>
          <a:lstStyle/>
          <a:p>
            <a:pPr marL="457200" indent="-457200">
              <a:spcBef>
                <a:spcPts val="600"/>
              </a:spcBef>
            </a:pPr>
            <a:r>
              <a:rPr lang="en-US" b="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Network of “grids” of </a:t>
            </a:r>
            <a:br>
              <a:rPr lang="en-US" b="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b="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various sizes</a:t>
            </a:r>
          </a:p>
          <a:p>
            <a:pPr marL="457200" indent="-457200">
              <a:spcBef>
                <a:spcPts val="600"/>
              </a:spcBef>
            </a:pPr>
            <a:r>
              <a:rPr lang="en-US" b="0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Grids are managed locally</a:t>
            </a:r>
          </a:p>
          <a:p>
            <a:pPr marL="457200" indent="-457200">
              <a:spcBef>
                <a:spcPts val="600"/>
              </a:spcBef>
            </a:pPr>
            <a:r>
              <a:rPr lang="en-US" b="0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Generation and storage</a:t>
            </a:r>
            <a:br>
              <a:rPr lang="en-US" b="0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b="0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can be placed anywhere</a:t>
            </a:r>
          </a:p>
          <a:p>
            <a:pPr marL="457200" indent="-457200">
              <a:spcBef>
                <a:spcPts val="600"/>
              </a:spcBef>
            </a:pPr>
            <a:r>
              <a:rPr lang="en-US" b="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Interfaces between grids</a:t>
            </a:r>
          </a:p>
          <a:p>
            <a:pPr marL="803275" lvl="1" indent="-457200">
              <a:spcBef>
                <a:spcPts val="600"/>
              </a:spcBef>
            </a:pPr>
            <a:r>
              <a:rPr lang="en-US" b="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enable isolation</a:t>
            </a:r>
          </a:p>
          <a:p>
            <a:pPr marL="803275" lvl="1" indent="-457200">
              <a:spcBef>
                <a:spcPts val="600"/>
              </a:spcBef>
            </a:pPr>
            <a:r>
              <a:rPr lang="en-US" b="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enable exchanging </a:t>
            </a:r>
            <a:br>
              <a:rPr lang="en-US" b="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b="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power any time </a:t>
            </a:r>
            <a:br>
              <a:rPr lang="en-US" b="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b="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mutually beneficial</a:t>
            </a:r>
            <a:endParaRPr lang="en-US" b="0" dirty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" name="Picture 1" descr="postel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845507"/>
            <a:ext cx="4572000" cy="6012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3874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untitled 1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untitled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untitled 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ntitled 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C:\OutBox\OnSite00.pot</Template>
  <TotalTime>13960</TotalTime>
  <Pages>1</Pages>
  <Words>1479</Words>
  <Application>Microsoft Macintosh PowerPoint</Application>
  <PresentationFormat>On-screen Show (4:3)</PresentationFormat>
  <Paragraphs>354</Paragraphs>
  <Slides>28</Slides>
  <Notes>27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untitled 1</vt:lpstr>
      <vt:lpstr>PowerPoint Presentation</vt:lpstr>
      <vt:lpstr>What is OSI Model equivalent for energy ?</vt:lpstr>
      <vt:lpstr>What is OSI Model equivalent for energy ?</vt:lpstr>
      <vt:lpstr>What is OSI Model equivalent for energy ?</vt:lpstr>
      <vt:lpstr>Power distribution</vt:lpstr>
      <vt:lpstr>Ideal power system characteristics*</vt:lpstr>
      <vt:lpstr>Needed system capabilities</vt:lpstr>
      <vt:lpstr>Traditional power distribution</vt:lpstr>
      <vt:lpstr>“Distributed” power distribution</vt:lpstr>
      <vt:lpstr>“Distributed” power distribution</vt:lpstr>
      <vt:lpstr>Scaling structure: communications and power</vt:lpstr>
      <vt:lpstr>What is a Nanogrid?</vt:lpstr>
      <vt:lpstr>Existing nanogrid technologies</vt:lpstr>
      <vt:lpstr>IEEE – Universal Power Adapter for Mobile Devices</vt:lpstr>
      <vt:lpstr>Nanogrids do NOT (but Microgrids do)</vt:lpstr>
      <vt:lpstr>Village example</vt:lpstr>
      <vt:lpstr>Village example</vt:lpstr>
      <vt:lpstr>Village example</vt:lpstr>
      <vt:lpstr>Village example</vt:lpstr>
      <vt:lpstr>Forward Operating Base Example</vt:lpstr>
      <vt:lpstr>Nanogrid operation - internal</vt:lpstr>
      <vt:lpstr>Nanogrid operation – external (gateways)</vt:lpstr>
      <vt:lpstr>Why Nanogrids?</vt:lpstr>
      <vt:lpstr>The way forward</vt:lpstr>
      <vt:lpstr>Conclusions</vt:lpstr>
      <vt:lpstr>Thank you</vt:lpstr>
      <vt:lpstr>Inspiration</vt:lpstr>
      <vt:lpstr>PowerPoint Presentation</vt:lpstr>
    </vt:vector>
  </TitlesOfParts>
  <Company>LBNL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subject>Berkeley Lab Generic Presentation</dc:subject>
  <dc:creator>LBNL PC User</dc:creator>
  <cp:keywords>Presentation Generic</cp:keywords>
  <dc:description/>
  <cp:lastModifiedBy>bruce nordman</cp:lastModifiedBy>
  <cp:revision>172</cp:revision>
  <cp:lastPrinted>2012-06-04T22:42:31Z</cp:lastPrinted>
  <dcterms:created xsi:type="dcterms:W3CDTF">2011-02-24T16:31:53Z</dcterms:created>
  <dcterms:modified xsi:type="dcterms:W3CDTF">2012-08-01T19:43:39Z</dcterms:modified>
</cp:coreProperties>
</file>