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8" r:id="rId2"/>
    <p:sldId id="286" r:id="rId3"/>
    <p:sldId id="270" r:id="rId4"/>
    <p:sldId id="259" r:id="rId5"/>
    <p:sldId id="305" r:id="rId6"/>
    <p:sldId id="306" r:id="rId7"/>
    <p:sldId id="309" r:id="rId8"/>
    <p:sldId id="299" r:id="rId9"/>
    <p:sldId id="308" r:id="rId10"/>
  </p:sldIdLst>
  <p:sldSz cx="9144000" cy="6858000" type="screen4x3"/>
  <p:notesSz cx="6642100" cy="9652000"/>
  <p:defaultTextStyle>
    <a:defPPr>
      <a:defRPr lang="en-US"/>
    </a:defPPr>
    <a:lvl1pPr algn="l" rtl="0" fontAlgn="base">
      <a:spcBef>
        <a:spcPct val="0"/>
      </a:spcBef>
      <a:spcAft>
        <a:spcPct val="0"/>
      </a:spcAft>
      <a:defRPr sz="2400" kern="1200">
        <a:solidFill>
          <a:schemeClr val="tx1"/>
        </a:solidFill>
        <a:latin typeface="Times New Roman" pitchFamily="18" charset="0"/>
        <a:ea typeface="ヒラギノ角ゴ Pro W3" charset="-128"/>
        <a:cs typeface="+mn-cs"/>
      </a:defRPr>
    </a:lvl1pPr>
    <a:lvl2pPr marL="457200" algn="l" rtl="0" fontAlgn="base">
      <a:spcBef>
        <a:spcPct val="0"/>
      </a:spcBef>
      <a:spcAft>
        <a:spcPct val="0"/>
      </a:spcAft>
      <a:defRPr sz="2400" kern="1200">
        <a:solidFill>
          <a:schemeClr val="tx1"/>
        </a:solidFill>
        <a:latin typeface="Times New Roman" pitchFamily="18" charset="0"/>
        <a:ea typeface="ヒラギノ角ゴ Pro W3" charset="-128"/>
        <a:cs typeface="+mn-cs"/>
      </a:defRPr>
    </a:lvl2pPr>
    <a:lvl3pPr marL="914400" algn="l" rtl="0" fontAlgn="base">
      <a:spcBef>
        <a:spcPct val="0"/>
      </a:spcBef>
      <a:spcAft>
        <a:spcPct val="0"/>
      </a:spcAft>
      <a:defRPr sz="2400" kern="1200">
        <a:solidFill>
          <a:schemeClr val="tx1"/>
        </a:solidFill>
        <a:latin typeface="Times New Roman" pitchFamily="18" charset="0"/>
        <a:ea typeface="ヒラギノ角ゴ Pro W3" charset="-128"/>
        <a:cs typeface="+mn-cs"/>
      </a:defRPr>
    </a:lvl3pPr>
    <a:lvl4pPr marL="1371600" algn="l" rtl="0" fontAlgn="base">
      <a:spcBef>
        <a:spcPct val="0"/>
      </a:spcBef>
      <a:spcAft>
        <a:spcPct val="0"/>
      </a:spcAft>
      <a:defRPr sz="2400" kern="1200">
        <a:solidFill>
          <a:schemeClr val="tx1"/>
        </a:solidFill>
        <a:latin typeface="Times New Roman" pitchFamily="18" charset="0"/>
        <a:ea typeface="ヒラギノ角ゴ Pro W3" charset="-128"/>
        <a:cs typeface="+mn-cs"/>
      </a:defRPr>
    </a:lvl4pPr>
    <a:lvl5pPr marL="1828800" algn="l" rtl="0" fontAlgn="base">
      <a:spcBef>
        <a:spcPct val="0"/>
      </a:spcBef>
      <a:spcAft>
        <a:spcPct val="0"/>
      </a:spcAft>
      <a:defRPr sz="2400" kern="1200">
        <a:solidFill>
          <a:schemeClr val="tx1"/>
        </a:solidFill>
        <a:latin typeface="Times New Roman" pitchFamily="18" charset="0"/>
        <a:ea typeface="ヒラギノ角ゴ Pro W3" charset="-128"/>
        <a:cs typeface="+mn-cs"/>
      </a:defRPr>
    </a:lvl5pPr>
    <a:lvl6pPr marL="2286000" algn="l" defTabSz="914400" rtl="0" eaLnBrk="1" latinLnBrk="0" hangingPunct="1">
      <a:defRPr sz="2400" kern="1200">
        <a:solidFill>
          <a:schemeClr val="tx1"/>
        </a:solidFill>
        <a:latin typeface="Times New Roman" pitchFamily="18" charset="0"/>
        <a:ea typeface="ヒラギノ角ゴ Pro W3" charset="-128"/>
        <a:cs typeface="+mn-cs"/>
      </a:defRPr>
    </a:lvl6pPr>
    <a:lvl7pPr marL="2743200" algn="l" defTabSz="914400" rtl="0" eaLnBrk="1" latinLnBrk="0" hangingPunct="1">
      <a:defRPr sz="2400" kern="1200">
        <a:solidFill>
          <a:schemeClr val="tx1"/>
        </a:solidFill>
        <a:latin typeface="Times New Roman" pitchFamily="18" charset="0"/>
        <a:ea typeface="ヒラギノ角ゴ Pro W3" charset="-128"/>
        <a:cs typeface="+mn-cs"/>
      </a:defRPr>
    </a:lvl7pPr>
    <a:lvl8pPr marL="3200400" algn="l" defTabSz="914400" rtl="0" eaLnBrk="1" latinLnBrk="0" hangingPunct="1">
      <a:defRPr sz="2400" kern="1200">
        <a:solidFill>
          <a:schemeClr val="tx1"/>
        </a:solidFill>
        <a:latin typeface="Times New Roman" pitchFamily="18" charset="0"/>
        <a:ea typeface="ヒラギノ角ゴ Pro W3" charset="-128"/>
        <a:cs typeface="+mn-cs"/>
      </a:defRPr>
    </a:lvl8pPr>
    <a:lvl9pPr marL="3657600" algn="l" defTabSz="914400" rtl="0" eaLnBrk="1" latinLnBrk="0" hangingPunct="1">
      <a:defRPr sz="2400" kern="1200">
        <a:solidFill>
          <a:schemeClr val="tx1"/>
        </a:solidFill>
        <a:latin typeface="Times New Roman" pitchFamily="18"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61731" autoAdjust="0"/>
  </p:normalViewPr>
  <p:slideViewPr>
    <p:cSldViewPr>
      <p:cViewPr varScale="1">
        <p:scale>
          <a:sx n="123" d="100"/>
          <a:sy n="123" d="100"/>
        </p:scale>
        <p:origin x="-280" y="-104"/>
      </p:cViewPr>
      <p:guideLst>
        <p:guide orient="horz" pos="2160"/>
        <p:guide pos="2880"/>
      </p:guideLst>
    </p:cSldViewPr>
  </p:slideViewPr>
  <p:outlineViewPr>
    <p:cViewPr>
      <p:scale>
        <a:sx n="33" d="100"/>
        <a:sy n="33" d="100"/>
      </p:scale>
      <p:origin x="0" y="4024"/>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878243" cy="48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08" charset="0"/>
                <a:ea typeface="+mn-ea"/>
              </a:defRPr>
            </a:lvl1pPr>
          </a:lstStyle>
          <a:p>
            <a:pPr>
              <a:defRPr/>
            </a:pPr>
            <a:endParaRPr lang="en-US"/>
          </a:p>
        </p:txBody>
      </p:sp>
      <p:sp>
        <p:nvSpPr>
          <p:cNvPr id="28675" name="Rectangle 3"/>
          <p:cNvSpPr>
            <a:spLocks noGrp="1" noChangeArrowheads="1"/>
          </p:cNvSpPr>
          <p:nvPr>
            <p:ph type="dt" idx="1"/>
          </p:nvPr>
        </p:nvSpPr>
        <p:spPr bwMode="auto">
          <a:xfrm>
            <a:off x="3763857" y="0"/>
            <a:ext cx="2878243" cy="48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08" charset="0"/>
                <a:ea typeface="+mn-ea"/>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908050" y="723900"/>
            <a:ext cx="4826000" cy="361950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885614" y="4584700"/>
            <a:ext cx="4870873" cy="434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8678" name="Rectangle 6"/>
          <p:cNvSpPr>
            <a:spLocks noGrp="1" noChangeArrowheads="1"/>
          </p:cNvSpPr>
          <p:nvPr>
            <p:ph type="ftr" sz="quarter" idx="4"/>
          </p:nvPr>
        </p:nvSpPr>
        <p:spPr bwMode="auto">
          <a:xfrm>
            <a:off x="0" y="9169400"/>
            <a:ext cx="2878243" cy="482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08" charset="0"/>
                <a:ea typeface="+mn-ea"/>
              </a:defRPr>
            </a:lvl1pPr>
          </a:lstStyle>
          <a:p>
            <a:pPr>
              <a:defRPr/>
            </a:pPr>
            <a:endParaRPr lang="en-US"/>
          </a:p>
        </p:txBody>
      </p:sp>
      <p:sp>
        <p:nvSpPr>
          <p:cNvPr id="28679" name="Rectangle 7"/>
          <p:cNvSpPr>
            <a:spLocks noGrp="1" noChangeArrowheads="1"/>
          </p:cNvSpPr>
          <p:nvPr>
            <p:ph type="sldNum" sz="quarter" idx="5"/>
          </p:nvPr>
        </p:nvSpPr>
        <p:spPr bwMode="auto">
          <a:xfrm>
            <a:off x="3763857" y="9169400"/>
            <a:ext cx="2878243" cy="482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755002D-4984-45A3-8ADC-4AC5AD5E6DDA}" type="slidenum">
              <a:rPr lang="en-US"/>
              <a:pPr/>
              <a:t>‹#›</a:t>
            </a:fld>
            <a:endParaRPr lang="en-US"/>
          </a:p>
        </p:txBody>
      </p:sp>
    </p:spTree>
    <p:extLst>
      <p:ext uri="{BB962C8B-B14F-4D97-AF65-F5344CB8AC3E}">
        <p14:creationId xmlns:p14="http://schemas.microsoft.com/office/powerpoint/2010/main" val="26916669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96"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96"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96" charset="0"/>
        <a:ea typeface="ヒラギノ角ゴ Pro W3"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Times New Roman" pitchFamily="-96" charset="0"/>
        <a:ea typeface="ヒラギノ角ゴ Pro W3"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96" charset="0"/>
        <a:ea typeface="ヒラギノ角ゴ Pro W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183D9BCC-251A-4F07-9B32-B739753A4D75}" type="slidenum">
              <a:rPr lang="en-US"/>
              <a:pPr/>
              <a:t>1</a:t>
            </a:fld>
            <a:endParaRPr lang="en-US"/>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6FC2EF94-2802-40F9-B9EF-D92B17EC33A8}" type="slidenum">
              <a:rPr lang="en-US"/>
              <a:pPr/>
              <a:t>4</a:t>
            </a:fld>
            <a:endParaRPr 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endParaRPr lang="en-US" dirty="0" smtClean="0">
              <a:latin typeface="Times New Roman" pitchFamily="18"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BDF6DD6-E4C9-4F59-8D0A-4C9A2E87D54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88ED1C9-BBA4-4AB7-B514-FADD2EFB9FD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57B1F10-DC8A-4C83-A195-65290090B4C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D10208C-8F01-401E-946C-CA90D049FCDD}"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74E695E-EC41-413F-89DE-C373A20E8FD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9186CA4-05DC-45E0-BC02-79631471F58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E17D60FA-1364-4BCD-BA77-2A28D4FEBB7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757D8839-4D56-4D6A-9CF2-0DDE705EF65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2D4E9531-56F7-4000-BE34-51F48519EDB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AF10320-6EB4-4934-A6E6-C6DCF8A6CF8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661EC97-71D7-4FDE-9C92-9EA1782F91C6}"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08"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08"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0B9D49E-530B-45A1-9285-F667361E2FB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pitchFamily="-96"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pitchFamily="-96"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pitchFamily="-96"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pitchFamily="-96"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96" charset="0"/>
        </a:defRPr>
      </a:lvl6pPr>
      <a:lvl7pPr marL="914400" algn="ctr" rtl="0" fontAlgn="base">
        <a:spcBef>
          <a:spcPct val="0"/>
        </a:spcBef>
        <a:spcAft>
          <a:spcPct val="0"/>
        </a:spcAft>
        <a:defRPr sz="4400">
          <a:solidFill>
            <a:schemeClr val="tx2"/>
          </a:solidFill>
          <a:latin typeface="Times New Roman" pitchFamily="-96" charset="0"/>
        </a:defRPr>
      </a:lvl7pPr>
      <a:lvl8pPr marL="1371600" algn="ctr" rtl="0" fontAlgn="base">
        <a:spcBef>
          <a:spcPct val="0"/>
        </a:spcBef>
        <a:spcAft>
          <a:spcPct val="0"/>
        </a:spcAft>
        <a:defRPr sz="4400">
          <a:solidFill>
            <a:schemeClr val="tx2"/>
          </a:solidFill>
          <a:latin typeface="Times New Roman" pitchFamily="-96" charset="0"/>
        </a:defRPr>
      </a:lvl8pPr>
      <a:lvl9pPr marL="1828800" algn="ctr" rtl="0" fontAlgn="base">
        <a:spcBef>
          <a:spcPct val="0"/>
        </a:spcBef>
        <a:spcAft>
          <a:spcPct val="0"/>
        </a:spcAft>
        <a:defRPr sz="4400">
          <a:solidFill>
            <a:schemeClr val="tx2"/>
          </a:solidFill>
          <a:latin typeface="Times New Roman" pitchFamily="-9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ヒラギノ角ゴ Pro W3" charset="-128"/>
          <a:cs typeface="ヒラギノ角ゴ Pro W3" charset="-128"/>
        </a:defRPr>
      </a:lvl3pPr>
      <a:lvl4pPr marL="1600200" indent="-228600" algn="l" rtl="0" eaLnBrk="0" fontAlgn="base" hangingPunct="0">
        <a:spcBef>
          <a:spcPct val="20000"/>
        </a:spcBef>
        <a:spcAft>
          <a:spcPct val="0"/>
        </a:spcAft>
        <a:buChar char="–"/>
        <a:defRPr sz="2000">
          <a:solidFill>
            <a:schemeClr val="tx1"/>
          </a:solidFill>
          <a:latin typeface="+mn-lt"/>
          <a:ea typeface="ヒラギノ角ゴ Pro W3" charset="-128"/>
        </a:defRPr>
      </a:lvl4pPr>
      <a:lvl5pPr marL="2057400" indent="-228600" algn="l" rtl="0" eaLnBrk="0" fontAlgn="base" hangingPunct="0">
        <a:spcBef>
          <a:spcPct val="20000"/>
        </a:spcBef>
        <a:spcAft>
          <a:spcPct val="0"/>
        </a:spcAft>
        <a:buChar char="»"/>
        <a:defRPr sz="2000">
          <a:solidFill>
            <a:schemeClr val="tx1"/>
          </a:solidFill>
          <a:latin typeface="+mn-lt"/>
          <a:ea typeface="ヒラギノ角ゴ Pro W3"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p:txBody>
          <a:bodyPr/>
          <a:lstStyle/>
          <a:p>
            <a:pPr eaLnBrk="1" hangingPunct="1"/>
            <a:r>
              <a:rPr lang="en-US" sz="7200" dirty="0" smtClean="0">
                <a:ea typeface="ＭＳ Ｐゴシック" pitchFamily="34" charset="-128"/>
              </a:rPr>
              <a:t>EMAN WG</a:t>
            </a:r>
          </a:p>
        </p:txBody>
      </p:sp>
      <p:sp>
        <p:nvSpPr>
          <p:cNvPr id="14339" name="Rectangle 3"/>
          <p:cNvSpPr>
            <a:spLocks noGrp="1" noChangeArrowheads="1"/>
          </p:cNvSpPr>
          <p:nvPr>
            <p:ph type="subTitle" idx="1"/>
          </p:nvPr>
        </p:nvSpPr>
        <p:spPr/>
        <p:txBody>
          <a:bodyPr/>
          <a:lstStyle/>
          <a:p>
            <a:pPr eaLnBrk="1" hangingPunct="1"/>
            <a:r>
              <a:rPr lang="en-US" dirty="0" smtClean="0">
                <a:ea typeface="ＭＳ Ｐゴシック" pitchFamily="34" charset="-128"/>
              </a:rPr>
              <a:t>IETF </a:t>
            </a:r>
            <a:r>
              <a:rPr lang="en-US" dirty="0" smtClean="0">
                <a:ea typeface="ＭＳ Ｐゴシック" pitchFamily="34" charset="-128"/>
              </a:rPr>
              <a:t>84</a:t>
            </a:r>
            <a:endParaRPr lang="en-US" dirty="0" smtClean="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title"/>
          </p:nvPr>
        </p:nvSpPr>
        <p:spPr>
          <a:xfrm>
            <a:off x="984250" y="457200"/>
            <a:ext cx="7162800" cy="533400"/>
          </a:xfrm>
          <a:noFill/>
        </p:spPr>
        <p:txBody>
          <a:bodyPr/>
          <a:lstStyle/>
          <a:p>
            <a:r>
              <a:rPr lang="en-US" smtClean="0">
                <a:ea typeface="ＭＳ Ｐゴシック" pitchFamily="34" charset="-128"/>
              </a:rPr>
              <a:t>Note Well</a:t>
            </a:r>
          </a:p>
        </p:txBody>
      </p:sp>
      <p:sp>
        <p:nvSpPr>
          <p:cNvPr id="16387" name="Rectangle 6"/>
          <p:cNvSpPr>
            <a:spLocks noGrp="1" noChangeArrowheads="1"/>
          </p:cNvSpPr>
          <p:nvPr>
            <p:ph type="body" idx="1"/>
          </p:nvPr>
        </p:nvSpPr>
        <p:spPr>
          <a:xfrm>
            <a:off x="492125" y="1066800"/>
            <a:ext cx="8159750" cy="4495800"/>
          </a:xfrm>
          <a:noFill/>
        </p:spPr>
        <p:txBody>
          <a:bodyPr/>
          <a:lstStyle/>
          <a:p>
            <a:pPr marL="0" indent="0">
              <a:lnSpc>
                <a:spcPct val="85000"/>
              </a:lnSpc>
              <a:spcBef>
                <a:spcPct val="5000"/>
              </a:spcBef>
              <a:spcAft>
                <a:spcPct val="5000"/>
              </a:spcAft>
              <a:buFontTx/>
              <a:buNone/>
            </a:pPr>
            <a:r>
              <a:rPr lang="en-US" sz="1400" dirty="0" smtClean="0">
                <a:ea typeface="ＭＳ Ｐゴシック" pitchFamily="34" charset="-128"/>
              </a:rPr>
              <a:t>Any submission to the IETF intended by the Contributor for publication as all or part of an IETF Internet-Draft or </a:t>
            </a:r>
            <a:r>
              <a:rPr lang="en-US" sz="1400" dirty="0" err="1" smtClean="0">
                <a:ea typeface="ＭＳ Ｐゴシック" pitchFamily="34" charset="-128"/>
              </a:rPr>
              <a:t>RFC</a:t>
            </a:r>
            <a:r>
              <a:rPr lang="en-US" sz="1400" dirty="0" smtClean="0">
                <a:ea typeface="ＭＳ Ｐゴシック" pitchFamily="34" charset="-128"/>
              </a:rPr>
              <a:t> and any statement made within the context of an IETF activity is considered an "IETF Contribution". Such statements include oral statements in IETF sessions, as well as written and electronic communications made at any time or place, which are addressed to: </a:t>
            </a:r>
          </a:p>
          <a:p>
            <a:pPr marL="0" indent="0">
              <a:lnSpc>
                <a:spcPct val="85000"/>
              </a:lnSpc>
              <a:spcBef>
                <a:spcPct val="5000"/>
              </a:spcBef>
              <a:spcAft>
                <a:spcPct val="5000"/>
              </a:spcAft>
            </a:pPr>
            <a:endParaRPr lang="en-US" sz="1400" dirty="0" smtClean="0">
              <a:ea typeface="ＭＳ Ｐゴシック" pitchFamily="34" charset="-128"/>
            </a:endParaRPr>
          </a:p>
          <a:p>
            <a:pPr marL="0" indent="0">
              <a:lnSpc>
                <a:spcPct val="85000"/>
              </a:lnSpc>
              <a:spcBef>
                <a:spcPct val="5000"/>
              </a:spcBef>
              <a:spcAft>
                <a:spcPct val="5000"/>
              </a:spcAft>
              <a:buFontTx/>
              <a:buNone/>
            </a:pPr>
            <a:r>
              <a:rPr lang="en-US" sz="1400" dirty="0" smtClean="0">
                <a:ea typeface="ＭＳ Ｐゴシック" pitchFamily="34" charset="-128"/>
              </a:rPr>
              <a:t>  - the IETF plenary session,</a:t>
            </a:r>
            <a:br>
              <a:rPr lang="en-US" sz="1400" dirty="0" smtClean="0">
                <a:ea typeface="ＭＳ Ｐゴシック" pitchFamily="34" charset="-128"/>
              </a:rPr>
            </a:br>
            <a:r>
              <a:rPr lang="en-US" sz="1400" dirty="0" smtClean="0">
                <a:ea typeface="ＭＳ Ｐゴシック" pitchFamily="34" charset="-128"/>
              </a:rPr>
              <a:t>  - any IETF working group or portion thereof,</a:t>
            </a:r>
            <a:br>
              <a:rPr lang="en-US" sz="1400" dirty="0" smtClean="0">
                <a:ea typeface="ＭＳ Ｐゴシック" pitchFamily="34" charset="-128"/>
              </a:rPr>
            </a:br>
            <a:r>
              <a:rPr lang="en-US" sz="1400" dirty="0" smtClean="0">
                <a:ea typeface="ＭＳ Ｐゴシック" pitchFamily="34" charset="-128"/>
              </a:rPr>
              <a:t>  - the </a:t>
            </a:r>
            <a:r>
              <a:rPr lang="en-US" sz="1400" dirty="0" err="1" smtClean="0">
                <a:ea typeface="ＭＳ Ｐゴシック" pitchFamily="34" charset="-128"/>
              </a:rPr>
              <a:t>IESG</a:t>
            </a:r>
            <a:r>
              <a:rPr lang="en-US" sz="1400" dirty="0" smtClean="0">
                <a:ea typeface="ＭＳ Ｐゴシック" pitchFamily="34" charset="-128"/>
              </a:rPr>
              <a:t> or any member thereof on behalf of the </a:t>
            </a:r>
            <a:r>
              <a:rPr lang="en-US" sz="1400" dirty="0" err="1" smtClean="0">
                <a:ea typeface="ＭＳ Ｐゴシック" pitchFamily="34" charset="-128"/>
              </a:rPr>
              <a:t>IESG</a:t>
            </a:r>
            <a:r>
              <a:rPr lang="en-US" sz="1400" dirty="0" smtClean="0">
                <a:ea typeface="ＭＳ Ｐゴシック" pitchFamily="34" charset="-128"/>
              </a:rPr>
              <a:t>,</a:t>
            </a:r>
            <a:br>
              <a:rPr lang="en-US" sz="1400" dirty="0" smtClean="0">
                <a:ea typeface="ＭＳ Ｐゴシック" pitchFamily="34" charset="-128"/>
              </a:rPr>
            </a:br>
            <a:r>
              <a:rPr lang="en-US" sz="1400" dirty="0" smtClean="0">
                <a:ea typeface="ＭＳ Ｐゴシック" pitchFamily="34" charset="-128"/>
              </a:rPr>
              <a:t>  - the </a:t>
            </a:r>
            <a:r>
              <a:rPr lang="en-US" sz="1400" dirty="0" err="1" smtClean="0">
                <a:ea typeface="ＭＳ Ｐゴシック" pitchFamily="34" charset="-128"/>
              </a:rPr>
              <a:t>IAB</a:t>
            </a:r>
            <a:r>
              <a:rPr lang="en-US" sz="1400" dirty="0" smtClean="0">
                <a:ea typeface="ＭＳ Ｐゴシック" pitchFamily="34" charset="-128"/>
              </a:rPr>
              <a:t> or any member thereof on behalf of the </a:t>
            </a:r>
            <a:r>
              <a:rPr lang="en-US" sz="1400" dirty="0" err="1" smtClean="0">
                <a:ea typeface="ＭＳ Ｐゴシック" pitchFamily="34" charset="-128"/>
              </a:rPr>
              <a:t>IAB</a:t>
            </a:r>
            <a:r>
              <a:rPr lang="en-US" sz="1400" dirty="0" smtClean="0">
                <a:ea typeface="ＭＳ Ｐゴシック" pitchFamily="34" charset="-128"/>
              </a:rPr>
              <a:t>,</a:t>
            </a:r>
            <a:br>
              <a:rPr lang="en-US" sz="1400" dirty="0" smtClean="0">
                <a:ea typeface="ＭＳ Ｐゴシック" pitchFamily="34" charset="-128"/>
              </a:rPr>
            </a:br>
            <a:r>
              <a:rPr lang="en-US" sz="1400" dirty="0" smtClean="0">
                <a:ea typeface="ＭＳ Ｐゴシック" pitchFamily="34" charset="-128"/>
              </a:rPr>
              <a:t>  - any IETF mailing list, including the IETF list itself, </a:t>
            </a:r>
          </a:p>
          <a:p>
            <a:pPr marL="0" indent="0">
              <a:lnSpc>
                <a:spcPct val="85000"/>
              </a:lnSpc>
              <a:spcBef>
                <a:spcPct val="5000"/>
              </a:spcBef>
              <a:spcAft>
                <a:spcPct val="5000"/>
              </a:spcAft>
              <a:buFontTx/>
              <a:buNone/>
            </a:pPr>
            <a:r>
              <a:rPr lang="en-US" sz="1400" dirty="0" smtClean="0">
                <a:ea typeface="ＭＳ Ｐゴシック" pitchFamily="34" charset="-128"/>
              </a:rPr>
              <a:t>    any working group or design team list, or any other </a:t>
            </a:r>
          </a:p>
          <a:p>
            <a:pPr marL="0" indent="0">
              <a:lnSpc>
                <a:spcPct val="85000"/>
              </a:lnSpc>
              <a:spcBef>
                <a:spcPct val="5000"/>
              </a:spcBef>
              <a:spcAft>
                <a:spcPct val="5000"/>
              </a:spcAft>
              <a:buFontTx/>
              <a:buNone/>
            </a:pPr>
            <a:r>
              <a:rPr lang="en-US" sz="1400" dirty="0" smtClean="0">
                <a:ea typeface="ＭＳ Ｐゴシック" pitchFamily="34" charset="-128"/>
              </a:rPr>
              <a:t>    list functioning under IETF auspices,</a:t>
            </a:r>
            <a:br>
              <a:rPr lang="en-US" sz="1400" dirty="0" smtClean="0">
                <a:ea typeface="ＭＳ Ｐゴシック" pitchFamily="34" charset="-128"/>
              </a:rPr>
            </a:br>
            <a:r>
              <a:rPr lang="en-US" sz="1400" dirty="0" smtClean="0">
                <a:ea typeface="ＭＳ Ｐゴシック" pitchFamily="34" charset="-128"/>
              </a:rPr>
              <a:t>  - the </a:t>
            </a:r>
            <a:r>
              <a:rPr lang="en-US" sz="1400" dirty="0" err="1" smtClean="0">
                <a:ea typeface="ＭＳ Ｐゴシック" pitchFamily="34" charset="-128"/>
              </a:rPr>
              <a:t>RFC</a:t>
            </a:r>
            <a:r>
              <a:rPr lang="en-US" sz="1400" dirty="0" smtClean="0">
                <a:ea typeface="ＭＳ Ｐゴシック" pitchFamily="34" charset="-128"/>
              </a:rPr>
              <a:t> Editor or the Internet-Drafts function </a:t>
            </a:r>
          </a:p>
          <a:p>
            <a:pPr marL="0" indent="0">
              <a:lnSpc>
                <a:spcPct val="85000"/>
              </a:lnSpc>
              <a:spcBef>
                <a:spcPct val="5000"/>
              </a:spcBef>
              <a:spcAft>
                <a:spcPct val="5000"/>
              </a:spcAft>
              <a:buFontTx/>
              <a:buNone/>
            </a:pPr>
            <a:r>
              <a:rPr lang="en-US" sz="1400" dirty="0" smtClean="0">
                <a:solidFill>
                  <a:srgbClr val="000000"/>
                </a:solidFill>
                <a:ea typeface="ＭＳ Ｐゴシック" pitchFamily="34" charset="-128"/>
                <a:cs typeface="Times New Roman" pitchFamily="18" charset="0"/>
              </a:rPr>
              <a:t/>
            </a:r>
            <a:br>
              <a:rPr lang="en-US" sz="1400" dirty="0" smtClean="0">
                <a:solidFill>
                  <a:srgbClr val="000000"/>
                </a:solidFill>
                <a:ea typeface="ＭＳ Ｐゴシック" pitchFamily="34" charset="-128"/>
                <a:cs typeface="Times New Roman" pitchFamily="18" charset="0"/>
              </a:rPr>
            </a:br>
            <a:r>
              <a:rPr lang="en-US" sz="1400" dirty="0" smtClean="0">
                <a:ea typeface="ＭＳ Ｐゴシック" pitchFamily="34" charset="-128"/>
              </a:rPr>
              <a:t>All IETF Contributions are subject to the rules of </a:t>
            </a:r>
            <a:r>
              <a:rPr lang="en-US" sz="1400" dirty="0" err="1" smtClean="0">
                <a:ea typeface="ＭＳ Ｐゴシック" pitchFamily="34" charset="-128"/>
              </a:rPr>
              <a:t>RFC</a:t>
            </a:r>
            <a:r>
              <a:rPr lang="en-US" sz="1400" dirty="0" smtClean="0">
                <a:ea typeface="ＭＳ Ｐゴシック" pitchFamily="34" charset="-128"/>
              </a:rPr>
              <a:t> 5378 and </a:t>
            </a:r>
            <a:r>
              <a:rPr lang="en-US" sz="1400" dirty="0" err="1" smtClean="0">
                <a:ea typeface="ＭＳ Ｐゴシック" pitchFamily="34" charset="-128"/>
              </a:rPr>
              <a:t>RFC</a:t>
            </a:r>
            <a:r>
              <a:rPr lang="en-US" sz="1400" dirty="0" smtClean="0">
                <a:ea typeface="ＭＳ Ｐゴシック" pitchFamily="34" charset="-128"/>
              </a:rPr>
              <a:t> 3979 (updated by </a:t>
            </a:r>
            <a:r>
              <a:rPr lang="en-US" sz="1400" dirty="0" err="1" smtClean="0">
                <a:ea typeface="ＭＳ Ｐゴシック" pitchFamily="34" charset="-128"/>
              </a:rPr>
              <a:t>RFC</a:t>
            </a:r>
            <a:r>
              <a:rPr lang="en-US" sz="1400" dirty="0" smtClean="0">
                <a:ea typeface="ＭＳ Ｐゴシック" pitchFamily="34" charset="-128"/>
              </a:rPr>
              <a:t> 4879). </a:t>
            </a:r>
          </a:p>
          <a:p>
            <a:pPr marL="0" indent="0">
              <a:lnSpc>
                <a:spcPct val="85000"/>
              </a:lnSpc>
              <a:spcBef>
                <a:spcPct val="5000"/>
              </a:spcBef>
              <a:spcAft>
                <a:spcPct val="5000"/>
              </a:spcAft>
            </a:pPr>
            <a:endParaRPr lang="en-US" sz="1400" dirty="0" smtClean="0">
              <a:ea typeface="ＭＳ Ｐゴシック" pitchFamily="34" charset="-128"/>
            </a:endParaRPr>
          </a:p>
          <a:p>
            <a:pPr marL="0" indent="0">
              <a:lnSpc>
                <a:spcPct val="85000"/>
              </a:lnSpc>
              <a:spcBef>
                <a:spcPct val="5000"/>
              </a:spcBef>
              <a:spcAft>
                <a:spcPct val="5000"/>
              </a:spcAft>
              <a:buFontTx/>
              <a:buNone/>
            </a:pPr>
            <a:r>
              <a:rPr lang="en-US" sz="1400" dirty="0" smtClean="0">
                <a:ea typeface="ＭＳ Ｐゴシック" pitchFamily="34" charset="-128"/>
              </a:rPr>
              <a:t>Statements made outside of an IETF session, mailing list or other function, that are clearly not intended to be input to an IETF activity, group or function, are not IETF Contributions in the context of this notice.  Please consult </a:t>
            </a:r>
            <a:r>
              <a:rPr lang="en-US" sz="1400" dirty="0" err="1" smtClean="0">
                <a:ea typeface="ＭＳ Ｐゴシック" pitchFamily="34" charset="-128"/>
              </a:rPr>
              <a:t>RFC</a:t>
            </a:r>
            <a:r>
              <a:rPr lang="en-US" sz="1400" dirty="0" smtClean="0">
                <a:ea typeface="ＭＳ Ｐゴシック" pitchFamily="34" charset="-128"/>
              </a:rPr>
              <a:t> 5378 and </a:t>
            </a:r>
            <a:r>
              <a:rPr lang="en-US" sz="1400" dirty="0" err="1" smtClean="0">
                <a:ea typeface="ＭＳ Ｐゴシック" pitchFamily="34" charset="-128"/>
              </a:rPr>
              <a:t>RFC</a:t>
            </a:r>
            <a:r>
              <a:rPr lang="en-US" sz="1400" dirty="0" smtClean="0">
                <a:ea typeface="ＭＳ Ｐゴシック" pitchFamily="34" charset="-128"/>
              </a:rPr>
              <a:t> 3979 for details. </a:t>
            </a:r>
          </a:p>
          <a:p>
            <a:pPr marL="0" indent="0">
              <a:lnSpc>
                <a:spcPct val="85000"/>
              </a:lnSpc>
              <a:spcBef>
                <a:spcPct val="5000"/>
              </a:spcBef>
              <a:spcAft>
                <a:spcPct val="5000"/>
              </a:spcAft>
              <a:buFontTx/>
              <a:buNone/>
            </a:pPr>
            <a:endParaRPr lang="en-US" sz="1400" dirty="0" smtClean="0">
              <a:ea typeface="ＭＳ Ｐゴシック" pitchFamily="34" charset="-128"/>
            </a:endParaRPr>
          </a:p>
          <a:p>
            <a:pPr marL="0" indent="0">
              <a:lnSpc>
                <a:spcPct val="85000"/>
              </a:lnSpc>
              <a:spcBef>
                <a:spcPct val="5000"/>
              </a:spcBef>
              <a:spcAft>
                <a:spcPct val="5000"/>
              </a:spcAft>
              <a:buFontTx/>
              <a:buNone/>
            </a:pPr>
            <a:r>
              <a:rPr lang="en-US" sz="1400" dirty="0" smtClean="0">
                <a:ea typeface="ＭＳ Ｐゴシック" pitchFamily="34" charset="-128"/>
              </a:rPr>
              <a:t>A participant in any IETF activity is deemed to accept all IETF rules of process, as documented in Best Current Practices </a:t>
            </a:r>
            <a:r>
              <a:rPr lang="en-US" sz="1400" dirty="0" err="1" smtClean="0">
                <a:ea typeface="ＭＳ Ｐゴシック" pitchFamily="34" charset="-128"/>
              </a:rPr>
              <a:t>RFCs</a:t>
            </a:r>
            <a:r>
              <a:rPr lang="en-US" sz="1400" dirty="0" smtClean="0">
                <a:ea typeface="ＭＳ Ｐゴシック" pitchFamily="34" charset="-128"/>
              </a:rPr>
              <a:t> and </a:t>
            </a:r>
            <a:r>
              <a:rPr lang="en-US" sz="1400" dirty="0" err="1" smtClean="0">
                <a:ea typeface="ＭＳ Ｐゴシック" pitchFamily="34" charset="-128"/>
              </a:rPr>
              <a:t>IESG</a:t>
            </a:r>
            <a:r>
              <a:rPr lang="en-US" sz="1400" dirty="0" smtClean="0">
                <a:ea typeface="ＭＳ Ｐゴシック" pitchFamily="34" charset="-128"/>
              </a:rPr>
              <a:t> Statements. </a:t>
            </a:r>
          </a:p>
          <a:p>
            <a:pPr marL="0" indent="0">
              <a:lnSpc>
                <a:spcPct val="85000"/>
              </a:lnSpc>
              <a:spcBef>
                <a:spcPct val="5000"/>
              </a:spcBef>
              <a:spcAft>
                <a:spcPct val="5000"/>
              </a:spcAft>
              <a:buFontTx/>
              <a:buNone/>
            </a:pPr>
            <a:endParaRPr lang="en-US" sz="1400" dirty="0" smtClean="0">
              <a:ea typeface="ＭＳ Ｐゴシック" pitchFamily="34" charset="-128"/>
            </a:endParaRPr>
          </a:p>
          <a:p>
            <a:pPr marL="0" indent="0">
              <a:lnSpc>
                <a:spcPct val="85000"/>
              </a:lnSpc>
              <a:spcBef>
                <a:spcPct val="5000"/>
              </a:spcBef>
              <a:spcAft>
                <a:spcPct val="5000"/>
              </a:spcAft>
              <a:buFontTx/>
              <a:buNone/>
            </a:pPr>
            <a:r>
              <a:rPr lang="en-US" sz="1400" dirty="0" smtClean="0">
                <a:ea typeface="ＭＳ Ｐゴシック" pitchFamily="34" charset="-128"/>
              </a:rPr>
              <a:t>A participant in any IETF activity acknowledges that written, audio and video records of meetings may be made and may be available to the public.</a:t>
            </a:r>
            <a:r>
              <a:rPr lang="en-US" sz="1200" dirty="0" smtClean="0">
                <a:ea typeface="ＭＳ Ｐゴシック" pitchFamily="34" charset="-128"/>
              </a:rPr>
              <a:t/>
            </a:r>
            <a:br>
              <a:rPr lang="en-US" sz="1200" dirty="0" smtClean="0">
                <a:ea typeface="ＭＳ Ｐゴシック" pitchFamily="34" charset="-128"/>
              </a:rPr>
            </a:br>
            <a:endParaRPr lang="en-US" sz="1200" dirty="0" smtClean="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smtClean="0">
                <a:ea typeface="ＭＳ Ｐゴシック" pitchFamily="34" charset="-128"/>
              </a:rPr>
              <a:t>…and</a:t>
            </a:r>
          </a:p>
        </p:txBody>
      </p:sp>
      <p:sp>
        <p:nvSpPr>
          <p:cNvPr id="18435" name="Content Placeholder 2"/>
          <p:cNvSpPr>
            <a:spLocks noGrp="1"/>
          </p:cNvSpPr>
          <p:nvPr>
            <p:ph idx="1"/>
          </p:nvPr>
        </p:nvSpPr>
        <p:spPr>
          <a:xfrm>
            <a:off x="685800" y="1676400"/>
            <a:ext cx="7772400" cy="4114800"/>
          </a:xfrm>
        </p:spPr>
        <p:txBody>
          <a:bodyPr/>
          <a:lstStyle/>
          <a:p>
            <a:pPr eaLnBrk="1" hangingPunct="1"/>
            <a:r>
              <a:rPr lang="en-US" dirty="0" smtClean="0">
                <a:ea typeface="ＭＳ Ｐゴシック" pitchFamily="34" charset="-128"/>
              </a:rPr>
              <a:t>The microphones are live</a:t>
            </a:r>
          </a:p>
          <a:p>
            <a:pPr eaLnBrk="1" hangingPunct="1"/>
            <a:r>
              <a:rPr lang="en-US" dirty="0" smtClean="0">
                <a:ea typeface="ＭＳ Ｐゴシック" pitchFamily="34" charset="-128"/>
              </a:rPr>
              <a:t>Please use them to ask questions</a:t>
            </a:r>
          </a:p>
          <a:p>
            <a:pPr eaLnBrk="1" hangingPunct="1"/>
            <a:r>
              <a:rPr lang="en-US" dirty="0" smtClean="0">
                <a:ea typeface="ＭＳ Ｐゴシック" pitchFamily="34" charset="-128"/>
              </a:rPr>
              <a:t>Please state your name when asking a question</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dirty="0" smtClean="0">
                <a:ea typeface="ＭＳ Ｐゴシック" pitchFamily="34" charset="-128"/>
              </a:rPr>
              <a:t>EMAN Working Group</a:t>
            </a:r>
          </a:p>
        </p:txBody>
      </p:sp>
      <p:sp>
        <p:nvSpPr>
          <p:cNvPr id="20483" name="Rectangle 3"/>
          <p:cNvSpPr>
            <a:spLocks noGrp="1" noChangeArrowheads="1"/>
          </p:cNvSpPr>
          <p:nvPr>
            <p:ph type="body" idx="1"/>
          </p:nvPr>
        </p:nvSpPr>
        <p:spPr/>
        <p:txBody>
          <a:bodyPr/>
          <a:lstStyle/>
          <a:p>
            <a:pPr eaLnBrk="1" hangingPunct="1"/>
            <a:r>
              <a:rPr lang="en-US" dirty="0" smtClean="0">
                <a:ea typeface="ＭＳ Ｐゴシック" pitchFamily="34" charset="-128"/>
              </a:rPr>
              <a:t>Chairs:</a:t>
            </a:r>
          </a:p>
          <a:p>
            <a:pPr lvl="1" eaLnBrk="1" hangingPunct="1"/>
            <a:r>
              <a:rPr lang="en-US" dirty="0" err="1">
                <a:ea typeface="ＭＳ Ｐゴシック" pitchFamily="34" charset="-128"/>
              </a:rPr>
              <a:t>Nevil</a:t>
            </a:r>
            <a:r>
              <a:rPr lang="en-US" dirty="0">
                <a:ea typeface="ＭＳ Ｐゴシック" pitchFamily="34" charset="-128"/>
              </a:rPr>
              <a:t> </a:t>
            </a:r>
            <a:r>
              <a:rPr lang="en-US" dirty="0" smtClean="0">
                <a:ea typeface="ＭＳ Ｐゴシック" pitchFamily="34" charset="-128"/>
              </a:rPr>
              <a:t>Brownlee &lt;</a:t>
            </a:r>
            <a:r>
              <a:rPr lang="en-US" dirty="0" err="1" smtClean="0">
                <a:ea typeface="ＭＳ Ｐゴシック" pitchFamily="34" charset="-128"/>
              </a:rPr>
              <a:t>n.brownlee</a:t>
            </a:r>
            <a:r>
              <a:rPr lang="en-US" dirty="0" err="1">
                <a:ea typeface="ＭＳ Ｐゴシック" pitchFamily="34" charset="-128"/>
              </a:rPr>
              <a:t>@</a:t>
            </a:r>
            <a:r>
              <a:rPr lang="en-US" dirty="0" err="1" smtClean="0">
                <a:ea typeface="ＭＳ Ｐゴシック" pitchFamily="34" charset="-128"/>
              </a:rPr>
              <a:t>auckland.ac.nz</a:t>
            </a:r>
            <a:r>
              <a:rPr lang="en-US" dirty="0" smtClean="0">
                <a:ea typeface="ＭＳ Ｐゴシック" pitchFamily="34" charset="-128"/>
              </a:rPr>
              <a:t>&gt;</a:t>
            </a:r>
          </a:p>
          <a:p>
            <a:pPr lvl="1" eaLnBrk="1" hangingPunct="1"/>
            <a:r>
              <a:rPr lang="en-US" dirty="0" smtClean="0">
                <a:ea typeface="ＭＳ Ｐゴシック" pitchFamily="34" charset="-128"/>
              </a:rPr>
              <a:t>Bruce </a:t>
            </a:r>
            <a:r>
              <a:rPr lang="en-US" dirty="0" err="1" smtClean="0">
                <a:ea typeface="ＭＳ Ｐゴシック" pitchFamily="34" charset="-128"/>
              </a:rPr>
              <a:t>Nordman</a:t>
            </a:r>
            <a:r>
              <a:rPr lang="en-US" dirty="0" smtClean="0">
                <a:ea typeface="ＭＳ Ｐゴシック" pitchFamily="34" charset="-128"/>
              </a:rPr>
              <a:t> &lt;bnordman@lbl.gov&gt;</a:t>
            </a:r>
          </a:p>
          <a:p>
            <a:pPr eaLnBrk="1" hangingPunct="1"/>
            <a:r>
              <a:rPr lang="en-US" dirty="0" smtClean="0">
                <a:ea typeface="ＭＳ Ｐゴシック" pitchFamily="34" charset="-128"/>
              </a:rPr>
              <a:t>Email:</a:t>
            </a:r>
          </a:p>
          <a:p>
            <a:pPr lvl="1" eaLnBrk="1" hangingPunct="1"/>
            <a:r>
              <a:rPr lang="en-US" dirty="0" smtClean="0">
                <a:ea typeface="ＭＳ Ｐゴシック" pitchFamily="34" charset="-128"/>
              </a:rPr>
              <a:t>eman@ietf.org</a:t>
            </a:r>
          </a:p>
          <a:p>
            <a:pPr lvl="1" eaLnBrk="1" hangingPunct="1"/>
            <a:r>
              <a:rPr lang="en-US" dirty="0" smtClean="0">
                <a:ea typeface="ＭＳ Ｐゴシック" pitchFamily="34" charset="-128"/>
              </a:rPr>
              <a:t>eman-request@ietf.org</a:t>
            </a:r>
          </a:p>
          <a:p>
            <a:pPr lvl="1" eaLnBrk="1" hangingPunct="1"/>
            <a:r>
              <a:rPr lang="en-US" dirty="0" smtClean="0">
                <a:ea typeface="ＭＳ Ｐゴシック" pitchFamily="34" charset="-128"/>
              </a:rPr>
              <a:t>https://www1.ietf.org/mailman/listinfo/eman</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a:t>
            </a:r>
            <a:r>
              <a:rPr lang="en-US" sz="3200" dirty="0" smtClean="0"/>
              <a:t>(1 of </a:t>
            </a:r>
            <a:r>
              <a:rPr lang="en-US" sz="3200" dirty="0" smtClean="0"/>
              <a:t>3)</a:t>
            </a:r>
            <a:endParaRPr lang="en-US" sz="3200" dirty="0"/>
          </a:p>
        </p:txBody>
      </p:sp>
      <p:sp>
        <p:nvSpPr>
          <p:cNvPr id="3" name="Content Placeholder 2"/>
          <p:cNvSpPr>
            <a:spLocks noGrp="1"/>
          </p:cNvSpPr>
          <p:nvPr>
            <p:ph idx="1"/>
          </p:nvPr>
        </p:nvSpPr>
        <p:spPr>
          <a:xfrm>
            <a:off x="457200" y="1600200"/>
            <a:ext cx="8686800" cy="5257800"/>
          </a:xfrm>
        </p:spPr>
        <p:txBody>
          <a:bodyPr>
            <a:normAutofit/>
          </a:bodyPr>
          <a:lstStyle/>
          <a:p>
            <a:pPr marL="514350" indent="-514350">
              <a:spcBef>
                <a:spcPts val="1500"/>
              </a:spcBef>
              <a:buAutoNum type="arabicPeriod"/>
            </a:pPr>
            <a:r>
              <a:rPr lang="en-US" sz="2400" dirty="0" smtClean="0"/>
              <a:t>Note </a:t>
            </a:r>
            <a:r>
              <a:rPr lang="en-US" sz="2400" dirty="0"/>
              <a:t>well, agenda bashing, note takers, blue sheets, 5 </a:t>
            </a:r>
            <a:r>
              <a:rPr lang="en-US" sz="2400" dirty="0" smtClean="0"/>
              <a:t>min</a:t>
            </a:r>
          </a:p>
          <a:p>
            <a:pPr marL="514350" indent="-514350">
              <a:spcBef>
                <a:spcPts val="1500"/>
              </a:spcBef>
              <a:buAutoNum type="arabicPeriod"/>
            </a:pPr>
            <a:r>
              <a:rPr lang="en-US" sz="2400" dirty="0" smtClean="0"/>
              <a:t>Update </a:t>
            </a:r>
            <a:r>
              <a:rPr lang="en-US" sz="2400" dirty="0"/>
              <a:t>from last meeting / WG Status 5 </a:t>
            </a:r>
            <a:r>
              <a:rPr lang="en-US" sz="2400" dirty="0" smtClean="0"/>
              <a:t>min</a:t>
            </a:r>
          </a:p>
          <a:p>
            <a:pPr marL="514350" indent="-514350">
              <a:spcBef>
                <a:spcPts val="1500"/>
              </a:spcBef>
              <a:buAutoNum type="arabicPeriod"/>
            </a:pPr>
            <a:r>
              <a:rPr lang="en-US" sz="2400" dirty="0" smtClean="0"/>
              <a:t>Energy </a:t>
            </a:r>
            <a:r>
              <a:rPr lang="en-US" sz="2400" dirty="0"/>
              <a:t>Management Terminology </a:t>
            </a:r>
            <a:br>
              <a:rPr lang="en-US" sz="2400" dirty="0"/>
            </a:br>
            <a:r>
              <a:rPr lang="en-US" sz="2400" dirty="0" smtClean="0"/>
              <a:t>draft</a:t>
            </a:r>
            <a:r>
              <a:rPr lang="en-US" sz="2400" dirty="0"/>
              <a:t>-parello-eman-definitions-06, John </a:t>
            </a:r>
            <a:r>
              <a:rPr lang="en-US" sz="2400" dirty="0" err="1"/>
              <a:t>Parello</a:t>
            </a:r>
            <a:r>
              <a:rPr lang="en-US" sz="2400" dirty="0"/>
              <a:t>, 5 </a:t>
            </a:r>
            <a:r>
              <a:rPr lang="en-US" sz="2400" dirty="0" smtClean="0"/>
              <a:t>min</a:t>
            </a:r>
          </a:p>
          <a:p>
            <a:pPr marL="514350" indent="-514350">
              <a:spcBef>
                <a:spcPts val="1500"/>
              </a:spcBef>
              <a:buAutoNum type="arabicPeriod"/>
            </a:pPr>
            <a:r>
              <a:rPr lang="en-US" sz="2400" dirty="0" smtClean="0"/>
              <a:t>Requirements </a:t>
            </a:r>
            <a:r>
              <a:rPr lang="en-US" sz="2400" dirty="0"/>
              <a:t>for Energy Management, </a:t>
            </a:r>
            <a:r>
              <a:rPr lang="en-US" sz="2400" dirty="0" smtClean="0"/>
              <a:t/>
            </a:r>
            <a:br>
              <a:rPr lang="en-US" sz="2400" dirty="0" smtClean="0"/>
            </a:br>
            <a:r>
              <a:rPr lang="en-US" sz="2400" dirty="0" smtClean="0"/>
              <a:t>draft</a:t>
            </a:r>
            <a:r>
              <a:rPr lang="en-US" sz="2400" dirty="0"/>
              <a:t>-ietf-eman-requirements-08, </a:t>
            </a:r>
            <a:r>
              <a:rPr lang="en-US" sz="2400" dirty="0" err="1"/>
              <a:t>Juergen</a:t>
            </a:r>
            <a:r>
              <a:rPr lang="en-US" sz="2400" dirty="0"/>
              <a:t> </a:t>
            </a:r>
            <a:r>
              <a:rPr lang="en-US" sz="2400" dirty="0" err="1"/>
              <a:t>Quittek</a:t>
            </a:r>
            <a:r>
              <a:rPr lang="en-US" sz="2400" dirty="0"/>
              <a:t>, 15 </a:t>
            </a:r>
            <a:r>
              <a:rPr lang="en-US" sz="2400" dirty="0" smtClean="0"/>
              <a:t>min</a:t>
            </a:r>
          </a:p>
          <a:p>
            <a:pPr marL="514350" indent="-514350">
              <a:spcBef>
                <a:spcPts val="1500"/>
              </a:spcBef>
              <a:buAutoNum type="arabicPeriod"/>
            </a:pPr>
            <a:r>
              <a:rPr lang="en-US" sz="2400" dirty="0" smtClean="0"/>
              <a:t>Energy </a:t>
            </a:r>
            <a:r>
              <a:rPr lang="en-US" sz="2400" dirty="0"/>
              <a:t>Management Framework, </a:t>
            </a:r>
            <a:br>
              <a:rPr lang="en-US" sz="2400" dirty="0"/>
            </a:br>
            <a:r>
              <a:rPr lang="en-US" sz="2400" dirty="0" smtClean="0"/>
              <a:t>draft</a:t>
            </a:r>
            <a:r>
              <a:rPr lang="en-US" sz="2400" dirty="0"/>
              <a:t>-ietf-eman-framework-05, John </a:t>
            </a:r>
            <a:r>
              <a:rPr lang="en-US" sz="2400" dirty="0" err="1"/>
              <a:t>Parello</a:t>
            </a:r>
            <a:r>
              <a:rPr lang="en-US" sz="2400" dirty="0"/>
              <a:t>, 30 min</a:t>
            </a:r>
            <a:endParaRPr lang="en-US" sz="24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a:t>
            </a:r>
            <a:r>
              <a:rPr lang="en-US" sz="3200" dirty="0" smtClean="0"/>
              <a:t>(2 of </a:t>
            </a:r>
            <a:r>
              <a:rPr lang="en-US" sz="3200" dirty="0" smtClean="0"/>
              <a:t>3)</a:t>
            </a:r>
            <a:endParaRPr lang="en-US" sz="3200" dirty="0"/>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pPr marL="514350" indent="-514350">
              <a:lnSpc>
                <a:spcPct val="120000"/>
              </a:lnSpc>
              <a:spcBef>
                <a:spcPts val="1200"/>
              </a:spcBef>
              <a:spcAft>
                <a:spcPts val="0"/>
              </a:spcAft>
              <a:buNone/>
            </a:pPr>
            <a:r>
              <a:rPr lang="en-US" dirty="0" smtClean="0"/>
              <a:t>6. MIBs</a:t>
            </a:r>
            <a:endParaRPr lang="en-US" dirty="0"/>
          </a:p>
          <a:p>
            <a:pPr marL="514350" indent="-514350">
              <a:lnSpc>
                <a:spcPct val="120000"/>
              </a:lnSpc>
              <a:spcBef>
                <a:spcPts val="1200"/>
              </a:spcBef>
              <a:spcAft>
                <a:spcPts val="0"/>
              </a:spcAft>
              <a:buNone/>
            </a:pPr>
            <a:r>
              <a:rPr lang="en-US" dirty="0"/>
              <a:t>  </a:t>
            </a:r>
            <a:r>
              <a:rPr lang="en-US" dirty="0"/>
              <a:t>6.a. Energy-aware Networks and Devices MIB </a:t>
            </a:r>
            <a:br>
              <a:rPr lang="en-US" dirty="0"/>
            </a:br>
            <a:r>
              <a:rPr lang="en-US" dirty="0" smtClean="0"/>
              <a:t>draft</a:t>
            </a:r>
            <a:r>
              <a:rPr lang="en-US" dirty="0"/>
              <a:t>-ietf-eman-energy-aware-mib-06, John </a:t>
            </a:r>
            <a:r>
              <a:rPr lang="en-US" dirty="0" err="1"/>
              <a:t>Parello</a:t>
            </a:r>
            <a:r>
              <a:rPr lang="en-US" dirty="0"/>
              <a:t>, 20 min </a:t>
            </a:r>
            <a:endParaRPr lang="en-US" dirty="0" smtClean="0"/>
          </a:p>
          <a:p>
            <a:pPr marL="514350" indent="-514350">
              <a:lnSpc>
                <a:spcPct val="120000"/>
              </a:lnSpc>
              <a:spcBef>
                <a:spcPts val="1200"/>
              </a:spcBef>
              <a:spcAft>
                <a:spcPts val="0"/>
              </a:spcAft>
              <a:buNone/>
            </a:pPr>
            <a:r>
              <a:rPr lang="en-US" dirty="0"/>
              <a:t> </a:t>
            </a:r>
            <a:r>
              <a:rPr lang="en-US" dirty="0" smtClean="0"/>
              <a:t> 6</a:t>
            </a:r>
            <a:r>
              <a:rPr lang="en-US" dirty="0"/>
              <a:t>.b. Entity MIB (Version 4) </a:t>
            </a:r>
            <a:r>
              <a:rPr lang="en-US" dirty="0" smtClean="0"/>
              <a:t/>
            </a:r>
            <a:br>
              <a:rPr lang="en-US" dirty="0" smtClean="0"/>
            </a:br>
            <a:r>
              <a:rPr lang="en-US" dirty="0" smtClean="0"/>
              <a:t>draft</a:t>
            </a:r>
            <a:r>
              <a:rPr lang="en-US" dirty="0"/>
              <a:t>-chandramouli-eman-rfc4133bis-01, Dan </a:t>
            </a:r>
            <a:r>
              <a:rPr lang="en-US" dirty="0" err="1"/>
              <a:t>Romascanu</a:t>
            </a:r>
            <a:r>
              <a:rPr lang="en-US" dirty="0"/>
              <a:t>, 10 min </a:t>
            </a:r>
            <a:endParaRPr lang="en-US" dirty="0" smtClean="0"/>
          </a:p>
          <a:p>
            <a:pPr marL="514350" indent="-514350">
              <a:lnSpc>
                <a:spcPct val="120000"/>
              </a:lnSpc>
              <a:spcBef>
                <a:spcPts val="1200"/>
              </a:spcBef>
              <a:spcAft>
                <a:spcPts val="0"/>
              </a:spcAft>
              <a:buNone/>
            </a:pPr>
            <a:r>
              <a:rPr lang="en-US" dirty="0"/>
              <a:t> </a:t>
            </a:r>
            <a:r>
              <a:rPr lang="en-US" dirty="0" smtClean="0"/>
              <a:t> 6</a:t>
            </a:r>
            <a:r>
              <a:rPr lang="en-US" dirty="0"/>
              <a:t>.c. Power and Energy Monitoring MIB </a:t>
            </a:r>
            <a:r>
              <a:rPr lang="en-US" dirty="0" smtClean="0"/>
              <a:t/>
            </a:r>
            <a:br>
              <a:rPr lang="en-US" dirty="0" smtClean="0"/>
            </a:br>
            <a:r>
              <a:rPr lang="en-US" dirty="0" smtClean="0"/>
              <a:t>draft</a:t>
            </a:r>
            <a:r>
              <a:rPr lang="en-US" dirty="0"/>
              <a:t>-ietf-eman-energy-monitoring-mib-03, </a:t>
            </a:r>
            <a:r>
              <a:rPr lang="en-US" dirty="0" err="1"/>
              <a:t>Mouli</a:t>
            </a:r>
            <a:r>
              <a:rPr lang="en-US" dirty="0"/>
              <a:t> </a:t>
            </a:r>
            <a:r>
              <a:rPr lang="en-US" dirty="0" err="1"/>
              <a:t>Chandramouli</a:t>
            </a:r>
            <a:r>
              <a:rPr lang="en-US" dirty="0"/>
              <a:t> </a:t>
            </a:r>
            <a:r>
              <a:rPr lang="en-US" dirty="0" smtClean="0"/>
              <a:t/>
            </a:r>
            <a:br>
              <a:rPr lang="en-US" dirty="0" smtClean="0"/>
            </a:br>
            <a:r>
              <a:rPr lang="en-US" dirty="0" smtClean="0"/>
              <a:t>(</a:t>
            </a:r>
            <a:r>
              <a:rPr lang="en-US" dirty="0"/>
              <a:t>presented by </a:t>
            </a:r>
            <a:r>
              <a:rPr lang="en-US" dirty="0" err="1"/>
              <a:t>Nevil</a:t>
            </a:r>
            <a:r>
              <a:rPr lang="en-US" dirty="0"/>
              <a:t>), 15 min </a:t>
            </a:r>
            <a:endParaRPr lang="en-US" dirty="0" smtClean="0"/>
          </a:p>
          <a:p>
            <a:pPr marL="514350" indent="-514350">
              <a:lnSpc>
                <a:spcPct val="120000"/>
              </a:lnSpc>
              <a:spcBef>
                <a:spcPts val="1200"/>
              </a:spcBef>
              <a:spcAft>
                <a:spcPts val="0"/>
              </a:spcAft>
              <a:buNone/>
            </a:pPr>
            <a:r>
              <a:rPr lang="en-US" dirty="0"/>
              <a:t> </a:t>
            </a:r>
            <a:r>
              <a:rPr lang="en-US" dirty="0" smtClean="0"/>
              <a:t> 6</a:t>
            </a:r>
            <a:r>
              <a:rPr lang="en-US" dirty="0"/>
              <a:t>.d. Definition of Managed Objects for Battery Monitoring </a:t>
            </a:r>
            <a:r>
              <a:rPr lang="en-US" dirty="0" smtClean="0"/>
              <a:t/>
            </a:r>
            <a:br>
              <a:rPr lang="en-US" dirty="0" smtClean="0"/>
            </a:br>
            <a:r>
              <a:rPr lang="en-US" dirty="0" smtClean="0"/>
              <a:t>draft</a:t>
            </a:r>
            <a:r>
              <a:rPr lang="en-US" dirty="0"/>
              <a:t>-ietf-eman-battery-mib-05, Rolf </a:t>
            </a:r>
            <a:r>
              <a:rPr lang="en-US" dirty="0" smtClean="0"/>
              <a:t>Winter</a:t>
            </a:r>
            <a:br>
              <a:rPr lang="en-US" dirty="0" smtClean="0"/>
            </a:br>
            <a:r>
              <a:rPr lang="en-US" dirty="0" smtClean="0"/>
              <a:t>(</a:t>
            </a:r>
            <a:r>
              <a:rPr lang="en-US" dirty="0"/>
              <a:t>presented by Bruce), 5 min </a:t>
            </a:r>
            <a:endParaRPr lang="en-US" dirty="0" smtClean="0"/>
          </a:p>
          <a:p>
            <a:pPr marL="514350" indent="-514350">
              <a:lnSpc>
                <a:spcPct val="120000"/>
              </a:lnSpc>
              <a:spcBef>
                <a:spcPts val="1200"/>
              </a:spcBef>
              <a:spcAft>
                <a:spcPts val="0"/>
              </a:spcAft>
              <a:buNone/>
            </a:pPr>
            <a:r>
              <a:rPr lang="en-US" dirty="0" smtClean="0"/>
              <a:t>7</a:t>
            </a:r>
            <a:r>
              <a:rPr lang="en-US" dirty="0"/>
              <a:t>. Energy Management (EMAN) Applicability Statement, </a:t>
            </a:r>
            <a:r>
              <a:rPr lang="en-US" dirty="0" smtClean="0"/>
              <a:t/>
            </a:r>
            <a:br>
              <a:rPr lang="en-US" dirty="0" smtClean="0"/>
            </a:br>
            <a:r>
              <a:rPr lang="en-US" dirty="0" smtClean="0"/>
              <a:t>draft</a:t>
            </a:r>
            <a:r>
              <a:rPr lang="en-US" dirty="0"/>
              <a:t>-ietf-eman-applicability-statement-01, Bruce Nordman, 5 min </a:t>
            </a:r>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a:t>
            </a:r>
            <a:r>
              <a:rPr lang="en-US" sz="3200" dirty="0" smtClean="0"/>
              <a:t>(3 </a:t>
            </a:r>
            <a:r>
              <a:rPr lang="en-US" sz="3200" dirty="0" smtClean="0"/>
              <a:t>of </a:t>
            </a:r>
            <a:r>
              <a:rPr lang="en-US" sz="3200" dirty="0" smtClean="0"/>
              <a:t>3)</a:t>
            </a:r>
            <a:endParaRPr lang="en-US" sz="3200" dirty="0"/>
          </a:p>
        </p:txBody>
      </p:sp>
      <p:sp>
        <p:nvSpPr>
          <p:cNvPr id="3" name="Content Placeholder 2"/>
          <p:cNvSpPr>
            <a:spLocks noGrp="1"/>
          </p:cNvSpPr>
          <p:nvPr>
            <p:ph idx="1"/>
          </p:nvPr>
        </p:nvSpPr>
        <p:spPr>
          <a:xfrm>
            <a:off x="457200" y="1600200"/>
            <a:ext cx="8229600" cy="5257800"/>
          </a:xfrm>
        </p:spPr>
        <p:txBody>
          <a:bodyPr>
            <a:normAutofit fontScale="62500" lnSpcReduction="20000"/>
          </a:bodyPr>
          <a:lstStyle/>
          <a:p>
            <a:pPr marL="514350" indent="-514350">
              <a:lnSpc>
                <a:spcPct val="120000"/>
              </a:lnSpc>
              <a:spcBef>
                <a:spcPts val="1200"/>
              </a:spcBef>
              <a:spcAft>
                <a:spcPts val="0"/>
              </a:spcAft>
              <a:buNone/>
            </a:pPr>
            <a:r>
              <a:rPr lang="en-US" dirty="0"/>
              <a:t>8. Review Milestones Consider requesting adding to charter: </a:t>
            </a:r>
            <a:r>
              <a:rPr lang="en-US" dirty="0" smtClean="0"/>
              <a:t/>
            </a:r>
            <a:br>
              <a:rPr lang="en-US" dirty="0" smtClean="0"/>
            </a:br>
            <a:r>
              <a:rPr lang="en-US" dirty="0" smtClean="0"/>
              <a:t>Entity </a:t>
            </a:r>
            <a:r>
              <a:rPr lang="en-US" dirty="0"/>
              <a:t>MIB (Version 4) </a:t>
            </a:r>
            <a:endParaRPr lang="en-US" dirty="0" smtClean="0"/>
          </a:p>
          <a:p>
            <a:pPr marL="514350" indent="-514350">
              <a:lnSpc>
                <a:spcPct val="120000"/>
              </a:lnSpc>
              <a:spcBef>
                <a:spcPts val="1200"/>
              </a:spcBef>
              <a:spcAft>
                <a:spcPts val="0"/>
              </a:spcAft>
              <a:buNone/>
            </a:pPr>
            <a:r>
              <a:rPr lang="en-US" dirty="0" smtClean="0"/>
              <a:t>9</a:t>
            </a:r>
            <a:r>
              <a:rPr lang="en-US" dirty="0"/>
              <a:t>. Non-charter drafts (if time) </a:t>
            </a:r>
            <a:endParaRPr lang="en-US" dirty="0" smtClean="0"/>
          </a:p>
          <a:p>
            <a:pPr marL="514350" indent="-514350">
              <a:lnSpc>
                <a:spcPct val="120000"/>
              </a:lnSpc>
              <a:spcBef>
                <a:spcPts val="1200"/>
              </a:spcBef>
              <a:spcAft>
                <a:spcPts val="0"/>
              </a:spcAft>
              <a:buNone/>
            </a:pPr>
            <a:r>
              <a:rPr lang="en-US" dirty="0"/>
              <a:t> </a:t>
            </a:r>
            <a:r>
              <a:rPr lang="en-US" dirty="0" smtClean="0"/>
              <a:t> 9</a:t>
            </a:r>
            <a:r>
              <a:rPr lang="en-US" dirty="0"/>
              <a:t>.a. A Framework and Requirements for Energy Aware Control Planes </a:t>
            </a:r>
            <a:r>
              <a:rPr lang="en-US" dirty="0" smtClean="0"/>
              <a:t/>
            </a:r>
            <a:br>
              <a:rPr lang="en-US" dirty="0" smtClean="0"/>
            </a:br>
            <a:r>
              <a:rPr lang="en-US" dirty="0" smtClean="0"/>
              <a:t>draft</a:t>
            </a:r>
            <a:r>
              <a:rPr lang="en-US" dirty="0"/>
              <a:t>-retana-rtgwg-eacp-00, Alvaro </a:t>
            </a:r>
            <a:r>
              <a:rPr lang="en-US" dirty="0" err="1"/>
              <a:t>Retana</a:t>
            </a:r>
            <a:r>
              <a:rPr lang="en-US" dirty="0"/>
              <a:t>, 5 min </a:t>
            </a:r>
            <a:endParaRPr lang="en-US" dirty="0" smtClean="0"/>
          </a:p>
          <a:p>
            <a:pPr marL="514350" indent="-514350">
              <a:lnSpc>
                <a:spcPct val="120000"/>
              </a:lnSpc>
              <a:spcBef>
                <a:spcPts val="1200"/>
              </a:spcBef>
              <a:spcAft>
                <a:spcPts val="0"/>
              </a:spcAft>
              <a:buNone/>
            </a:pPr>
            <a:r>
              <a:rPr lang="en-US" dirty="0"/>
              <a:t> </a:t>
            </a:r>
            <a:r>
              <a:rPr lang="en-US" dirty="0" smtClean="0"/>
              <a:t> 9</a:t>
            </a:r>
            <a:r>
              <a:rPr lang="en-US" dirty="0"/>
              <a:t>.b. Green Usage Monitoring Information Base </a:t>
            </a:r>
            <a:r>
              <a:rPr lang="en-US" dirty="0" smtClean="0"/>
              <a:t/>
            </a:r>
            <a:br>
              <a:rPr lang="en-US" dirty="0" smtClean="0"/>
            </a:br>
            <a:r>
              <a:rPr lang="en-US" dirty="0" smtClean="0"/>
              <a:t>draft</a:t>
            </a:r>
            <a:r>
              <a:rPr lang="en-US" dirty="0"/>
              <a:t>-suganuma-greenmib-00, Satoru Izumi, 5 min </a:t>
            </a:r>
            <a:endParaRPr lang="en-US" dirty="0" smtClean="0"/>
          </a:p>
          <a:p>
            <a:pPr marL="514350" indent="-514350">
              <a:lnSpc>
                <a:spcPct val="120000"/>
              </a:lnSpc>
              <a:spcBef>
                <a:spcPts val="1200"/>
              </a:spcBef>
              <a:spcAft>
                <a:spcPts val="0"/>
              </a:spcAft>
              <a:buNone/>
            </a:pPr>
            <a:r>
              <a:rPr lang="en-US" dirty="0"/>
              <a:t> </a:t>
            </a:r>
            <a:r>
              <a:rPr lang="en-US" dirty="0" smtClean="0"/>
              <a:t> 9</a:t>
            </a:r>
            <a:r>
              <a:rPr lang="en-US" dirty="0"/>
              <a:t>.c. Nanogrids </a:t>
            </a:r>
            <a:r>
              <a:rPr lang="en-US" dirty="0" smtClean="0"/>
              <a:t/>
            </a:r>
            <a:br>
              <a:rPr lang="en-US" dirty="0" smtClean="0"/>
            </a:br>
            <a:r>
              <a:rPr lang="en-US" dirty="0" smtClean="0"/>
              <a:t>draft</a:t>
            </a:r>
            <a:r>
              <a:rPr lang="en-US" dirty="0"/>
              <a:t>-nordman-nanogrids-00, Bruce Nordman, 5 min </a:t>
            </a:r>
            <a:endParaRPr lang="en-US" dirty="0" smtClean="0"/>
          </a:p>
          <a:p>
            <a:pPr marL="514350" indent="-514350">
              <a:lnSpc>
                <a:spcPct val="120000"/>
              </a:lnSpc>
              <a:spcBef>
                <a:spcPts val="1200"/>
              </a:spcBef>
              <a:spcAft>
                <a:spcPts val="0"/>
              </a:spcAft>
              <a:buNone/>
            </a:pPr>
            <a:r>
              <a:rPr lang="en-US" dirty="0" smtClean="0"/>
              <a:t>10</a:t>
            </a:r>
            <a:r>
              <a:rPr lang="en-US" dirty="0"/>
              <a:t>. Open microphone: whatever time is left </a:t>
            </a:r>
            <a:endParaRPr lang="en-US" dirty="0" smtClean="0"/>
          </a:p>
          <a:p>
            <a:pPr marL="514350" indent="-514350">
              <a:lnSpc>
                <a:spcPct val="120000"/>
              </a:lnSpc>
              <a:spcBef>
                <a:spcPts val="1200"/>
              </a:spcBef>
              <a:spcAft>
                <a:spcPts val="0"/>
              </a:spcAft>
              <a:buNone/>
            </a:pPr>
            <a:endParaRPr lang="en-US" dirty="0" smtClean="0"/>
          </a:p>
          <a:p>
            <a:pPr marL="514350" indent="-514350">
              <a:lnSpc>
                <a:spcPct val="120000"/>
              </a:lnSpc>
              <a:spcBef>
                <a:spcPts val="1200"/>
              </a:spcBef>
              <a:spcAft>
                <a:spcPts val="0"/>
              </a:spcAft>
              <a:buNone/>
            </a:pPr>
            <a:r>
              <a:rPr lang="en-US" dirty="0" smtClean="0"/>
              <a:t>Note</a:t>
            </a:r>
            <a:r>
              <a:rPr lang="en-US" dirty="0"/>
              <a:t>: There will be an EERG Bar BOF (Energy Efficiency Research Group) Wednesday evening, 20:00 in Georgia A.</a:t>
            </a:r>
            <a:endParaRPr lang="en-US" dirty="0" smtClean="0"/>
          </a:p>
        </p:txBody>
      </p:sp>
    </p:spTree>
    <p:extLst>
      <p:ext uri="{BB962C8B-B14F-4D97-AF65-F5344CB8AC3E}">
        <p14:creationId xmlns:p14="http://schemas.microsoft.com/office/powerpoint/2010/main" val="3264994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ea typeface="ＭＳ Ｐゴシック" pitchFamily="34" charset="-128"/>
              </a:rPr>
              <a:t>Goals and Milestones (1)</a:t>
            </a:r>
          </a:p>
        </p:txBody>
      </p:sp>
      <p:sp>
        <p:nvSpPr>
          <p:cNvPr id="27651" name="Content Placeholder 2"/>
          <p:cNvSpPr>
            <a:spLocks noGrp="1"/>
          </p:cNvSpPr>
          <p:nvPr>
            <p:ph idx="1"/>
          </p:nvPr>
        </p:nvSpPr>
        <p:spPr>
          <a:xfrm>
            <a:off x="685800" y="1981200"/>
            <a:ext cx="7772400" cy="4724400"/>
          </a:xfrm>
        </p:spPr>
        <p:txBody>
          <a:bodyPr/>
          <a:lstStyle/>
          <a:p>
            <a:r>
              <a:rPr lang="en-US" sz="2400" b="1" dirty="0" smtClean="0">
                <a:ea typeface="ＭＳ Ｐゴシック" pitchFamily="34" charset="-128"/>
              </a:rPr>
              <a:t>Dec 2010 	Publish Internet draft on Energy 				Management Requirements</a:t>
            </a:r>
          </a:p>
          <a:p>
            <a:r>
              <a:rPr lang="en-US" sz="2400" b="1" dirty="0" smtClean="0">
                <a:ea typeface="ＭＳ Ｐゴシック" pitchFamily="34" charset="-128"/>
              </a:rPr>
              <a:t>Dec 2010 	Publish Internet draft on Battery MIB</a:t>
            </a:r>
          </a:p>
          <a:p>
            <a:r>
              <a:rPr lang="en-US" sz="2400" b="1" dirty="0" smtClean="0">
                <a:ea typeface="ＭＳ Ｐゴシック" pitchFamily="34" charset="-128"/>
              </a:rPr>
              <a:t>Dec 2010 	Publish Internet draft on Energy 				Management 	Framework</a:t>
            </a:r>
          </a:p>
          <a:p>
            <a:r>
              <a:rPr lang="en-US" sz="2400" b="1" dirty="0" smtClean="0">
                <a:ea typeface="ＭＳ Ｐゴシック" pitchFamily="34" charset="-128"/>
              </a:rPr>
              <a:t>Dec 2010 	Publish Internet draft on Energy-aware 			Networks and Devices MIB</a:t>
            </a:r>
          </a:p>
          <a:p>
            <a:r>
              <a:rPr lang="en-US" sz="2400" b="1" dirty="0" smtClean="0">
                <a:ea typeface="ＭＳ Ｐゴシック" pitchFamily="34" charset="-128"/>
              </a:rPr>
              <a:t>Dec 2010 	Publish Internet draft on Power and Energy 		Monitoring MIB</a:t>
            </a:r>
          </a:p>
          <a:p>
            <a:r>
              <a:rPr lang="en-US" sz="2400" b="1" dirty="0" smtClean="0">
                <a:ea typeface="ＭＳ Ｐゴシック" pitchFamily="34" charset="-128"/>
              </a:rPr>
              <a:t>March 2012</a:t>
            </a:r>
            <a:r>
              <a:rPr lang="en-US" sz="2400" b="1" dirty="0">
                <a:ea typeface="ＭＳ Ｐゴシック" pitchFamily="34" charset="-128"/>
              </a:rPr>
              <a:t> </a:t>
            </a:r>
            <a:r>
              <a:rPr lang="en-US" sz="2400" b="1" dirty="0" smtClean="0">
                <a:ea typeface="ＭＳ Ｐゴシック" pitchFamily="34" charset="-128"/>
              </a:rPr>
              <a:t>Publish Internet draft on Energy</a:t>
            </a:r>
            <a:br>
              <a:rPr lang="en-US" sz="2400" b="1" dirty="0" smtClean="0">
                <a:ea typeface="ＭＳ Ｐゴシック" pitchFamily="34" charset="-128"/>
              </a:rPr>
            </a:br>
            <a:r>
              <a:rPr lang="en-US" sz="2400" b="1" dirty="0" smtClean="0">
                <a:ea typeface="ＭＳ Ｐゴシック" pitchFamily="34" charset="-128"/>
              </a:rPr>
              <a:t>		Management Applicability </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ea typeface="ＭＳ Ｐゴシック" pitchFamily="34" charset="-128"/>
              </a:rPr>
              <a:t>Goals and Milestones (2)</a:t>
            </a:r>
          </a:p>
        </p:txBody>
      </p:sp>
      <p:sp>
        <p:nvSpPr>
          <p:cNvPr id="27651" name="Content Placeholder 2"/>
          <p:cNvSpPr>
            <a:spLocks noGrp="1"/>
          </p:cNvSpPr>
          <p:nvPr>
            <p:ph idx="1"/>
          </p:nvPr>
        </p:nvSpPr>
        <p:spPr>
          <a:xfrm>
            <a:off x="685800" y="1981200"/>
            <a:ext cx="7772400" cy="4724400"/>
          </a:xfrm>
        </p:spPr>
        <p:txBody>
          <a:bodyPr/>
          <a:lstStyle/>
          <a:p>
            <a:pPr marL="0" indent="0">
              <a:buNone/>
            </a:pPr>
            <a:r>
              <a:rPr lang="en-US" sz="2400" dirty="0" smtClean="0">
                <a:ea typeface="ＭＳ Ｐゴシック" pitchFamily="34" charset="-128"/>
              </a:rPr>
              <a:t>March 2012 </a:t>
            </a:r>
            <a:r>
              <a:rPr lang="en-US" sz="2400" dirty="0">
                <a:ea typeface="ＭＳ Ｐゴシック" pitchFamily="34" charset="-128"/>
              </a:rPr>
              <a:t> </a:t>
            </a:r>
            <a:r>
              <a:rPr lang="en-US" sz="2400" dirty="0" smtClean="0">
                <a:ea typeface="ＭＳ Ｐゴシック" pitchFamily="34" charset="-128"/>
              </a:rPr>
              <a:t>Submit Internet draft on Energy </a:t>
            </a:r>
            <a:r>
              <a:rPr lang="en-US" sz="2400" dirty="0">
                <a:ea typeface="ＭＳ Ｐゴシック" pitchFamily="34" charset="-128"/>
              </a:rPr>
              <a:t/>
            </a:r>
            <a:br>
              <a:rPr lang="en-US" sz="2400" dirty="0">
                <a:ea typeface="ＭＳ Ｐゴシック" pitchFamily="34" charset="-128"/>
              </a:rPr>
            </a:br>
            <a:r>
              <a:rPr lang="en-US" sz="2400" dirty="0" smtClean="0">
                <a:ea typeface="ＭＳ Ｐゴシック" pitchFamily="34" charset="-128"/>
              </a:rPr>
              <a:t> </a:t>
            </a:r>
            <a:r>
              <a:rPr lang="en-US" sz="2400" dirty="0" smtClean="0">
                <a:solidFill>
                  <a:srgbClr val="FF0000"/>
                </a:solidFill>
                <a:ea typeface="ＭＳ Ｐゴシック" pitchFamily="34" charset="-128"/>
              </a:rPr>
              <a:t>October 2012</a:t>
            </a:r>
            <a:r>
              <a:rPr lang="en-US" sz="2400" dirty="0" smtClean="0">
                <a:ea typeface="ＭＳ Ｐゴシック" pitchFamily="34" charset="-128"/>
              </a:rPr>
              <a:t>	</a:t>
            </a:r>
            <a:r>
              <a:rPr lang="en-US" sz="2400" dirty="0" smtClean="0">
                <a:ea typeface="ＭＳ Ｐゴシック" pitchFamily="34" charset="-128"/>
              </a:rPr>
              <a:t>Management </a:t>
            </a:r>
            <a:r>
              <a:rPr lang="en-US" sz="2400" dirty="0" smtClean="0">
                <a:ea typeface="ＭＳ Ｐゴシック" pitchFamily="34" charset="-128"/>
              </a:rPr>
              <a:t>Requirements</a:t>
            </a:r>
          </a:p>
          <a:p>
            <a:pPr marL="0" indent="0">
              <a:buNone/>
            </a:pPr>
            <a:r>
              <a:rPr lang="en-US" sz="2400" dirty="0" smtClean="0">
                <a:ea typeface="ＭＳ Ｐゴシック" pitchFamily="34" charset="-128"/>
              </a:rPr>
              <a:t>July 2012	Submit Internet draft on Battery </a:t>
            </a:r>
            <a:r>
              <a:rPr lang="en-US" sz="2400" dirty="0" smtClean="0">
                <a:ea typeface="ＭＳ Ｐゴシック" pitchFamily="34" charset="-128"/>
              </a:rPr>
              <a:t>MIB</a:t>
            </a:r>
            <a:br>
              <a:rPr lang="en-US" sz="2400" dirty="0" smtClean="0">
                <a:ea typeface="ＭＳ Ｐゴシック" pitchFamily="34" charset="-128"/>
              </a:rPr>
            </a:br>
            <a:r>
              <a:rPr lang="en-US" sz="2400" dirty="0" smtClean="0">
                <a:ea typeface="ＭＳ Ｐゴシック" pitchFamily="34" charset="-128"/>
              </a:rPr>
              <a:t> </a:t>
            </a:r>
            <a:r>
              <a:rPr lang="en-US" sz="2400" dirty="0" smtClean="0">
                <a:solidFill>
                  <a:srgbClr val="FF0000"/>
                </a:solidFill>
                <a:ea typeface="ＭＳ Ｐゴシック" pitchFamily="34" charset="-128"/>
              </a:rPr>
              <a:t>October 2012</a:t>
            </a:r>
            <a:endParaRPr lang="en-US" sz="2400" dirty="0" smtClean="0">
              <a:solidFill>
                <a:srgbClr val="FF0000"/>
              </a:solidFill>
              <a:ea typeface="ＭＳ Ｐゴシック" pitchFamily="34" charset="-128"/>
            </a:endParaRPr>
          </a:p>
          <a:p>
            <a:pPr marL="0" indent="0">
              <a:buNone/>
            </a:pPr>
            <a:r>
              <a:rPr lang="en-US" sz="2400" dirty="0">
                <a:ea typeface="ＭＳ Ｐゴシック" pitchFamily="34" charset="-128"/>
              </a:rPr>
              <a:t>July 2012</a:t>
            </a:r>
            <a:r>
              <a:rPr lang="en-US" sz="2400" dirty="0" smtClean="0">
                <a:ea typeface="ＭＳ Ｐゴシック" pitchFamily="34" charset="-128"/>
              </a:rPr>
              <a:t>	Submit Internet draft on Energy </a:t>
            </a:r>
            <a:r>
              <a:rPr lang="en-US" sz="2400" dirty="0">
                <a:ea typeface="ＭＳ Ｐゴシック" pitchFamily="34" charset="-128"/>
              </a:rPr>
              <a:t/>
            </a:r>
            <a:br>
              <a:rPr lang="en-US" sz="2400" dirty="0">
                <a:ea typeface="ＭＳ Ｐゴシック" pitchFamily="34" charset="-128"/>
              </a:rPr>
            </a:br>
            <a:r>
              <a:rPr lang="en-US" sz="2400" dirty="0" smtClean="0">
                <a:ea typeface="ＭＳ Ｐゴシック" pitchFamily="34" charset="-128"/>
              </a:rPr>
              <a:t>  </a:t>
            </a:r>
            <a:r>
              <a:rPr lang="en-US" sz="2400" dirty="0" smtClean="0">
                <a:solidFill>
                  <a:srgbClr val="FF0000"/>
                </a:solidFill>
                <a:ea typeface="ＭＳ Ｐゴシック" pitchFamily="34" charset="-128"/>
              </a:rPr>
              <a:t>February 2013</a:t>
            </a:r>
            <a:r>
              <a:rPr lang="en-US" sz="2400" dirty="0">
                <a:ea typeface="ＭＳ Ｐゴシック" pitchFamily="34" charset="-128"/>
              </a:rPr>
              <a:t> </a:t>
            </a:r>
            <a:r>
              <a:rPr lang="en-US" sz="2400" dirty="0" smtClean="0">
                <a:ea typeface="ＭＳ Ｐゴシック" pitchFamily="34" charset="-128"/>
              </a:rPr>
              <a:t>Management </a:t>
            </a:r>
            <a:r>
              <a:rPr lang="en-US" sz="2400" dirty="0" smtClean="0">
                <a:ea typeface="ＭＳ Ｐゴシック" pitchFamily="34" charset="-128"/>
              </a:rPr>
              <a:t>Framework</a:t>
            </a:r>
          </a:p>
          <a:p>
            <a:pPr marL="0" indent="0">
              <a:buNone/>
            </a:pPr>
            <a:r>
              <a:rPr lang="en-US" sz="2400" dirty="0">
                <a:ea typeface="ＭＳ Ｐゴシック" pitchFamily="34" charset="-128"/>
              </a:rPr>
              <a:t>July 2012</a:t>
            </a:r>
            <a:r>
              <a:rPr lang="en-US" sz="2400" dirty="0" smtClean="0">
                <a:ea typeface="ＭＳ Ｐゴシック" pitchFamily="34" charset="-128"/>
              </a:rPr>
              <a:t>	Submit Internet draft on Energy-</a:t>
            </a:r>
            <a:r>
              <a:rPr lang="en-US" sz="2400" dirty="0" smtClean="0">
                <a:ea typeface="ＭＳ Ｐゴシック" pitchFamily="34" charset="-128"/>
              </a:rPr>
              <a:t>aware</a:t>
            </a:r>
            <a:r>
              <a:rPr lang="en-US" sz="2400" dirty="0">
                <a:ea typeface="ＭＳ Ｐゴシック" pitchFamily="34" charset="-128"/>
              </a:rPr>
              <a:t/>
            </a:r>
            <a:br>
              <a:rPr lang="en-US" sz="2400" dirty="0">
                <a:ea typeface="ＭＳ Ｐゴシック" pitchFamily="34" charset="-128"/>
              </a:rPr>
            </a:br>
            <a:r>
              <a:rPr lang="en-US" sz="2400" dirty="0" smtClean="0">
                <a:ea typeface="ＭＳ Ｐゴシック" pitchFamily="34" charset="-128"/>
              </a:rPr>
              <a:t>  </a:t>
            </a:r>
            <a:r>
              <a:rPr lang="en-US" sz="2400" dirty="0" smtClean="0">
                <a:solidFill>
                  <a:srgbClr val="FF0000"/>
                </a:solidFill>
                <a:ea typeface="ＭＳ Ｐゴシック" pitchFamily="34" charset="-128"/>
              </a:rPr>
              <a:t>June 2013</a:t>
            </a:r>
            <a:r>
              <a:rPr lang="en-US" sz="2400" dirty="0" smtClean="0">
                <a:ea typeface="ＭＳ Ｐゴシック" pitchFamily="34" charset="-128"/>
              </a:rPr>
              <a:t>	</a:t>
            </a:r>
            <a:r>
              <a:rPr lang="en-US" sz="2400" dirty="0" smtClean="0">
                <a:ea typeface="ＭＳ Ｐゴシック" pitchFamily="34" charset="-128"/>
              </a:rPr>
              <a:t>Networks </a:t>
            </a:r>
            <a:r>
              <a:rPr lang="en-US" sz="2400" dirty="0" smtClean="0">
                <a:ea typeface="ＭＳ Ｐゴシック" pitchFamily="34" charset="-128"/>
              </a:rPr>
              <a:t>and Devices MIB</a:t>
            </a:r>
          </a:p>
          <a:p>
            <a:pPr marL="0" indent="0">
              <a:buNone/>
            </a:pPr>
            <a:r>
              <a:rPr lang="en-US" sz="2400" dirty="0">
                <a:ea typeface="ＭＳ Ｐゴシック" pitchFamily="34" charset="-128"/>
              </a:rPr>
              <a:t>July 2012</a:t>
            </a:r>
            <a:r>
              <a:rPr lang="en-US" sz="2400" dirty="0" smtClean="0">
                <a:ea typeface="ＭＳ Ｐゴシック" pitchFamily="34" charset="-128"/>
              </a:rPr>
              <a:t>	Submit Internet draft on Power and </a:t>
            </a:r>
            <a:r>
              <a:rPr lang="en-US" sz="2400" dirty="0" smtClean="0">
                <a:ea typeface="ＭＳ Ｐゴシック" pitchFamily="34" charset="-128"/>
              </a:rPr>
              <a:t>Energy</a:t>
            </a:r>
            <a:br>
              <a:rPr lang="en-US" sz="2400" dirty="0" smtClean="0">
                <a:ea typeface="ＭＳ Ｐゴシック" pitchFamily="34" charset="-128"/>
              </a:rPr>
            </a:br>
            <a:r>
              <a:rPr lang="en-US" sz="2400" dirty="0" smtClean="0">
                <a:ea typeface="ＭＳ Ｐゴシック" pitchFamily="34" charset="-128"/>
              </a:rPr>
              <a:t>  </a:t>
            </a:r>
            <a:r>
              <a:rPr lang="en-US" sz="2400" dirty="0" smtClean="0">
                <a:solidFill>
                  <a:srgbClr val="FF0000"/>
                </a:solidFill>
                <a:ea typeface="ＭＳ Ｐゴシック" pitchFamily="34" charset="-128"/>
              </a:rPr>
              <a:t>June 2013</a:t>
            </a:r>
            <a:r>
              <a:rPr lang="en-US" sz="2400" dirty="0" smtClean="0">
                <a:ea typeface="ＭＳ Ｐゴシック" pitchFamily="34" charset="-128"/>
              </a:rPr>
              <a:t>	Monitoring </a:t>
            </a:r>
            <a:r>
              <a:rPr lang="en-US" sz="2400" dirty="0" smtClean="0">
                <a:ea typeface="ＭＳ Ｐゴシック" pitchFamily="34" charset="-128"/>
              </a:rPr>
              <a:t>MIB</a:t>
            </a:r>
          </a:p>
          <a:p>
            <a:pPr marL="0" indent="0">
              <a:buNone/>
            </a:pPr>
            <a:r>
              <a:rPr lang="en-US" sz="2400" dirty="0">
                <a:ea typeface="ＭＳ Ｐゴシック" pitchFamily="34" charset="-128"/>
              </a:rPr>
              <a:t>July 2012</a:t>
            </a:r>
            <a:r>
              <a:rPr lang="en-US" sz="2400" dirty="0" smtClean="0">
                <a:ea typeface="ＭＳ Ｐゴシック" pitchFamily="34" charset="-128"/>
              </a:rPr>
              <a:t>	Submit Internet draft on Energy </a:t>
            </a:r>
            <a:r>
              <a:rPr lang="en-US" sz="2400" dirty="0" smtClean="0">
                <a:ea typeface="ＭＳ Ｐゴシック" pitchFamily="34" charset="-128"/>
              </a:rPr>
              <a:t>Management</a:t>
            </a:r>
            <a:br>
              <a:rPr lang="en-US" sz="2400" dirty="0" smtClean="0">
                <a:ea typeface="ＭＳ Ｐゴシック" pitchFamily="34" charset="-128"/>
              </a:rPr>
            </a:br>
            <a:r>
              <a:rPr lang="en-US" sz="2400" dirty="0" smtClean="0">
                <a:ea typeface="ＭＳ Ｐゴシック" pitchFamily="34" charset="-128"/>
              </a:rPr>
              <a:t>  </a:t>
            </a:r>
            <a:r>
              <a:rPr lang="en-US" sz="2400" dirty="0" smtClean="0">
                <a:solidFill>
                  <a:srgbClr val="FF0000"/>
                </a:solidFill>
                <a:ea typeface="ＭＳ Ｐゴシック" pitchFamily="34" charset="-128"/>
              </a:rPr>
              <a:t>February 2013  </a:t>
            </a:r>
            <a:r>
              <a:rPr lang="en-US" sz="2400" dirty="0" smtClean="0">
                <a:ea typeface="ＭＳ Ｐゴシック" pitchFamily="34" charset="-128"/>
              </a:rPr>
              <a:t>Applicability </a:t>
            </a:r>
            <a:endParaRPr lang="en-US" sz="2400" dirty="0" smtClean="0">
              <a:ea typeface="ＭＳ Ｐゴシック" pitchFamily="34" charset="-128"/>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4884</TotalTime>
  <Words>230</Words>
  <Application>Microsoft Macintosh PowerPoint</Application>
  <PresentationFormat>On-screen Show (4:3)</PresentationFormat>
  <Paragraphs>65</Paragraphs>
  <Slides>9</Slides>
  <Notes>4</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EMAN WG</vt:lpstr>
      <vt:lpstr>Note Well</vt:lpstr>
      <vt:lpstr>…and</vt:lpstr>
      <vt:lpstr>EMAN Working Group</vt:lpstr>
      <vt:lpstr>Agenda (1 of 3)</vt:lpstr>
      <vt:lpstr>Agenda (2 of 3)</vt:lpstr>
      <vt:lpstr>Agenda (3 of 3)</vt:lpstr>
      <vt:lpstr>Goals and Milestones (1)</vt:lpstr>
      <vt:lpstr>Goals and Milestones (2)</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bruce nordman</cp:lastModifiedBy>
  <cp:revision>58</cp:revision>
  <dcterms:created xsi:type="dcterms:W3CDTF">2011-11-14T11:35:32Z</dcterms:created>
  <dcterms:modified xsi:type="dcterms:W3CDTF">2012-08-01T18:42:31Z</dcterms:modified>
</cp:coreProperties>
</file>