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embeddings/oleObject1.bin" ContentType="application/vnd.openxmlformats-officedocument.oleObject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64" r:id="rId2"/>
    <p:sldId id="415" r:id="rId3"/>
    <p:sldId id="414" r:id="rId4"/>
    <p:sldId id="345" r:id="rId5"/>
    <p:sldId id="412" r:id="rId6"/>
    <p:sldId id="390" r:id="rId7"/>
    <p:sldId id="408" r:id="rId8"/>
    <p:sldId id="393" r:id="rId9"/>
    <p:sldId id="410" r:id="rId10"/>
    <p:sldId id="404" r:id="rId11"/>
    <p:sldId id="405" r:id="rId12"/>
    <p:sldId id="411" r:id="rId13"/>
    <p:sldId id="309" r:id="rId14"/>
    <p:sldId id="310" r:id="rId15"/>
    <p:sldId id="384" r:id="rId16"/>
    <p:sldId id="375" r:id="rId17"/>
    <p:sldId id="376" r:id="rId18"/>
    <p:sldId id="385" r:id="rId19"/>
    <p:sldId id="386" r:id="rId20"/>
    <p:sldId id="344" r:id="rId21"/>
    <p:sldId id="377" r:id="rId22"/>
    <p:sldId id="381" r:id="rId23"/>
    <p:sldId id="382" r:id="rId2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9836" autoAdjust="0"/>
  </p:normalViewPr>
  <p:slideViewPr>
    <p:cSldViewPr snapToObjects="1">
      <p:cViewPr varScale="1">
        <p:scale>
          <a:sx n="115" d="100"/>
          <a:sy n="115" d="100"/>
        </p:scale>
        <p:origin x="-68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4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2" d="100"/>
        <a:sy n="7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inden:Desktop:ISOC%20BoT%20March%202012:IASA-Financial-Summary-0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Sheet1!$B$7</c:f>
              <c:strCache>
                <c:ptCount val="1"/>
                <c:pt idx="0">
                  <c:v>Revenue</c:v>
                </c:pt>
              </c:strCache>
            </c:strRef>
          </c:tx>
          <c:spPr>
            <a:ln w="38100" cmpd="sng"/>
          </c:spPr>
          <c:xVal>
            <c:numRef>
              <c:f>Sheet1!$C$5:$H$5</c:f>
              <c:numCache>
                <c:formatCode>General</c:formatCode>
                <c:ptCount val="6"/>
                <c:pt idx="0">
                  <c:v>2006.0</c:v>
                </c:pt>
                <c:pt idx="1">
                  <c:v>2007.0</c:v>
                </c:pt>
                <c:pt idx="2">
                  <c:v>2008.0</c:v>
                </c:pt>
                <c:pt idx="3">
                  <c:v>2009.0</c:v>
                </c:pt>
                <c:pt idx="4">
                  <c:v>2010.0</c:v>
                </c:pt>
                <c:pt idx="5">
                  <c:v>2011.0</c:v>
                </c:pt>
              </c:numCache>
            </c:numRef>
          </c:xVal>
          <c:yVal>
            <c:numRef>
              <c:f>Sheet1!$C$7:$H$7</c:f>
              <c:numCache>
                <c:formatCode>_("$"* #,##0_);_("$"* \(#,##0\);_("$"* "-"??_);_(@_)</c:formatCode>
                <c:ptCount val="6"/>
                <c:pt idx="0">
                  <c:v>2163.0</c:v>
                </c:pt>
                <c:pt idx="1">
                  <c:v>2895.0</c:v>
                </c:pt>
                <c:pt idx="2">
                  <c:v>2943.0</c:v>
                </c:pt>
                <c:pt idx="3">
                  <c:v>3194.0</c:v>
                </c:pt>
                <c:pt idx="4">
                  <c:v>3033.0</c:v>
                </c:pt>
                <c:pt idx="5">
                  <c:v>3287.0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Sheet1!$B$18</c:f>
              <c:strCache>
                <c:ptCount val="1"/>
                <c:pt idx="0">
                  <c:v>Expenses</c:v>
                </c:pt>
              </c:strCache>
            </c:strRef>
          </c:tx>
          <c:spPr>
            <a:ln w="38100" cmpd="sng"/>
          </c:spPr>
          <c:xVal>
            <c:numRef>
              <c:f>Sheet1!$C$5:$H$5</c:f>
              <c:numCache>
                <c:formatCode>General</c:formatCode>
                <c:ptCount val="6"/>
                <c:pt idx="0">
                  <c:v>2006.0</c:v>
                </c:pt>
                <c:pt idx="1">
                  <c:v>2007.0</c:v>
                </c:pt>
                <c:pt idx="2">
                  <c:v>2008.0</c:v>
                </c:pt>
                <c:pt idx="3">
                  <c:v>2009.0</c:v>
                </c:pt>
                <c:pt idx="4">
                  <c:v>2010.0</c:v>
                </c:pt>
                <c:pt idx="5">
                  <c:v>2011.0</c:v>
                </c:pt>
              </c:numCache>
            </c:numRef>
          </c:xVal>
          <c:yVal>
            <c:numRef>
              <c:f>Sheet1!$C$18:$H$18</c:f>
              <c:numCache>
                <c:formatCode>_("$"* #,##0_);_("$"* \(#,##0\);_("$"* "-"??_);_(@_)</c:formatCode>
                <c:ptCount val="6"/>
                <c:pt idx="0">
                  <c:v>3727.0</c:v>
                </c:pt>
                <c:pt idx="1">
                  <c:v>4270.0</c:v>
                </c:pt>
                <c:pt idx="2">
                  <c:v>4164.0</c:v>
                </c:pt>
                <c:pt idx="3">
                  <c:v>4450.0</c:v>
                </c:pt>
                <c:pt idx="4">
                  <c:v>4645.0</c:v>
                </c:pt>
                <c:pt idx="5">
                  <c:v>4873.0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Sheet1!$B$20</c:f>
              <c:strCache>
                <c:ptCount val="1"/>
                <c:pt idx="0">
                  <c:v>ISOC Contribution</c:v>
                </c:pt>
              </c:strCache>
            </c:strRef>
          </c:tx>
          <c:spPr>
            <a:ln w="38100" cmpd="sng"/>
          </c:spPr>
          <c:xVal>
            <c:numRef>
              <c:f>Sheet1!$C$5:$H$5</c:f>
              <c:numCache>
                <c:formatCode>General</c:formatCode>
                <c:ptCount val="6"/>
                <c:pt idx="0">
                  <c:v>2006.0</c:v>
                </c:pt>
                <c:pt idx="1">
                  <c:v>2007.0</c:v>
                </c:pt>
                <c:pt idx="2">
                  <c:v>2008.0</c:v>
                </c:pt>
                <c:pt idx="3">
                  <c:v>2009.0</c:v>
                </c:pt>
                <c:pt idx="4">
                  <c:v>2010.0</c:v>
                </c:pt>
                <c:pt idx="5">
                  <c:v>2011.0</c:v>
                </c:pt>
              </c:numCache>
            </c:numRef>
          </c:xVal>
          <c:yVal>
            <c:numRef>
              <c:f>Sheet1!$C$20:$H$20</c:f>
              <c:numCache>
                <c:formatCode>_("$"* #,##0_);_("$"* \(#,##0\);_("$"* "-"??_);_(@_)</c:formatCode>
                <c:ptCount val="6"/>
                <c:pt idx="0">
                  <c:v>1415.0</c:v>
                </c:pt>
                <c:pt idx="1">
                  <c:v>1374.0</c:v>
                </c:pt>
                <c:pt idx="2">
                  <c:v>1227.0</c:v>
                </c:pt>
                <c:pt idx="3">
                  <c:v>1256.0</c:v>
                </c:pt>
                <c:pt idx="4">
                  <c:v>1640.0</c:v>
                </c:pt>
                <c:pt idx="5">
                  <c:v>1587.0</c:v>
                </c:pt>
              </c:numCache>
            </c:numRef>
          </c:yVal>
          <c:smooth val="0"/>
        </c:ser>
        <c:ser>
          <c:idx val="3"/>
          <c:order val="3"/>
          <c:spPr>
            <a:ln w="38100" cmpd="sng">
              <a:solidFill>
                <a:schemeClr val="accent1"/>
              </a:solidFill>
              <a:prstDash val="sysDash"/>
            </a:ln>
          </c:spPr>
          <c:marker>
            <c:symbol val="diamond"/>
            <c:size val="9"/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</c:spPr>
          </c:marker>
          <c:xVal>
            <c:numRef>
              <c:f>Sheet1!$H$5:$K$5</c:f>
              <c:numCache>
                <c:formatCode>General</c:formatCode>
                <c:ptCount val="4"/>
                <c:pt idx="0">
                  <c:v>2011.0</c:v>
                </c:pt>
                <c:pt idx="1">
                  <c:v>2012.0</c:v>
                </c:pt>
                <c:pt idx="2">
                  <c:v>2013.0</c:v>
                </c:pt>
                <c:pt idx="3">
                  <c:v>2014.0</c:v>
                </c:pt>
              </c:numCache>
            </c:numRef>
          </c:xVal>
          <c:yVal>
            <c:numRef>
              <c:f>Sheet1!$H$7:$K$7</c:f>
              <c:numCache>
                <c:formatCode>_("$"* #,##0_);_("$"* \(#,##0\);_("$"* "-"??_);_(@_)</c:formatCode>
                <c:ptCount val="4"/>
                <c:pt idx="0">
                  <c:v>3287.0</c:v>
                </c:pt>
                <c:pt idx="1">
                  <c:v>3264.0</c:v>
                </c:pt>
                <c:pt idx="2">
                  <c:v>3221.0</c:v>
                </c:pt>
                <c:pt idx="3">
                  <c:v>3589.0</c:v>
                </c:pt>
              </c:numCache>
            </c:numRef>
          </c:yVal>
          <c:smooth val="0"/>
        </c:ser>
        <c:ser>
          <c:idx val="4"/>
          <c:order val="4"/>
          <c:spPr>
            <a:ln w="38100" cmpd="sng">
              <a:solidFill>
                <a:schemeClr val="accent2"/>
              </a:solidFill>
              <a:prstDash val="sysDash"/>
            </a:ln>
          </c:spPr>
          <c:marker>
            <c:symbol val="square"/>
            <c:size val="9"/>
            <c:spPr>
              <a:solidFill>
                <a:schemeClr val="accent2"/>
              </a:solidFill>
              <a:ln w="9525" cmpd="sng">
                <a:solidFill>
                  <a:schemeClr val="accent2"/>
                </a:solidFill>
                <a:prstDash val="solid"/>
              </a:ln>
            </c:spPr>
          </c:marker>
          <c:xVal>
            <c:numRef>
              <c:f>Sheet1!$H$5:$K$5</c:f>
              <c:numCache>
                <c:formatCode>General</c:formatCode>
                <c:ptCount val="4"/>
                <c:pt idx="0">
                  <c:v>2011.0</c:v>
                </c:pt>
                <c:pt idx="1">
                  <c:v>2012.0</c:v>
                </c:pt>
                <c:pt idx="2">
                  <c:v>2013.0</c:v>
                </c:pt>
                <c:pt idx="3">
                  <c:v>2014.0</c:v>
                </c:pt>
              </c:numCache>
            </c:numRef>
          </c:xVal>
          <c:yVal>
            <c:numRef>
              <c:f>Sheet1!$H$18:$K$18</c:f>
              <c:numCache>
                <c:formatCode>_("$"* #,##0_);_("$"* \(#,##0\);_("$"* "-"??_);_(@_)</c:formatCode>
                <c:ptCount val="4"/>
                <c:pt idx="0">
                  <c:v>4873.0</c:v>
                </c:pt>
                <c:pt idx="1">
                  <c:v>5409.0</c:v>
                </c:pt>
                <c:pt idx="2">
                  <c:v>5288.0</c:v>
                </c:pt>
                <c:pt idx="3">
                  <c:v>5713.0</c:v>
                </c:pt>
              </c:numCache>
            </c:numRef>
          </c:yVal>
          <c:smooth val="0"/>
        </c:ser>
        <c:ser>
          <c:idx val="5"/>
          <c:order val="5"/>
          <c:spPr>
            <a:ln w="38100" cmpd="sng">
              <a:solidFill>
                <a:schemeClr val="accent3"/>
              </a:solidFill>
              <a:prstDash val="sysDash"/>
            </a:ln>
          </c:spPr>
          <c:marker>
            <c:symbol val="triangle"/>
            <c:size val="9"/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</c:spPr>
          </c:marker>
          <c:xVal>
            <c:numRef>
              <c:f>Sheet1!$H$5:$K$5</c:f>
              <c:numCache>
                <c:formatCode>General</c:formatCode>
                <c:ptCount val="4"/>
                <c:pt idx="0">
                  <c:v>2011.0</c:v>
                </c:pt>
                <c:pt idx="1">
                  <c:v>2012.0</c:v>
                </c:pt>
                <c:pt idx="2">
                  <c:v>2013.0</c:v>
                </c:pt>
                <c:pt idx="3">
                  <c:v>2014.0</c:v>
                </c:pt>
              </c:numCache>
            </c:numRef>
          </c:xVal>
          <c:yVal>
            <c:numRef>
              <c:f>Sheet1!$H$20:$K$20</c:f>
              <c:numCache>
                <c:formatCode>_("$"* #,##0_);_("$"* \(#,##0\);_("$"* "-"??_);_(@_)</c:formatCode>
                <c:ptCount val="4"/>
                <c:pt idx="0">
                  <c:v>1587.0</c:v>
                </c:pt>
                <c:pt idx="1">
                  <c:v>2145.0</c:v>
                </c:pt>
                <c:pt idx="2">
                  <c:v>2067.0</c:v>
                </c:pt>
                <c:pt idx="3">
                  <c:v>2124.0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16977672"/>
        <c:axId val="616982568"/>
      </c:scatterChart>
      <c:valAx>
        <c:axId val="6169776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616982568"/>
        <c:crosses val="autoZero"/>
        <c:crossBetween val="midCat"/>
      </c:valAx>
      <c:valAx>
        <c:axId val="616982568"/>
        <c:scaling>
          <c:orientation val="minMax"/>
          <c:max val="7000.0"/>
        </c:scaling>
        <c:delete val="0"/>
        <c:axPos val="l"/>
        <c:majorGridlines/>
        <c:numFmt formatCode="_(&quot;$&quot;* #,##0_);_(&quot;$&quot;* \(#,##0\);_(&quot;$&quot;* &quot;-&quot;??_);_(@_)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616977672"/>
        <c:crosses val="autoZero"/>
        <c:crossBetween val="midCat"/>
      </c:valAx>
    </c:plotArea>
    <c:legend>
      <c:legendPos val="r"/>
      <c:legendEntry>
        <c:idx val="3"/>
        <c:delete val="1"/>
      </c:legendEntry>
      <c:legendEntry>
        <c:idx val="4"/>
        <c:delete val="1"/>
      </c:legendEntry>
      <c:legendEntry>
        <c:idx val="5"/>
        <c:delete val="1"/>
      </c:legendEntry>
      <c:layout/>
      <c:overlay val="0"/>
      <c:spPr>
        <a:ln>
          <a:prstDash val="sysDash"/>
        </a:ln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D3E2A629-81FF-444C-A1FE-E4A1FB1842F2}" type="datetime1">
              <a:rPr lang="en-US"/>
              <a:pPr/>
              <a:t>8/1/12</a:t>
            </a:fld>
            <a:endParaRPr lang="en-US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AD59F8C5-F347-6C41-8C4A-4566D4004E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6551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586AA70-FA78-0442-962F-A9643897D5D6}" type="datetime1">
              <a:rPr lang="en-US"/>
              <a:pPr/>
              <a:t>8/1/12</a:t>
            </a:fld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3B19AD1-A5C7-5942-B7FF-90CA7525F4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1234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5D31B4F9-D38D-FF43-AAAA-A1D789084F40}" type="slidenum">
              <a:rPr lang="en-US" sz="1200">
                <a:latin typeface="Calibri" charset="0"/>
              </a:rPr>
              <a:pPr algn="r" eaLnBrk="1" hangingPunct="1"/>
              <a:t>1</a:t>
            </a:fld>
            <a:endParaRPr lang="en-US" sz="1200">
              <a:latin typeface="Calibri" charset="0"/>
            </a:endParaRPr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45712" rIns="91424" bIns="45712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14400"/>
            <a:fld id="{81C7D188-4993-2449-813E-50DE446795C2}" type="slidenum">
              <a:rPr lang="en-US" sz="1200">
                <a:latin typeface="Calibri" charset="0"/>
              </a:rPr>
              <a:pPr algn="r" defTabSz="914400"/>
              <a:t>1</a:t>
            </a:fld>
            <a:endParaRPr lang="en-US" sz="1200">
              <a:latin typeface="Calibri" charset="0"/>
            </a:endParaRPr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32" tIns="45716" rIns="91432" bIns="45716"/>
          <a:lstStyle/>
          <a:p>
            <a:pPr defTabSz="457200" eaLnBrk="1" hangingPunct="1">
              <a:spcBef>
                <a:spcPct val="0"/>
              </a:spcBef>
            </a:pPr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667C2593-4D62-3F4B-85ED-4848A09804D6}" type="slidenum">
              <a:rPr lang="en-US" sz="1200">
                <a:latin typeface="Calibri" charset="0"/>
              </a:rPr>
              <a:pPr algn="r" eaLnBrk="1" hangingPunct="1"/>
              <a:t>8</a:t>
            </a:fld>
            <a:endParaRPr lang="en-US" sz="1200">
              <a:latin typeface="Calibri" charset="0"/>
            </a:endParaRPr>
          </a:p>
        </p:txBody>
      </p:sp>
      <p:sp>
        <p:nvSpPr>
          <p:cNvPr id="4301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45712" rIns="91424" bIns="45712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14400"/>
            <a:fld id="{E40A4632-5BEA-604A-98FC-67C16038C4F7}" type="slidenum">
              <a:rPr lang="en-US" sz="1200">
                <a:latin typeface="Calibri" charset="0"/>
              </a:rPr>
              <a:pPr algn="r" defTabSz="914400"/>
              <a:t>8</a:t>
            </a:fld>
            <a:endParaRPr lang="en-US" sz="1200">
              <a:latin typeface="Calibri" charset="0"/>
            </a:endParaRPr>
          </a:p>
        </p:txBody>
      </p:sp>
      <p:sp>
        <p:nvSpPr>
          <p:cNvPr id="430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30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32" tIns="45716" rIns="91432" bIns="45716"/>
          <a:lstStyle/>
          <a:p>
            <a:pPr defTabSz="457200" eaLnBrk="1" hangingPunct="1">
              <a:spcBef>
                <a:spcPct val="0"/>
              </a:spcBef>
            </a:pPr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F8C475C-B9D7-4441-B645-F4A6FFC169AA}" type="slidenum">
              <a:rPr lang="en-US" sz="1200"/>
              <a:pPr eaLnBrk="1" hangingPunct="1"/>
              <a:t>10</a:t>
            </a:fld>
            <a:endParaRPr lang="en-US" sz="120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F088725-531E-BF48-9115-CB60541BEB02}" type="slidenum">
              <a:rPr lang="en-US" sz="1200"/>
              <a:pPr eaLnBrk="1" hangingPunct="1"/>
              <a:t>20</a:t>
            </a:fld>
            <a:endParaRPr 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194FD23-8900-BC48-8F6F-07CF9D26B341}" type="slidenum">
              <a:rPr lang="en-US" sz="1200"/>
              <a:pPr eaLnBrk="1" hangingPunct="1"/>
              <a:t>21</a:t>
            </a:fld>
            <a:endParaRPr 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45712" rIns="91424" bIns="45712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5759B3D6-DFD1-2A45-B846-468CCC9E64AE}" type="slidenum">
              <a:rPr lang="en-US" sz="1200">
                <a:latin typeface="Calibri" charset="0"/>
              </a:rPr>
              <a:pPr algn="r" eaLnBrk="1" hangingPunct="1"/>
              <a:t>22</a:t>
            </a:fld>
            <a:endParaRPr lang="en-US" sz="1200">
              <a:latin typeface="Calibri" charset="0"/>
            </a:endParaRPr>
          </a:p>
        </p:txBody>
      </p:sp>
      <p:sp>
        <p:nvSpPr>
          <p:cNvPr id="3277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6" tIns="45708" rIns="91416" bIns="45708" anchor="b"/>
          <a:lstStyle>
            <a:lvl1pPr defTabSz="9128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9E3453BD-AE66-6F4B-8EF4-D11C5D196F13}" type="slidenum">
              <a:rPr lang="en-US" sz="1200">
                <a:latin typeface="Calibri" charset="0"/>
              </a:rPr>
              <a:pPr algn="r"/>
              <a:t>22</a:t>
            </a:fld>
            <a:endParaRPr lang="en-US" sz="1200">
              <a:latin typeface="Calibri" charset="0"/>
            </a:endParaRPr>
          </a:p>
        </p:txBody>
      </p:sp>
      <p:sp>
        <p:nvSpPr>
          <p:cNvPr id="327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24" tIns="45712" rIns="91424" bIns="45712"/>
          <a:lstStyle/>
          <a:p>
            <a:pPr defTabSz="455613" eaLnBrk="1" hangingPunct="1">
              <a:spcBef>
                <a:spcPct val="0"/>
              </a:spcBef>
            </a:pPr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45712" rIns="91424" bIns="45712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24768C5E-200B-6541-8156-4F2062C97A92}" type="slidenum">
              <a:rPr lang="en-US" sz="1200">
                <a:latin typeface="Calibri" charset="0"/>
              </a:rPr>
              <a:pPr algn="r" eaLnBrk="1" hangingPunct="1"/>
              <a:t>23</a:t>
            </a:fld>
            <a:endParaRPr lang="en-US" sz="1200">
              <a:latin typeface="Calibri" charset="0"/>
            </a:endParaRPr>
          </a:p>
        </p:txBody>
      </p:sp>
      <p:sp>
        <p:nvSpPr>
          <p:cNvPr id="3481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6" tIns="45708" rIns="91416" bIns="45708" anchor="b"/>
          <a:lstStyle>
            <a:lvl1pPr defTabSz="9128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F46901DC-F780-7B4D-A9CE-5AEB45538958}" type="slidenum">
              <a:rPr lang="en-US" sz="1200">
                <a:latin typeface="Calibri" charset="0"/>
              </a:rPr>
              <a:pPr algn="r"/>
              <a:t>23</a:t>
            </a:fld>
            <a:endParaRPr lang="en-US" sz="1200">
              <a:latin typeface="Calibri" charset="0"/>
            </a:endParaRPr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24" tIns="45712" rIns="91424" bIns="45712"/>
          <a:lstStyle/>
          <a:p>
            <a:pPr defTabSz="455613" eaLnBrk="1" hangingPunct="1">
              <a:spcBef>
                <a:spcPct val="0"/>
              </a:spcBef>
            </a:pPr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.png"/><Relationship Id="rId1" Type="http://schemas.openxmlformats.org/officeDocument/2006/relationships/vmlDrawing" Target="../drawings/vmlDrawing1.vml"/><Relationship Id="rId2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IETF84 Vancouver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IAOC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43DEDB-5BA1-6342-A0D4-69B3A6FE2C8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823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IETF84 Vancouver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IAOC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41150D-422A-7D43-8473-50E5908BAB5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888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IETF84 Vancouver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IAOC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097CF8-D196-AE4B-AA29-6F0CA51322F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3129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9"/>
          <p:cNvGraphicFramePr>
            <a:graphicFrameLocks noChangeAspect="1"/>
          </p:cNvGraphicFramePr>
          <p:nvPr userDrawn="1"/>
        </p:nvGraphicFramePr>
        <p:xfrm>
          <a:off x="7481888" y="317500"/>
          <a:ext cx="1368425" cy="725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88" name="Photo Editor Photo" r:id="rId3" imgW="20200000" imgH="10717121" progId="">
                  <p:embed/>
                </p:oleObj>
              </mc:Choice>
              <mc:Fallback>
                <p:oleObj name="Photo Editor Photo" r:id="rId3" imgW="20200000" imgH="10717121" progId="">
                  <p:embed/>
                  <p:pic>
                    <p:nvPicPr>
                      <p:cNvPr id="0" name="Picture 1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81888" y="317500"/>
                        <a:ext cx="1368425" cy="725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Line 2"/>
          <p:cNvSpPr>
            <a:spLocks noChangeShapeType="1"/>
          </p:cNvSpPr>
          <p:nvPr/>
        </p:nvSpPr>
        <p:spPr bwMode="auto">
          <a:xfrm>
            <a:off x="7391400" y="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CA" sz="1800">
              <a:ea typeface="ＭＳ Ｐゴシック" pitchFamily="-107" charset="-128"/>
              <a:cs typeface="ＭＳ Ｐゴシック" pitchFamily="-107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6858000" cy="1295400"/>
          </a:xfrm>
        </p:spPr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719263"/>
            <a:ext cx="4038600" cy="2128837"/>
          </a:xfrm>
        </p:spPr>
        <p:txBody>
          <a:bodyPr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2130425"/>
          </a:xfrm>
        </p:spPr>
        <p:txBody>
          <a:bodyPr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IETF84 Vancouver</a:t>
            </a: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IAOC Report</a:t>
            </a: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313266-CE71-B840-B929-259F8741C95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877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IETF84 Vancouver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IAOC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68B74-F363-5E46-84DA-58BE9DD57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968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IETF84 Vancouver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IAOC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5D0137-D259-D24E-952A-34FDF9FA1C5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732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IETF84 Vancouver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IAOC Report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ABE6E7-12C7-1F40-AA0D-8A3AB154C45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847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IETF84 Vancouver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IAOC Report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DF7596-3ED0-094A-AC40-A8569FF4863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636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IETF84 Vancouver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IAOC Report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3A51D2-C5FC-3B4E-8E6C-99A37685BF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811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IETF84 Vancouver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IAOC Report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EC8C29-8734-6644-9EBD-63DCA08B833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901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IETF84 Vancouver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IAOC Report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4D74B9-7A91-D847-ABA8-F76E024693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6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IETF84 Vancouver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IAOC Report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663634-CA5B-F648-8E72-D4EFAC1A00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783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6477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Calibri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r>
              <a:rPr lang="en-US" smtClean="0"/>
              <a:t>IETF84 Vancouver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Calibri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r>
              <a:rPr lang="en-US"/>
              <a:t>IAOC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  <a:latin typeface="Calibri" charset="0"/>
              </a:defRPr>
            </a:lvl1pPr>
          </a:lstStyle>
          <a:p>
            <a:fld id="{134A3535-C044-B648-A573-1F02EBC60471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1" name="Picture 3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4850" y="304800"/>
            <a:ext cx="1631950" cy="110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</p:sldLayoutIdLst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65" charset="-128"/>
          <a:cs typeface="ＭＳ Ｐゴシック" pitchFamily="-65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65" charset="-128"/>
          <a:cs typeface="ＭＳ Ｐゴシック" pitchFamily="-65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65" charset="-128"/>
          <a:cs typeface="ＭＳ Ｐゴシック" pitchFamily="-65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65" charset="-128"/>
          <a:cs typeface="ＭＳ Ｐゴシック" pitchFamily="-65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Relationship Id="rId3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gif"/><Relationship Id="rId3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chart" Target="../charts/char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5" Type="http://schemas.openxmlformats.org/officeDocument/2006/relationships/image" Target="../media/image10.jpe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38200"/>
            <a:ext cx="8077200" cy="2438400"/>
          </a:xfrm>
        </p:spPr>
        <p:txBody>
          <a:bodyPr/>
          <a:lstStyle/>
          <a:p>
            <a:r>
              <a:rPr lang="en-US" sz="5400" dirty="0">
                <a:latin typeface="Calibri" charset="0"/>
                <a:ea typeface="ＭＳ Ｐゴシック" charset="0"/>
                <a:cs typeface="ＭＳ Ｐゴシック" charset="0"/>
              </a:rPr>
              <a:t>IAOC </a:t>
            </a:r>
            <a:r>
              <a:rPr lang="en-US" sz="5400" dirty="0" smtClean="0">
                <a:latin typeface="Calibri" charset="0"/>
                <a:ea typeface="ＭＳ Ｐゴシック" charset="0"/>
                <a:cs typeface="ＭＳ Ｐゴシック" charset="0"/>
              </a:rPr>
              <a:t>and IAD Report</a:t>
            </a:r>
            <a:br>
              <a:rPr lang="en-US" sz="5400" dirty="0" smtClean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5400" dirty="0" smtClean="0">
                <a:latin typeface="Calibri" charset="0"/>
                <a:ea typeface="ＭＳ Ｐゴシック" charset="0"/>
                <a:cs typeface="ＭＳ Ｐゴシック" charset="0"/>
              </a:rPr>
              <a:t>IETF84</a:t>
            </a:r>
            <a:r>
              <a:rPr lang="en-US" sz="5400" dirty="0">
                <a:latin typeface="Calibri" charset="0"/>
                <a:ea typeface="ＭＳ Ｐゴシック" charset="0"/>
                <a:cs typeface="ＭＳ Ｐゴシック" charset="0"/>
              </a:rPr>
              <a:t/>
            </a:r>
            <a:br>
              <a:rPr lang="en-US" sz="5400" dirty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71800"/>
            <a:ext cx="6400800" cy="2819400"/>
          </a:xfrm>
        </p:spPr>
        <p:txBody>
          <a:bodyPr/>
          <a:lstStyle/>
          <a:p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Bob Hinden</a:t>
            </a:r>
          </a:p>
          <a:p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IAOC Chair</a:t>
            </a:r>
          </a:p>
          <a:p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Ray Pelletier</a:t>
            </a:r>
          </a:p>
          <a:p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>IAD</a:t>
            </a:r>
          </a:p>
          <a:p>
            <a:endParaRPr lang="en-US" sz="28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>1 August 2012</a:t>
            </a:r>
            <a:endParaRPr lang="en-US" sz="28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3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Host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7110" name="Text Box 4"/>
          <p:cNvSpPr txBox="1">
            <a:spLocks noChangeArrowheads="1"/>
          </p:cNvSpPr>
          <p:nvPr/>
        </p:nvSpPr>
        <p:spPr bwMode="auto">
          <a:xfrm>
            <a:off x="8855075" y="765175"/>
            <a:ext cx="2889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/>
              <a:t>®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IAOC Report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A51D2-C5FC-3B4E-8E6C-99A37685BFB4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IETF84 Vancouver</a:t>
            </a:r>
            <a:endParaRPr lang="en-US" dirty="0"/>
          </a:p>
        </p:txBody>
      </p:sp>
      <p:pic>
        <p:nvPicPr>
          <p:cNvPr id="8" name="Picture 7" descr="Google_Logo_3564x118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459" y="2184054"/>
            <a:ext cx="7495082" cy="2489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261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86600" cy="1143000"/>
          </a:xfrm>
        </p:spPr>
        <p:txBody>
          <a:bodyPr/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Sponsor A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cknowledgments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IAOC Report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A51D2-C5FC-3B4E-8E6C-99A37685BFB4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IETF84 Vancouver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90600" y="1524000"/>
            <a:ext cx="335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Welcome Reception</a:t>
            </a:r>
            <a:endParaRPr lang="en-US" dirty="0"/>
          </a:p>
        </p:txBody>
      </p:sp>
      <p:pic>
        <p:nvPicPr>
          <p:cNvPr id="10" name="Picture 9" descr="Hyatt_0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5837" y="4114800"/>
            <a:ext cx="4460963" cy="1702209"/>
          </a:xfrm>
          <a:prstGeom prst="rect">
            <a:avLst/>
          </a:prstGeom>
        </p:spPr>
      </p:pic>
      <p:pic>
        <p:nvPicPr>
          <p:cNvPr id="11" name="Picture 10" descr="Google_Logo_3564x118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184053"/>
            <a:ext cx="5181600" cy="1721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235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86600" cy="1143000"/>
          </a:xfrm>
        </p:spPr>
        <p:txBody>
          <a:bodyPr/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Sponsor A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cknowledgments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9161" name="TextBox 9"/>
          <p:cNvSpPr txBox="1">
            <a:spLocks noChangeArrowheads="1"/>
          </p:cNvSpPr>
          <p:nvPr/>
        </p:nvSpPr>
        <p:spPr bwMode="auto">
          <a:xfrm>
            <a:off x="1431131" y="1417638"/>
            <a:ext cx="33861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dirty="0"/>
              <a:t>Connectivity Sponsor</a:t>
            </a:r>
          </a:p>
        </p:txBody>
      </p:sp>
      <p:sp>
        <p:nvSpPr>
          <p:cNvPr id="49162" name="TextBox 10"/>
          <p:cNvSpPr txBox="1">
            <a:spLocks noChangeArrowheads="1"/>
          </p:cNvSpPr>
          <p:nvPr/>
        </p:nvSpPr>
        <p:spPr bwMode="auto">
          <a:xfrm>
            <a:off x="5105400" y="4077547"/>
            <a:ext cx="3124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dirty="0" smtClean="0"/>
              <a:t>Ice Cream Social</a:t>
            </a:r>
            <a:endParaRPr lang="en-US" b="1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IAOC Report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A51D2-C5FC-3B4E-8E6C-99A37685BFB4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IETF84 Vancouver</a:t>
            </a:r>
            <a:endParaRPr lang="en-US" dirty="0"/>
          </a:p>
        </p:txBody>
      </p:sp>
      <p:pic>
        <p:nvPicPr>
          <p:cNvPr id="9" name="Picture 8" descr="Telus-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879600"/>
            <a:ext cx="4495800" cy="2197947"/>
          </a:xfrm>
          <a:prstGeom prst="rect">
            <a:avLst/>
          </a:prstGeom>
        </p:spPr>
      </p:pic>
      <p:pic>
        <p:nvPicPr>
          <p:cNvPr id="10" name="Picture 9" descr="verisign-logo_0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7400" y="4734814"/>
            <a:ext cx="1676400" cy="1486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748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6"/>
          <p:cNvSpPr>
            <a:spLocks noGrp="1"/>
          </p:cNvSpPr>
          <p:nvPr>
            <p:ph type="ctrTitle"/>
          </p:nvPr>
        </p:nvSpPr>
        <p:spPr>
          <a:xfrm>
            <a:off x="685800" y="2568575"/>
            <a:ext cx="7772400" cy="1470025"/>
          </a:xfrm>
        </p:spPr>
        <p:txBody>
          <a:bodyPr/>
          <a:lstStyle/>
          <a:p>
            <a:pPr algn="ctr"/>
            <a:r>
              <a:rPr lang="en-US" sz="5400">
                <a:latin typeface="Calibri" charset="0"/>
                <a:ea typeface="ＭＳ Ｐゴシック" charset="0"/>
                <a:cs typeface="ＭＳ Ｐゴシック" charset="0"/>
              </a:rPr>
              <a:t>Thank You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6"/>
          <p:cNvSpPr>
            <a:spLocks noGrp="1"/>
          </p:cNvSpPr>
          <p:nvPr>
            <p:ph type="ctrTitle"/>
          </p:nvPr>
        </p:nvSpPr>
        <p:spPr>
          <a:xfrm>
            <a:off x="457200" y="1524000"/>
            <a:ext cx="7772400" cy="4495800"/>
          </a:xfrm>
        </p:spPr>
        <p:txBody>
          <a:bodyPr/>
          <a:lstStyle/>
          <a:p>
            <a:pPr algn="ctr"/>
            <a:r>
              <a:rPr lang="en-US">
                <a:latin typeface="Calibri" charset="0"/>
                <a:ea typeface="ＭＳ Ｐゴシック" charset="0"/>
                <a:cs typeface="ＭＳ Ｐゴシック" charset="0"/>
              </a:rPr>
              <a:t>(BACKUP)</a:t>
            </a:r>
            <a:br>
              <a:rPr lang="en-US">
                <a:latin typeface="Calibri" charset="0"/>
                <a:ea typeface="ＭＳ Ｐゴシック" charset="0"/>
                <a:cs typeface="ＭＳ Ｐゴシック" charset="0"/>
              </a:rPr>
            </a:br>
            <a:endParaRPr lang="en-US">
              <a:solidFill>
                <a:srgbClr val="FF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6"/>
          <p:cNvSpPr>
            <a:spLocks noGrp="1"/>
          </p:cNvSpPr>
          <p:nvPr>
            <p:ph type="title"/>
          </p:nvPr>
        </p:nvSpPr>
        <p:spPr>
          <a:xfrm>
            <a:off x="457200" y="-228600"/>
            <a:ext cx="6477000" cy="1143000"/>
          </a:xfrm>
        </p:spPr>
        <p:txBody>
          <a:bodyPr/>
          <a:lstStyle/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IETF83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Financial Details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IAOC Report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A51D2-C5FC-3B4E-8E6C-99A37685BFB4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IETF84 Vancouver</a:t>
            </a:r>
            <a:endParaRPr lang="en-US" dirty="0"/>
          </a:p>
        </p:txBody>
      </p:sp>
      <p:pic>
        <p:nvPicPr>
          <p:cNvPr id="6" name="Picture 5" descr="Paris-Financial-Statement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3" t="5333" r="5097" b="8002"/>
          <a:stretch/>
        </p:blipFill>
        <p:spPr>
          <a:xfrm>
            <a:off x="788992" y="838200"/>
            <a:ext cx="7669208" cy="5658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955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86600" cy="1143000"/>
          </a:xfrm>
        </p:spPr>
        <p:txBody>
          <a:bodyPr/>
          <a:lstStyle/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2012-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2014 Financials</a:t>
            </a: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0004393"/>
              </p:ext>
            </p:extLst>
          </p:nvPr>
        </p:nvGraphicFramePr>
        <p:xfrm>
          <a:off x="914400" y="1676401"/>
          <a:ext cx="7467600" cy="4157809"/>
        </p:xfrm>
        <a:graphic>
          <a:graphicData uri="http://schemas.openxmlformats.org/drawingml/2006/table">
            <a:tbl>
              <a:tblPr/>
              <a:tblGrid>
                <a:gridCol w="2154840"/>
                <a:gridCol w="1307959"/>
                <a:gridCol w="1309841"/>
                <a:gridCol w="1309841"/>
                <a:gridCol w="1385119"/>
              </a:tblGrid>
              <a:tr h="87139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2012 Budget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2012</a:t>
                      </a:r>
                    </a:p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Year End</a:t>
                      </a:r>
                    </a:p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Forecast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2013 Advice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2014</a:t>
                      </a:r>
                    </a:p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Advice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59007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Revenue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$3,264.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$3,397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$3,221.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$3,589.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59007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Expenses	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40126"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IETF Operations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$5,408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$5,247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$5,287.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$5,713.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611609"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Tools Development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$215.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$215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$50.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$75.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1153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ISOC Contribution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$2,360.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$2,065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$2,117.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$2,199.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  <p:sp>
        <p:nvSpPr>
          <p:cNvPr id="23608" name="TextBox 6"/>
          <p:cNvSpPr txBox="1">
            <a:spLocks noChangeArrowheads="1"/>
          </p:cNvSpPr>
          <p:nvPr/>
        </p:nvSpPr>
        <p:spPr bwMode="auto">
          <a:xfrm>
            <a:off x="5486400" y="5983288"/>
            <a:ext cx="30845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(Note: Dollars are in $1,000)</a:t>
            </a:r>
          </a:p>
          <a:p>
            <a:pPr eaLnBrk="1" hangingPunct="1"/>
            <a:endParaRPr lang="en-US" sz="180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IAOC Report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68B74-F363-5E46-84DA-58BE9DD576B3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IETF84 Vancouver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782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6477000" cy="1143000"/>
          </a:xfrm>
        </p:spPr>
        <p:txBody>
          <a:bodyPr/>
          <a:lstStyle/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2012-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2014 Detailed Budget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IAOC Report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A51D2-C5FC-3B4E-8E6C-99A37685BFB4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IETF84 Vancouver</a:t>
            </a:r>
            <a:endParaRPr lang="en-US" dirty="0"/>
          </a:p>
        </p:txBody>
      </p:sp>
      <p:pic>
        <p:nvPicPr>
          <p:cNvPr id="6" name="Picture 5" descr="YEF-2012-2014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1" t="8003" r="8503" b="49332"/>
          <a:stretch/>
        </p:blipFill>
        <p:spPr>
          <a:xfrm>
            <a:off x="935509" y="1523999"/>
            <a:ext cx="7294091" cy="4763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455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  <a:ea typeface="ＭＳ Ｐゴシック" charset="0"/>
                <a:cs typeface="ＭＳ Ｐゴシック" charset="0"/>
              </a:rPr>
              <a:t>2012-2014 Expenses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IAOC Report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A51D2-C5FC-3B4E-8E6C-99A37685BFB4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IETF84 Vancouver</a:t>
            </a:r>
            <a:endParaRPr lang="en-US" dirty="0"/>
          </a:p>
        </p:txBody>
      </p:sp>
      <p:pic>
        <p:nvPicPr>
          <p:cNvPr id="5" name="Picture 4" descr="2012-2014-Budget-Expenses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8" t="7998" r="6777" b="52001"/>
          <a:stretch/>
        </p:blipFill>
        <p:spPr>
          <a:xfrm>
            <a:off x="1143000" y="1920139"/>
            <a:ext cx="6705638" cy="4023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34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  <a:ea typeface="ＭＳ Ｐゴシック" charset="0"/>
                <a:cs typeface="ＭＳ Ｐゴシック" charset="0"/>
              </a:rPr>
              <a:t>2012-2014 Revenue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IAOC Report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A51D2-C5FC-3B4E-8E6C-99A37685BFB4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IETF84 Vancouver</a:t>
            </a:r>
            <a:endParaRPr lang="en-US" dirty="0"/>
          </a:p>
        </p:txBody>
      </p:sp>
      <p:pic>
        <p:nvPicPr>
          <p:cNvPr id="5" name="Picture 4" descr="2012-2014-Budget-Revenue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8" t="7998" r="6777" b="66666"/>
          <a:stretch/>
        </p:blipFill>
        <p:spPr>
          <a:xfrm>
            <a:off x="1219162" y="2633204"/>
            <a:ext cx="6705638" cy="2548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022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9183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alibri"/>
                <a:cs typeface="Calibri"/>
              </a:rPr>
              <a:t>Open Internet Endowment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0460" y="1761296"/>
            <a:ext cx="7370236" cy="403331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sz="2800" dirty="0" smtClean="0">
                <a:latin typeface="Calibri"/>
                <a:cs typeface="Calibri"/>
              </a:rPr>
              <a:t>THANKS to everyone who has donated</a:t>
            </a:r>
          </a:p>
          <a:p>
            <a:pPr lvl="1">
              <a:lnSpc>
                <a:spcPct val="110000"/>
              </a:lnSpc>
            </a:pPr>
            <a:r>
              <a:rPr lang="en-US" dirty="0" smtClean="0">
                <a:latin typeface="Calibri"/>
                <a:cs typeface="Calibri"/>
              </a:rPr>
              <a:t>33 donors, greater than USD13,000</a:t>
            </a:r>
          </a:p>
          <a:p>
            <a:pPr lvl="1">
              <a:lnSpc>
                <a:spcPct val="110000"/>
              </a:lnSpc>
            </a:pPr>
            <a:r>
              <a:rPr lang="en-US" dirty="0" smtClean="0">
                <a:latin typeface="Calibri"/>
                <a:cs typeface="Calibri"/>
              </a:rPr>
              <a:t>Tax deductible (where allowed)</a:t>
            </a:r>
          </a:p>
          <a:p>
            <a:pPr>
              <a:lnSpc>
                <a:spcPct val="110000"/>
              </a:lnSpc>
            </a:pPr>
            <a:r>
              <a:rPr lang="en-US" sz="2800" dirty="0">
                <a:latin typeface="Calibri"/>
                <a:cs typeface="Calibri"/>
              </a:rPr>
              <a:t>I</a:t>
            </a:r>
            <a:r>
              <a:rPr lang="en-US" sz="2800" dirty="0" smtClean="0">
                <a:latin typeface="Calibri"/>
                <a:cs typeface="Calibri"/>
              </a:rPr>
              <a:t>mportant for IETF’s financial sustainability</a:t>
            </a:r>
          </a:p>
          <a:p>
            <a:pPr>
              <a:lnSpc>
                <a:spcPct val="110000"/>
              </a:lnSpc>
            </a:pPr>
            <a:r>
              <a:rPr lang="en-US" sz="2800" dirty="0" smtClean="0">
                <a:latin typeface="Calibri"/>
                <a:cs typeface="Calibri"/>
              </a:rPr>
              <a:t>Time is running out to receive special recognition for gifts made at this meeting</a:t>
            </a:r>
          </a:p>
          <a:p>
            <a:pPr lvl="1">
              <a:lnSpc>
                <a:spcPct val="110000"/>
              </a:lnSpc>
            </a:pPr>
            <a:r>
              <a:rPr lang="en-US" dirty="0" smtClean="0">
                <a:latin typeface="Calibri"/>
                <a:cs typeface="Calibri"/>
              </a:rPr>
              <a:t>Use form on website</a:t>
            </a:r>
          </a:p>
          <a:p>
            <a:pPr lvl="1">
              <a:lnSpc>
                <a:spcPct val="110000"/>
              </a:lnSpc>
            </a:pPr>
            <a:r>
              <a:rPr lang="en-US" dirty="0" smtClean="0">
                <a:latin typeface="Calibri"/>
                <a:cs typeface="Calibri"/>
              </a:rPr>
              <a:t>Visit table on 3</a:t>
            </a:r>
            <a:r>
              <a:rPr lang="en-US" baseline="30000" dirty="0" smtClean="0">
                <a:latin typeface="Calibri"/>
                <a:cs typeface="Calibri"/>
              </a:rPr>
              <a:t>rd</a:t>
            </a:r>
            <a:r>
              <a:rPr lang="en-US" dirty="0" smtClean="0">
                <a:latin typeface="Calibri"/>
                <a:cs typeface="Calibri"/>
              </a:rPr>
              <a:t> floor or at Bits-N-Bites Thurs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83075" y="5878493"/>
            <a:ext cx="752762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E4A97"/>
                </a:solidFill>
              </a:rPr>
              <a:t>http://</a:t>
            </a:r>
            <a:r>
              <a:rPr lang="en-US" sz="3200" dirty="0" err="1">
                <a:solidFill>
                  <a:srgbClr val="0E4A97"/>
                </a:solidFill>
              </a:rPr>
              <a:t>www.</a:t>
            </a:r>
            <a:r>
              <a:rPr lang="en-US" sz="3200" b="1" dirty="0" err="1">
                <a:solidFill>
                  <a:srgbClr val="0E4A97"/>
                </a:solidFill>
              </a:rPr>
              <a:t>open</a:t>
            </a:r>
            <a:r>
              <a:rPr lang="en-US" sz="3200" dirty="0" err="1">
                <a:solidFill>
                  <a:srgbClr val="0E4A97"/>
                </a:solidFill>
              </a:rPr>
              <a:t>internet</a:t>
            </a:r>
            <a:r>
              <a:rPr lang="en-US" sz="3200" b="1" dirty="0" err="1">
                <a:solidFill>
                  <a:srgbClr val="0E4A97"/>
                </a:solidFill>
              </a:rPr>
              <a:t>endowment</a:t>
            </a:r>
            <a:r>
              <a:rPr lang="en-US" sz="3200" dirty="0" err="1">
                <a:solidFill>
                  <a:srgbClr val="0E4A97"/>
                </a:solidFill>
              </a:rPr>
              <a:t>.org</a:t>
            </a:r>
            <a:endParaRPr lang="en-US" sz="3200" dirty="0">
              <a:solidFill>
                <a:srgbClr val="0E4A97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92860" y="1003092"/>
            <a:ext cx="7370236" cy="60244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dirty="0" smtClean="0">
                <a:latin typeface="Calibri"/>
                <a:cs typeface="Calibri"/>
              </a:rPr>
              <a:t>IETF Family Launch Update</a:t>
            </a:r>
          </a:p>
        </p:txBody>
      </p:sp>
    </p:spTree>
    <p:extLst>
      <p:ext uri="{BB962C8B-B14F-4D97-AF65-F5344CB8AC3E}">
        <p14:creationId xmlns:p14="http://schemas.microsoft.com/office/powerpoint/2010/main" val="3997520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5"/>
          <p:cNvSpPr>
            <a:spLocks noGrp="1"/>
          </p:cNvSpPr>
          <p:nvPr>
            <p:ph type="title"/>
          </p:nvPr>
        </p:nvSpPr>
        <p:spPr>
          <a:xfrm>
            <a:off x="457200" y="-76200"/>
            <a:ext cx="6477000" cy="1143000"/>
          </a:xfrm>
        </p:spPr>
        <p:txBody>
          <a:bodyPr/>
          <a:lstStyle/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Paris Meeting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Results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7612192"/>
              </p:ext>
            </p:extLst>
          </p:nvPr>
        </p:nvGraphicFramePr>
        <p:xfrm>
          <a:off x="762000" y="1591276"/>
          <a:ext cx="7620000" cy="4657124"/>
        </p:xfrm>
        <a:graphic>
          <a:graphicData uri="http://schemas.openxmlformats.org/drawingml/2006/table">
            <a:tbl>
              <a:tblPr/>
              <a:tblGrid>
                <a:gridCol w="1693863"/>
                <a:gridCol w="2327275"/>
                <a:gridCol w="1200150"/>
                <a:gridCol w="1339850"/>
                <a:gridCol w="1058862"/>
              </a:tblGrid>
              <a:tr h="28416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Budget</a:t>
                      </a: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Actual</a:t>
                      </a: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Attendance</a:t>
                      </a: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Paid</a:t>
                      </a: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1,165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1,311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146</a:t>
                      </a: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28416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Revenue</a:t>
                      </a: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28416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Registration Fees</a:t>
                      </a: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$726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$805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$81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416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Sponsorships</a:t>
                      </a: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$416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$421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$5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28416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Commissions</a:t>
                      </a: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$50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$69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$19 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4163"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SUB-TOTAL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$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1,192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$1,295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$103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Expenses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416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Meeting Expenses</a:t>
                      </a: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$747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$696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$51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28416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Network &amp; Connectivity</a:t>
                      </a: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$206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$216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$10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4163"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SUB-TOTAL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$953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$912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$41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NET</a:t>
                      </a: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$238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$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383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$144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6228" marR="66228" marT="33114" marB="331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7752" name="Rectangle 8"/>
          <p:cNvSpPr>
            <a:spLocks noChangeArrowheads="1"/>
          </p:cNvSpPr>
          <p:nvPr/>
        </p:nvSpPr>
        <p:spPr bwMode="auto">
          <a:xfrm>
            <a:off x="6018213" y="6413500"/>
            <a:ext cx="24399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/>
              <a:t>(Note: Dollars are in $1,000)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IAOC Report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68B74-F363-5E46-84DA-58BE9DD576B3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IETF84 Vancouver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  <a:ea typeface="ＭＳ Ｐゴシック" charset="0"/>
                <a:cs typeface="ＭＳ Ｐゴシック" charset="0"/>
              </a:rPr>
              <a:t>IASA Financial History</a:t>
            </a:r>
          </a:p>
        </p:txBody>
      </p:sp>
      <p:sp>
        <p:nvSpPr>
          <p:cNvPr id="25606" name="TextBox 6"/>
          <p:cNvSpPr txBox="1">
            <a:spLocks noChangeArrowheads="1"/>
          </p:cNvSpPr>
          <p:nvPr/>
        </p:nvSpPr>
        <p:spPr bwMode="auto">
          <a:xfrm>
            <a:off x="6781800" y="4910138"/>
            <a:ext cx="2362200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dirty="0"/>
              <a:t>Notes: </a:t>
            </a:r>
          </a:p>
          <a:p>
            <a:pPr eaLnBrk="1" hangingPunct="1"/>
            <a:r>
              <a:rPr lang="en-US" sz="1400" dirty="0"/>
              <a:t>	Dollars are in $1,000</a:t>
            </a:r>
          </a:p>
          <a:p>
            <a:pPr eaLnBrk="1" hangingPunct="1"/>
            <a:r>
              <a:rPr lang="en-US" sz="1400" dirty="0"/>
              <a:t>	Tools </a:t>
            </a:r>
            <a:r>
              <a:rPr lang="en-US" sz="1400" dirty="0" err="1"/>
              <a:t>dev</a:t>
            </a:r>
            <a:r>
              <a:rPr lang="en-US" sz="1400" dirty="0"/>
              <a:t> not included</a:t>
            </a:r>
          </a:p>
          <a:p>
            <a:pPr eaLnBrk="1" hangingPunct="1"/>
            <a:endParaRPr lang="en-US" sz="1400" dirty="0"/>
          </a:p>
          <a:p>
            <a:pPr eaLnBrk="1" hangingPunct="1"/>
            <a:r>
              <a:rPr lang="en-US" sz="1400" dirty="0"/>
              <a:t>	2012 is Budget</a:t>
            </a:r>
          </a:p>
          <a:p>
            <a:pPr eaLnBrk="1" hangingPunct="1"/>
            <a:r>
              <a:rPr lang="en-US" sz="1400" dirty="0"/>
              <a:t>	2013+ is Advice</a:t>
            </a:r>
          </a:p>
          <a:p>
            <a:pPr eaLnBrk="1" hangingPunct="1"/>
            <a:endParaRPr lang="en-US" sz="1400" dirty="0"/>
          </a:p>
          <a:p>
            <a:pPr eaLnBrk="1" hangingPunct="1"/>
            <a:endParaRPr lang="en-US" sz="1800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291479"/>
              </p:ext>
            </p:extLst>
          </p:nvPr>
        </p:nvGraphicFramePr>
        <p:xfrm>
          <a:off x="985520" y="1676400"/>
          <a:ext cx="7172960" cy="4257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IAOC Report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A51D2-C5FC-3B4E-8E6C-99A37685BFB4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IETF84 Vancouver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696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6477000" cy="838200"/>
          </a:xfrm>
        </p:spPr>
        <p:txBody>
          <a:bodyPr/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Future Meetings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762000"/>
            <a:ext cx="8534400" cy="5943600"/>
          </a:xfrm>
        </p:spPr>
        <p:txBody>
          <a:bodyPr/>
          <a:lstStyle/>
          <a:p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>2012</a:t>
            </a:r>
            <a:endParaRPr lang="en-US" sz="28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n-US" sz="2400" dirty="0" smtClean="0">
                <a:latin typeface="Calibri" charset="0"/>
                <a:ea typeface="ＭＳ Ｐゴシック" charset="0"/>
              </a:rPr>
              <a:t>Atlanta</a:t>
            </a:r>
            <a:r>
              <a:rPr lang="en-US" sz="2400" dirty="0">
                <a:latin typeface="Calibri" charset="0"/>
                <a:ea typeface="ＭＳ Ｐゴシック" charset="0"/>
              </a:rPr>
              <a:t>, </a:t>
            </a:r>
            <a:r>
              <a:rPr lang="en-US" sz="2400" dirty="0" smtClean="0">
                <a:latin typeface="Calibri" charset="0"/>
                <a:ea typeface="ＭＳ Ｐゴシック" charset="0"/>
              </a:rPr>
              <a:t>November, </a:t>
            </a:r>
            <a:r>
              <a:rPr lang="en-US" sz="2400" dirty="0">
                <a:latin typeface="Calibri" charset="0"/>
                <a:ea typeface="ＭＳ Ｐゴシック" charset="0"/>
              </a:rPr>
              <a:t>North American Cable Industry</a:t>
            </a:r>
          </a:p>
          <a:p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2013</a:t>
            </a:r>
          </a:p>
          <a:p>
            <a:pPr lvl="1"/>
            <a:r>
              <a:rPr lang="en-US" sz="2400" dirty="0">
                <a:latin typeface="Calibri" charset="0"/>
                <a:ea typeface="ＭＳ Ｐゴシック" charset="0"/>
              </a:rPr>
              <a:t>Orlando, </a:t>
            </a:r>
            <a:r>
              <a:rPr lang="en-US" sz="2400" dirty="0" smtClean="0">
                <a:latin typeface="Calibri" charset="0"/>
                <a:ea typeface="ＭＳ Ｐゴシック" charset="0"/>
              </a:rPr>
              <a:t>March</a:t>
            </a:r>
            <a:r>
              <a:rPr lang="en-US" sz="2400" dirty="0" smtClean="0">
                <a:solidFill>
                  <a:srgbClr val="000000"/>
                </a:solidFill>
                <a:latin typeface="Calibri" charset="0"/>
                <a:ea typeface="ＭＳ Ｐゴシック" charset="0"/>
              </a:rPr>
              <a:t>, Comcast and NBC Universal</a:t>
            </a:r>
            <a:endParaRPr lang="en-US" sz="2400" dirty="0">
              <a:solidFill>
                <a:srgbClr val="000000"/>
              </a:solidFill>
              <a:latin typeface="Calibri" charset="0"/>
              <a:ea typeface="ＭＳ Ｐゴシック" charset="0"/>
            </a:endParaRPr>
          </a:p>
          <a:p>
            <a:pPr lvl="1"/>
            <a:r>
              <a:rPr lang="en-US" sz="2400" dirty="0" smtClean="0">
                <a:latin typeface="Calibri" charset="0"/>
                <a:ea typeface="ＭＳ Ｐゴシック" charset="0"/>
              </a:rPr>
              <a:t>Berlin, July / August, </a:t>
            </a:r>
            <a:r>
              <a:rPr lang="en-US" sz="2400" dirty="0" smtClean="0">
                <a:solidFill>
                  <a:srgbClr val="FF0000"/>
                </a:solidFill>
                <a:latin typeface="Calibri" charset="0"/>
                <a:ea typeface="ＭＳ Ｐゴシック" charset="0"/>
              </a:rPr>
              <a:t>Host needed</a:t>
            </a:r>
            <a:endParaRPr lang="en-US" sz="2400" dirty="0">
              <a:latin typeface="Calibri" charset="0"/>
              <a:ea typeface="ＭＳ Ｐゴシック" charset="0"/>
            </a:endParaRPr>
          </a:p>
          <a:p>
            <a:pPr lvl="1"/>
            <a:r>
              <a:rPr lang="en-US" sz="2400" dirty="0" smtClean="0">
                <a:latin typeface="Calibri" charset="0"/>
                <a:ea typeface="ＭＳ Ｐゴシック" charset="0"/>
              </a:rPr>
              <a:t>Vancouver, November, </a:t>
            </a:r>
            <a:r>
              <a:rPr lang="en-US" sz="2400" dirty="0" smtClean="0">
                <a:solidFill>
                  <a:srgbClr val="FF0000"/>
                </a:solidFill>
                <a:latin typeface="Calibri" charset="0"/>
                <a:ea typeface="ＭＳ Ｐゴシック" charset="0"/>
              </a:rPr>
              <a:t>Host needed</a:t>
            </a:r>
            <a:endParaRPr lang="en-US" sz="2400" dirty="0" smtClean="0">
              <a:latin typeface="Calibri" charset="0"/>
              <a:ea typeface="ＭＳ Ｐゴシック" charset="0"/>
            </a:endParaRPr>
          </a:p>
          <a:p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>2014</a:t>
            </a:r>
          </a:p>
          <a:p>
            <a:pPr lvl="1"/>
            <a:r>
              <a:rPr lang="en-US" sz="2400" dirty="0" smtClean="0">
                <a:latin typeface="Calibri" charset="0"/>
                <a:ea typeface="ＭＳ Ｐゴシック" charset="0"/>
              </a:rPr>
              <a:t>London, March, </a:t>
            </a:r>
            <a:r>
              <a:rPr lang="en-US" sz="2400" dirty="0">
                <a:solidFill>
                  <a:srgbClr val="FF0000"/>
                </a:solidFill>
                <a:latin typeface="Calibri" charset="0"/>
                <a:ea typeface="ＭＳ Ｐゴシック" charset="0"/>
              </a:rPr>
              <a:t>Host </a:t>
            </a:r>
            <a:r>
              <a:rPr lang="en-US" sz="2400" dirty="0" smtClean="0">
                <a:solidFill>
                  <a:srgbClr val="FF0000"/>
                </a:solidFill>
                <a:latin typeface="Calibri" charset="0"/>
                <a:ea typeface="ＭＳ Ｐゴシック" charset="0"/>
              </a:rPr>
              <a:t>needed</a:t>
            </a:r>
            <a:endParaRPr lang="en-US" sz="2400" dirty="0" smtClean="0">
              <a:latin typeface="Calibri" charset="0"/>
              <a:ea typeface="ＭＳ Ｐゴシック" charset="0"/>
            </a:endParaRPr>
          </a:p>
          <a:p>
            <a:pPr lvl="1"/>
            <a:r>
              <a:rPr lang="en-US" sz="2400" dirty="0" smtClean="0">
                <a:latin typeface="Calibri" charset="0"/>
                <a:ea typeface="ＭＳ Ｐゴシック" charset="0"/>
              </a:rPr>
              <a:t>Toronto, July, </a:t>
            </a:r>
            <a:r>
              <a:rPr lang="en-US" sz="2400" dirty="0" smtClean="0">
                <a:solidFill>
                  <a:srgbClr val="FF0000"/>
                </a:solidFill>
                <a:latin typeface="Calibri" charset="0"/>
                <a:ea typeface="ＭＳ Ｐゴシック" charset="0"/>
              </a:rPr>
              <a:t>Host needed</a:t>
            </a:r>
          </a:p>
          <a:p>
            <a:pPr lvl="1"/>
            <a:r>
              <a:rPr lang="en-US" sz="2400" dirty="0" smtClean="0">
                <a:latin typeface="Calibri" charset="0"/>
                <a:ea typeface="ＭＳ Ｐゴシック" charset="0"/>
              </a:rPr>
              <a:t>Honolulu, November, </a:t>
            </a:r>
            <a:r>
              <a:rPr lang="en-US" sz="2400" dirty="0" smtClean="0">
                <a:solidFill>
                  <a:srgbClr val="FF0000"/>
                </a:solidFill>
                <a:latin typeface="Calibri" charset="0"/>
                <a:ea typeface="ＭＳ Ｐゴシック" charset="0"/>
              </a:rPr>
              <a:t>Host needed</a:t>
            </a:r>
          </a:p>
          <a:p>
            <a:endParaRPr lang="en-US" dirty="0">
              <a:latin typeface="Calibri" charset="0"/>
              <a:ea typeface="ＭＳ Ｐゴシック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IAOC Report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68B74-F363-5E46-84DA-58BE9DD576B3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IETF84 Vancouver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780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28600"/>
            <a:ext cx="6477000" cy="1143000"/>
          </a:xfrm>
        </p:spPr>
        <p:txBody>
          <a:bodyPr/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Future Meetings(2)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790575"/>
            <a:ext cx="8686800" cy="6296025"/>
          </a:xfrm>
        </p:spPr>
        <p:txBody>
          <a:bodyPr/>
          <a:lstStyle/>
          <a:p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>2015</a:t>
            </a:r>
            <a:endParaRPr lang="en-US" sz="28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n-US" sz="2400" dirty="0" smtClean="0">
                <a:latin typeface="Calibri" charset="0"/>
                <a:ea typeface="ＭＳ Ｐゴシック" charset="0"/>
              </a:rPr>
              <a:t>Americas, March, </a:t>
            </a:r>
            <a:r>
              <a:rPr lang="en-US" sz="2400" dirty="0">
                <a:latin typeface="Calibri" charset="0"/>
                <a:ea typeface="ＭＳ Ｐゴシック" charset="0"/>
              </a:rPr>
              <a:t>Host needed</a:t>
            </a:r>
          </a:p>
          <a:p>
            <a:pPr lvl="1"/>
            <a:r>
              <a:rPr lang="en-US" sz="2400" dirty="0" smtClean="0">
                <a:latin typeface="Calibri" charset="0"/>
                <a:ea typeface="ＭＳ Ｐゴシック" charset="0"/>
              </a:rPr>
              <a:t>Europe, July, </a:t>
            </a:r>
            <a:r>
              <a:rPr lang="en-US" sz="2400" dirty="0">
                <a:latin typeface="Calibri" charset="0"/>
                <a:ea typeface="ＭＳ Ｐゴシック" charset="0"/>
              </a:rPr>
              <a:t>Host needed</a:t>
            </a:r>
          </a:p>
          <a:p>
            <a:pPr lvl="1"/>
            <a:r>
              <a:rPr lang="en-US" sz="2400" dirty="0" smtClean="0">
                <a:latin typeface="Calibri" charset="0"/>
                <a:ea typeface="ＭＳ Ｐゴシック" charset="0"/>
              </a:rPr>
              <a:t>Yokohama, November, Wide</a:t>
            </a:r>
            <a:endParaRPr lang="en-US" sz="2400" dirty="0">
              <a:latin typeface="Calibri" charset="0"/>
              <a:ea typeface="ＭＳ Ｐゴシック" charset="0"/>
            </a:endParaRPr>
          </a:p>
          <a:p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2016</a:t>
            </a:r>
          </a:p>
          <a:p>
            <a:pPr lvl="1"/>
            <a:r>
              <a:rPr lang="en-US" sz="2400" dirty="0">
                <a:latin typeface="Calibri" charset="0"/>
                <a:ea typeface="ＭＳ Ｐゴシック" charset="0"/>
              </a:rPr>
              <a:t>Location TBD, </a:t>
            </a:r>
            <a:r>
              <a:rPr lang="en-US" sz="2400" dirty="0" smtClean="0">
                <a:latin typeface="Calibri" charset="0"/>
                <a:ea typeface="ＭＳ Ｐゴシック" charset="0"/>
              </a:rPr>
              <a:t>March / April, </a:t>
            </a:r>
            <a:r>
              <a:rPr lang="en-US" sz="2400" dirty="0">
                <a:latin typeface="Calibri" charset="0"/>
                <a:ea typeface="ＭＳ Ｐゴシック" charset="0"/>
              </a:rPr>
              <a:t>Host needed</a:t>
            </a:r>
          </a:p>
          <a:p>
            <a:pPr lvl="1"/>
            <a:r>
              <a:rPr lang="en-US" sz="2400" dirty="0">
                <a:latin typeface="Calibri" charset="0"/>
                <a:ea typeface="ＭＳ Ｐゴシック" charset="0"/>
              </a:rPr>
              <a:t>Location TBD, </a:t>
            </a:r>
            <a:r>
              <a:rPr lang="en-US" sz="2400" dirty="0" smtClean="0">
                <a:latin typeface="Calibri" charset="0"/>
                <a:ea typeface="ＭＳ Ｐゴシック" charset="0"/>
              </a:rPr>
              <a:t>July, </a:t>
            </a:r>
            <a:r>
              <a:rPr lang="en-US" sz="2400" dirty="0">
                <a:latin typeface="Calibri" charset="0"/>
                <a:ea typeface="ＭＳ Ｐゴシック" charset="0"/>
              </a:rPr>
              <a:t>Host needed</a:t>
            </a:r>
          </a:p>
          <a:p>
            <a:pPr lvl="1"/>
            <a:r>
              <a:rPr lang="en-US" sz="2400" dirty="0">
                <a:latin typeface="Calibri" charset="0"/>
                <a:ea typeface="ＭＳ Ｐゴシック" charset="0"/>
              </a:rPr>
              <a:t>Location TBD, </a:t>
            </a:r>
            <a:r>
              <a:rPr lang="en-US" sz="2400" dirty="0" smtClean="0">
                <a:latin typeface="Calibri" charset="0"/>
                <a:ea typeface="ＭＳ Ｐゴシック" charset="0"/>
              </a:rPr>
              <a:t>November, </a:t>
            </a:r>
            <a:r>
              <a:rPr lang="en-US" sz="2400" dirty="0">
                <a:latin typeface="Calibri" charset="0"/>
                <a:ea typeface="ＭＳ Ｐゴシック" charset="0"/>
              </a:rPr>
              <a:t>Host needed</a:t>
            </a:r>
          </a:p>
          <a:p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2017</a:t>
            </a:r>
          </a:p>
          <a:p>
            <a:pPr lvl="1"/>
            <a:r>
              <a:rPr lang="en-US" sz="2400" dirty="0">
                <a:latin typeface="Calibri" charset="0"/>
                <a:ea typeface="ＭＳ Ｐゴシック" charset="0"/>
              </a:rPr>
              <a:t>Location TBD, </a:t>
            </a:r>
            <a:r>
              <a:rPr lang="en-US" sz="2400" dirty="0" smtClean="0">
                <a:latin typeface="Calibri" charset="0"/>
                <a:ea typeface="ＭＳ Ｐゴシック" charset="0"/>
              </a:rPr>
              <a:t>March, </a:t>
            </a:r>
            <a:r>
              <a:rPr lang="en-US" sz="2400" dirty="0">
                <a:latin typeface="Calibri" charset="0"/>
                <a:ea typeface="ＭＳ Ｐゴシック" charset="0"/>
              </a:rPr>
              <a:t>Host needed</a:t>
            </a:r>
          </a:p>
          <a:p>
            <a:pPr lvl="1"/>
            <a:r>
              <a:rPr lang="en-US" sz="2400" dirty="0">
                <a:latin typeface="Calibri" charset="0"/>
                <a:ea typeface="ＭＳ Ｐゴシック" charset="0"/>
              </a:rPr>
              <a:t>Location TBD, </a:t>
            </a:r>
            <a:r>
              <a:rPr lang="en-US" sz="2400" dirty="0" smtClean="0">
                <a:latin typeface="Calibri" charset="0"/>
                <a:ea typeface="ＭＳ Ｐゴシック" charset="0"/>
              </a:rPr>
              <a:t>July, </a:t>
            </a:r>
            <a:r>
              <a:rPr lang="en-US" sz="2400" dirty="0">
                <a:latin typeface="Calibri" charset="0"/>
                <a:ea typeface="ＭＳ Ｐゴシック" charset="0"/>
              </a:rPr>
              <a:t>Host needed</a:t>
            </a:r>
          </a:p>
          <a:p>
            <a:pPr lvl="1"/>
            <a:r>
              <a:rPr lang="en-US" sz="2400" dirty="0">
                <a:latin typeface="Calibri" charset="0"/>
                <a:ea typeface="ＭＳ Ｐゴシック" charset="0"/>
              </a:rPr>
              <a:t>Location TBD, </a:t>
            </a:r>
            <a:r>
              <a:rPr lang="en-US" sz="2400" dirty="0" smtClean="0">
                <a:latin typeface="Calibri" charset="0"/>
                <a:ea typeface="ＭＳ Ｐゴシック" charset="0"/>
              </a:rPr>
              <a:t>November, </a:t>
            </a:r>
            <a:r>
              <a:rPr lang="en-US" sz="2400" dirty="0">
                <a:latin typeface="Calibri" charset="0"/>
                <a:ea typeface="ＭＳ Ｐゴシック" charset="0"/>
              </a:rPr>
              <a:t>Host needed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IAOC Report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68B74-F363-5E46-84DA-58BE9DD576B3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IETF84 Vancouver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772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  <a:cs typeface="ＭＳ Ｐゴシック" charset="-128"/>
              </a:rPr>
              <a:t>Vancouver Meeting Results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Paid attendance 1,157 (37 over budget)</a:t>
            </a:r>
          </a:p>
          <a:p>
            <a:endParaRPr lang="en-US" dirty="0"/>
          </a:p>
          <a:p>
            <a:r>
              <a:rPr lang="en-US" dirty="0" smtClean="0"/>
              <a:t>Registration fees and sponsorship over budget increasing support for IETF operations</a:t>
            </a:r>
          </a:p>
          <a:p>
            <a:pPr lvl="1"/>
            <a:r>
              <a:rPr lang="en-US" dirty="0" smtClean="0"/>
              <a:t>Includes $58K of Bits-N-Bites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Vancouver is great venue</a:t>
            </a:r>
          </a:p>
          <a:p>
            <a:pPr lvl="1"/>
            <a:r>
              <a:rPr lang="en-US" dirty="0" smtClean="0"/>
              <a:t>Let’s come back!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IETF84 Vancouver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IAOC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68B74-F363-5E46-84DA-58BE9DD576B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101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62800" cy="1143000"/>
          </a:xfrm>
        </p:spPr>
        <p:txBody>
          <a:bodyPr/>
          <a:lstStyle/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Paris Summary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2"/>
          </a:xfrm>
        </p:spPr>
        <p:txBody>
          <a:bodyPr/>
          <a:lstStyle/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Attendance well above plan by 146 people</a:t>
            </a:r>
          </a:p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Host: </a:t>
            </a:r>
          </a:p>
          <a:p>
            <a:pPr lvl="1"/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Cisco </a:t>
            </a:r>
          </a:p>
          <a:p>
            <a:pPr lvl="1"/>
            <a:endParaRPr lang="en-US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Sponsors: </a:t>
            </a:r>
          </a:p>
          <a:p>
            <a:pPr lvl="1"/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afnic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,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Huawei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, Orange,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Scality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,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NBCUniversal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, tail-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f</a:t>
            </a:r>
            <a:endParaRPr lang="en-US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Net of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$383K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for continuing operations</a:t>
            </a:r>
          </a:p>
          <a:p>
            <a:pPr lvl="1"/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Above budget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by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$144K (a good thing)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IAOC Report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68B74-F363-5E46-84DA-58BE9DD576B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IETF84 Vancouver</a:t>
            </a:r>
            <a:endParaRPr lang="en-US" dirty="0"/>
          </a:p>
        </p:txBody>
      </p:sp>
      <p:pic>
        <p:nvPicPr>
          <p:cNvPr id="8" name="Picture 7" descr="Dave.JPG"/>
          <p:cNvPicPr>
            <a:picLocks noChangeAspect="1"/>
          </p:cNvPicPr>
          <p:nvPr/>
        </p:nvPicPr>
        <p:blipFill rotWithShape="1">
          <a:blip r:embed="rId2"/>
          <a:srcRect t="8038" b="19622"/>
          <a:stretch/>
        </p:blipFill>
        <p:spPr>
          <a:xfrm>
            <a:off x="3635375" y="2395728"/>
            <a:ext cx="2613025" cy="1673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6477000" cy="1143000"/>
          </a:xfrm>
        </p:spPr>
        <p:txBody>
          <a:bodyPr/>
          <a:lstStyle/>
          <a:p>
            <a:r>
              <a:rPr lang="en-US" dirty="0" smtClean="0"/>
              <a:t>Meetings News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6637"/>
            <a:ext cx="8229600" cy="5319713"/>
          </a:xfrm>
        </p:spPr>
        <p:txBody>
          <a:bodyPr/>
          <a:lstStyle/>
          <a:p>
            <a:r>
              <a:rPr lang="en-US" dirty="0" smtClean="0"/>
              <a:t>IETF 85  Atlanta</a:t>
            </a:r>
          </a:p>
          <a:p>
            <a:pPr marL="457200" lvl="1" indent="0">
              <a:buNone/>
            </a:pPr>
            <a:r>
              <a:rPr lang="en-US" dirty="0"/>
              <a:t>National Cable &amp; Telecommunications Association</a:t>
            </a:r>
            <a:r>
              <a:rPr lang="en-US" dirty="0" smtClean="0">
                <a:latin typeface="Calibri" charset="0"/>
                <a:ea typeface="ＭＳ Ｐゴシック" charset="0"/>
              </a:rPr>
              <a:t/>
            </a:r>
            <a:br>
              <a:rPr lang="en-US" dirty="0" smtClean="0">
                <a:latin typeface="Calibri" charset="0"/>
                <a:ea typeface="ＭＳ Ｐゴシック" charset="0"/>
              </a:rPr>
            </a:br>
            <a:r>
              <a:rPr lang="en-US" dirty="0" smtClean="0">
                <a:latin typeface="Calibri" charset="0"/>
                <a:ea typeface="ＭＳ Ｐゴシック" charset="0"/>
              </a:rPr>
              <a:t/>
            </a:r>
            <a:br>
              <a:rPr lang="en-US" dirty="0" smtClean="0">
                <a:latin typeface="Calibri" charset="0"/>
                <a:ea typeface="ＭＳ Ｐゴシック" charset="0"/>
              </a:rPr>
            </a:br>
            <a:endParaRPr lang="en-US" dirty="0"/>
          </a:p>
          <a:p>
            <a:r>
              <a:rPr lang="en-US" dirty="0" smtClean="0"/>
              <a:t>IETF 86  Orlando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Still Need hosts for</a:t>
            </a:r>
          </a:p>
          <a:p>
            <a:pPr lvl="1"/>
            <a:r>
              <a:rPr lang="en-US" dirty="0" smtClean="0"/>
              <a:t>IETF 87   Berlin</a:t>
            </a:r>
          </a:p>
          <a:p>
            <a:pPr lvl="1"/>
            <a:r>
              <a:rPr lang="en-US" dirty="0" smtClean="0"/>
              <a:t>IETF 88   Vancouver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IETF84 Vancouver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IAOC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68B74-F363-5E46-84DA-58BE9DD576B3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 descr="comcas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849687"/>
            <a:ext cx="2635250" cy="768350"/>
          </a:xfrm>
          <a:prstGeom prst="rect">
            <a:avLst/>
          </a:prstGeom>
        </p:spPr>
      </p:pic>
      <p:pic>
        <p:nvPicPr>
          <p:cNvPr id="8" name="Picture 7" descr="NBC-Universal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8477"/>
          <a:stretch/>
        </p:blipFill>
        <p:spPr>
          <a:xfrm>
            <a:off x="3911600" y="3551237"/>
            <a:ext cx="4241800" cy="1371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7600" y="2090737"/>
            <a:ext cx="1866900" cy="77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821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6477000" cy="1143000"/>
          </a:xfrm>
        </p:spPr>
        <p:txBody>
          <a:bodyPr/>
          <a:lstStyle/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Contract News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457200" y="1493837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Mail Searching and Archive Tool</a:t>
            </a:r>
          </a:p>
          <a:p>
            <a:pPr lvl="1"/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RFP Issued</a:t>
            </a:r>
          </a:p>
          <a:p>
            <a:pPr lvl="1"/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Contract awarded to AMS </a:t>
            </a:r>
          </a:p>
          <a:p>
            <a:endParaRPr lang="en-US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IETF Meeting Agenda Scheduling Tool </a:t>
            </a:r>
          </a:p>
          <a:p>
            <a:pPr lvl="1"/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RFP Issued</a:t>
            </a:r>
          </a:p>
          <a:p>
            <a:pPr lvl="1"/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No bids, RFP Extended to 31 August 2012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IAOC Report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68B74-F363-5E46-84DA-58BE9DD576B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IETF84 Vancouver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926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6858000" cy="1143000"/>
          </a:xfrm>
        </p:spPr>
        <p:txBody>
          <a:bodyPr/>
          <a:lstStyle/>
          <a:p>
            <a:r>
              <a:rPr lang="en-US" dirty="0" smtClean="0"/>
              <a:t>Bits-N-Bites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82000" cy="4800600"/>
          </a:xfrm>
        </p:spPr>
        <p:txBody>
          <a:bodyPr/>
          <a:lstStyle/>
          <a:p>
            <a:r>
              <a:rPr lang="en-US" sz="2800" dirty="0" smtClean="0"/>
              <a:t>First Bits-N-Bites networking event here in Vancouver</a:t>
            </a:r>
          </a:p>
          <a:p>
            <a:pPr lvl="1"/>
            <a:r>
              <a:rPr lang="en-US" sz="2400" dirty="0" smtClean="0"/>
              <a:t>Thursday, 7pm, Plaza AB</a:t>
            </a:r>
          </a:p>
          <a:p>
            <a:pPr lvl="1">
              <a:buNone/>
            </a:pPr>
            <a:endParaRPr lang="en-US" sz="2400" dirty="0"/>
          </a:p>
          <a:p>
            <a:r>
              <a:rPr lang="en-US" dirty="0" smtClean="0"/>
              <a:t>Sponsors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IAOC Report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68B74-F363-5E46-84DA-58BE9DD576B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IETF84 Vancouver</a:t>
            </a:r>
            <a:endParaRPr lang="en-US" dirty="0"/>
          </a:p>
        </p:txBody>
      </p:sp>
      <p:pic>
        <p:nvPicPr>
          <p:cNvPr id="11" name="Picture 10" descr="ICANN-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4785360"/>
            <a:ext cx="1828800" cy="1463040"/>
          </a:xfrm>
          <a:prstGeom prst="rect">
            <a:avLst/>
          </a:prstGeom>
        </p:spPr>
      </p:pic>
      <p:pic>
        <p:nvPicPr>
          <p:cNvPr id="12" name="Picture 11" descr="juniper-log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3803904"/>
            <a:ext cx="1828800" cy="499872"/>
          </a:xfrm>
          <a:prstGeom prst="rect">
            <a:avLst/>
          </a:prstGeom>
        </p:spPr>
      </p:pic>
      <p:pic>
        <p:nvPicPr>
          <p:cNvPr id="13" name="Picture 12" descr="ips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4446" y="3585667"/>
            <a:ext cx="1686154" cy="833933"/>
          </a:xfrm>
          <a:prstGeom prst="rect">
            <a:avLst/>
          </a:prstGeom>
        </p:spPr>
      </p:pic>
      <p:pic>
        <p:nvPicPr>
          <p:cNvPr id="14" name="Picture 13" descr="ISOC-logo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86400" y="5090160"/>
            <a:ext cx="2133600" cy="8534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08350" y="3581400"/>
            <a:ext cx="2940050" cy="69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506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09600"/>
            <a:ext cx="7772400" cy="1470025"/>
          </a:xfrm>
        </p:spPr>
        <p:txBody>
          <a:bodyPr/>
          <a:lstStyle/>
          <a:p>
            <a:r>
              <a:rPr lang="en-US" sz="5400" dirty="0">
                <a:latin typeface="Calibri" charset="0"/>
                <a:ea typeface="ＭＳ Ｐゴシック" charset="0"/>
                <a:cs typeface="ＭＳ Ｐゴシック" charset="0"/>
              </a:rPr>
              <a:t>IAOC Report</a:t>
            </a:r>
            <a:br>
              <a:rPr lang="en-US" sz="5400" dirty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5400" dirty="0" smtClean="0">
                <a:latin typeface="Calibri" charset="0"/>
                <a:ea typeface="ＭＳ Ｐゴシック" charset="0"/>
                <a:cs typeface="ＭＳ Ｐゴシック" charset="0"/>
              </a:rPr>
              <a:t>IETF84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438400"/>
            <a:ext cx="6400800" cy="3276600"/>
          </a:xfrm>
        </p:spPr>
        <p:txBody>
          <a:bodyPr/>
          <a:lstStyle/>
          <a:p>
            <a:pPr>
              <a:defRPr/>
            </a:pP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  <a:ea typeface="ＭＳ Ｐゴシック" charset="-128"/>
                <a:cs typeface="ＭＳ Ｐゴシック" charset="-128"/>
              </a:rPr>
              <a:t>Bob Hinden</a:t>
            </a:r>
          </a:p>
          <a:p>
            <a:pPr>
              <a:defRPr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ea typeface="ＭＳ Ｐゴシック" charset="-128"/>
                <a:cs typeface="ＭＳ Ｐゴシック" charset="-128"/>
              </a:rPr>
              <a:t>IAOC Chair</a:t>
            </a:r>
          </a:p>
          <a:p>
            <a:pPr>
              <a:defRPr/>
            </a:pPr>
            <a:r>
              <a:rPr lang="en-US" sz="3600" dirty="0" smtClean="0">
                <a:ea typeface="ＭＳ Ｐゴシック" charset="-128"/>
                <a:cs typeface="ＭＳ Ｐゴシック" charset="-128"/>
              </a:rPr>
              <a:t>Ray Pelletier</a:t>
            </a:r>
          </a:p>
          <a:p>
            <a:pPr>
              <a:defRPr/>
            </a:pPr>
            <a:r>
              <a:rPr lang="en-US" sz="2800" dirty="0" smtClean="0">
                <a:ea typeface="ＭＳ Ｐゴシック" charset="-128"/>
                <a:cs typeface="ＭＳ Ｐゴシック" charset="-128"/>
              </a:rPr>
              <a:t>IAD</a:t>
            </a:r>
          </a:p>
          <a:p>
            <a:pPr>
              <a:defRPr/>
            </a:pPr>
            <a:endParaRPr lang="en-US" sz="2800" dirty="0" smtClean="0">
              <a:ea typeface="ＭＳ Ｐゴシック" charset="-128"/>
              <a:cs typeface="ＭＳ Ｐゴシック" charset="-128"/>
            </a:endParaRPr>
          </a:p>
          <a:p>
            <a:pPr>
              <a:defRPr/>
            </a:pPr>
            <a:endParaRPr lang="en-US" sz="2800" dirty="0" smtClean="0">
              <a:ea typeface="ＭＳ Ｐゴシック" charset="-128"/>
              <a:cs typeface="ＭＳ Ｐゴシック" charset="-128"/>
            </a:endParaRPr>
          </a:p>
          <a:p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>1 August 2012</a:t>
            </a:r>
            <a:endParaRPr lang="en-US" sz="28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561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6477000" cy="1143000"/>
          </a:xfrm>
        </p:spPr>
        <p:txBody>
          <a:bodyPr/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Acknowledgements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31925"/>
            <a:ext cx="4038600" cy="5257800"/>
          </a:xfrm>
        </p:spPr>
        <p:txBody>
          <a:bodyPr/>
          <a:lstStyle/>
          <a:p>
            <a:r>
              <a:rPr lang="en-US" dirty="0" smtClean="0">
                <a:latin typeface="Calibri" charset="0"/>
                <a:ea typeface="ＭＳ Ｐゴシック" charset="0"/>
              </a:rPr>
              <a:t>NOC Volunteers</a:t>
            </a:r>
          </a:p>
          <a:p>
            <a:pPr lvl="1"/>
            <a:r>
              <a:rPr lang="en-US" dirty="0" smtClean="0">
                <a:latin typeface="Calibri" charset="0"/>
                <a:ea typeface="ＭＳ Ｐゴシック" charset="0"/>
              </a:rPr>
              <a:t>Chris Elliott</a:t>
            </a:r>
          </a:p>
          <a:p>
            <a:pPr lvl="1"/>
            <a:r>
              <a:rPr lang="en-US" dirty="0" smtClean="0">
                <a:latin typeface="Calibri" charset="0"/>
                <a:ea typeface="ＭＳ Ｐゴシック" charset="0"/>
              </a:rPr>
              <a:t>Bill </a:t>
            </a:r>
            <a:r>
              <a:rPr lang="en-US" dirty="0" err="1" smtClean="0">
                <a:latin typeface="Calibri" charset="0"/>
                <a:ea typeface="ＭＳ Ｐゴシック" charset="0"/>
              </a:rPr>
              <a:t>Fenner</a:t>
            </a:r>
            <a:endParaRPr lang="en-US" dirty="0" smtClean="0">
              <a:latin typeface="Calibri" charset="0"/>
              <a:ea typeface="ＭＳ Ｐゴシック" charset="0"/>
            </a:endParaRPr>
          </a:p>
          <a:p>
            <a:pPr lvl="1"/>
            <a:r>
              <a:rPr lang="en-US" dirty="0" smtClean="0">
                <a:latin typeface="Calibri" charset="0"/>
                <a:ea typeface="ＭＳ Ｐゴシック" charset="0"/>
              </a:rPr>
              <a:t>Joel </a:t>
            </a:r>
            <a:r>
              <a:rPr lang="en-US" dirty="0" err="1" smtClean="0">
                <a:latin typeface="Calibri" charset="0"/>
                <a:ea typeface="ＭＳ Ｐゴシック" charset="0"/>
              </a:rPr>
              <a:t>Jaeggli</a:t>
            </a:r>
            <a:r>
              <a:rPr lang="en-US" dirty="0" smtClean="0">
                <a:latin typeface="Calibri" charset="0"/>
                <a:ea typeface="ＭＳ Ｐゴシック" charset="0"/>
              </a:rPr>
              <a:t> </a:t>
            </a:r>
          </a:p>
          <a:p>
            <a:pPr lvl="1"/>
            <a:r>
              <a:rPr lang="en-US" dirty="0" smtClean="0">
                <a:latin typeface="Calibri" charset="0"/>
                <a:ea typeface="ＭＳ Ｐゴシック" charset="0"/>
              </a:rPr>
              <a:t>Bill Jensen</a:t>
            </a:r>
          </a:p>
          <a:p>
            <a:pPr lvl="1"/>
            <a:r>
              <a:rPr lang="en-US" dirty="0" smtClean="0">
                <a:latin typeface="Calibri" charset="0"/>
                <a:ea typeface="ＭＳ Ｐゴシック" charset="0"/>
              </a:rPr>
              <a:t>Warren </a:t>
            </a:r>
            <a:r>
              <a:rPr lang="en-US" dirty="0" err="1" smtClean="0">
                <a:latin typeface="Calibri" charset="0"/>
                <a:ea typeface="ＭＳ Ｐゴシック" charset="0"/>
              </a:rPr>
              <a:t>Kumari</a:t>
            </a:r>
            <a:endParaRPr lang="en-US" dirty="0" smtClean="0">
              <a:latin typeface="Calibri" charset="0"/>
              <a:ea typeface="ＭＳ Ｐゴシック" charset="0"/>
            </a:endParaRPr>
          </a:p>
          <a:p>
            <a:pPr lvl="1"/>
            <a:r>
              <a:rPr lang="en-US" dirty="0" smtClean="0">
                <a:latin typeface="Calibri" charset="0"/>
                <a:ea typeface="ＭＳ Ｐゴシック" charset="0"/>
              </a:rPr>
              <a:t>Lucy Lynch</a:t>
            </a:r>
          </a:p>
          <a:p>
            <a:pPr lvl="1"/>
            <a:r>
              <a:rPr lang="en-US" dirty="0" smtClean="0">
                <a:latin typeface="Calibri" charset="0"/>
                <a:ea typeface="ＭＳ Ｐゴシック" charset="0"/>
              </a:rPr>
              <a:t>Jim Martin</a:t>
            </a:r>
          </a:p>
          <a:p>
            <a:pPr lvl="1"/>
            <a:r>
              <a:rPr lang="en-US" dirty="0" smtClean="0">
                <a:latin typeface="Calibri" charset="0"/>
                <a:ea typeface="ＭＳ Ｐゴシック" charset="0"/>
              </a:rPr>
              <a:t>Karen </a:t>
            </a:r>
            <a:r>
              <a:rPr lang="en-US" dirty="0" err="1" smtClean="0">
                <a:latin typeface="Calibri" charset="0"/>
                <a:ea typeface="ＭＳ Ｐゴシック" charset="0"/>
              </a:rPr>
              <a:t>O'Donoghue</a:t>
            </a:r>
            <a:endParaRPr lang="en-US" dirty="0" smtClean="0">
              <a:latin typeface="Calibri" charset="0"/>
              <a:ea typeface="ＭＳ Ｐゴシック" charset="0"/>
            </a:endParaRPr>
          </a:p>
          <a:p>
            <a:pPr lvl="1"/>
            <a:r>
              <a:rPr lang="en-US" dirty="0" err="1" smtClean="0">
                <a:latin typeface="Calibri" charset="0"/>
                <a:ea typeface="ＭＳ Ｐゴシック" charset="0"/>
              </a:rPr>
              <a:t>Bjoern</a:t>
            </a:r>
            <a:r>
              <a:rPr lang="en-US" dirty="0" smtClean="0">
                <a:latin typeface="Calibri" charset="0"/>
                <a:ea typeface="ＭＳ Ｐゴシック" charset="0"/>
              </a:rPr>
              <a:t> </a:t>
            </a:r>
            <a:r>
              <a:rPr lang="en-US" dirty="0" err="1" smtClean="0">
                <a:latin typeface="Calibri" charset="0"/>
                <a:ea typeface="ＭＳ Ｐゴシック" charset="0"/>
              </a:rPr>
              <a:t>Zeeb</a:t>
            </a:r>
            <a:endParaRPr lang="en-US" dirty="0" smtClean="0">
              <a:latin typeface="Calibri" charset="0"/>
              <a:ea typeface="ＭＳ Ｐゴシック" charset="0"/>
            </a:endParaRPr>
          </a:p>
          <a:p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4036" name="Content Placeholder 6"/>
          <p:cNvSpPr>
            <a:spLocks noGrp="1"/>
          </p:cNvSpPr>
          <p:nvPr>
            <p:ph sz="half" idx="2"/>
          </p:nvPr>
        </p:nvSpPr>
        <p:spPr>
          <a:xfrm>
            <a:off x="4648200" y="1431926"/>
            <a:ext cx="4038600" cy="5257800"/>
          </a:xfrm>
        </p:spPr>
        <p:txBody>
          <a:bodyPr/>
          <a:lstStyle/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Code Sprint</a:t>
            </a:r>
          </a:p>
          <a:p>
            <a:pPr lvl="1"/>
            <a:r>
              <a:rPr lang="en-US" dirty="0" smtClean="0">
                <a:latin typeface="Calibri" charset="0"/>
                <a:ea typeface="ＭＳ Ｐゴシック" charset="0"/>
              </a:rPr>
              <a:t>Richard Barnes</a:t>
            </a:r>
          </a:p>
          <a:p>
            <a:pPr lvl="1"/>
            <a:r>
              <a:rPr lang="en-US" dirty="0" smtClean="0">
                <a:latin typeface="Calibri" charset="0"/>
                <a:ea typeface="ＭＳ Ｐゴシック" charset="0"/>
              </a:rPr>
              <a:t>Ryan Cross</a:t>
            </a:r>
          </a:p>
          <a:p>
            <a:pPr lvl="1"/>
            <a:r>
              <a:rPr lang="en-US" dirty="0" smtClean="0">
                <a:latin typeface="Calibri" charset="0"/>
                <a:ea typeface="ＭＳ Ｐゴシック" charset="0"/>
              </a:rPr>
              <a:t>Russ </a:t>
            </a:r>
            <a:r>
              <a:rPr lang="en-US" dirty="0" err="1" smtClean="0">
                <a:latin typeface="Calibri" charset="0"/>
                <a:ea typeface="ＭＳ Ｐゴシック" charset="0"/>
              </a:rPr>
              <a:t>Housley</a:t>
            </a:r>
            <a:endParaRPr lang="en-US" dirty="0" smtClean="0">
              <a:latin typeface="Calibri" charset="0"/>
              <a:ea typeface="ＭＳ Ｐゴシック" charset="0"/>
            </a:endParaRPr>
          </a:p>
          <a:p>
            <a:pPr lvl="1"/>
            <a:r>
              <a:rPr lang="en-US" dirty="0" err="1" smtClean="0">
                <a:latin typeface="Calibri" charset="0"/>
                <a:ea typeface="ＭＳ Ｐゴシック" charset="0"/>
              </a:rPr>
              <a:t>Tero</a:t>
            </a:r>
            <a:r>
              <a:rPr lang="en-US" dirty="0" smtClean="0">
                <a:latin typeface="Calibri" charset="0"/>
                <a:ea typeface="ＭＳ Ｐゴシック" charset="0"/>
              </a:rPr>
              <a:t> </a:t>
            </a:r>
            <a:r>
              <a:rPr lang="en-US" dirty="0" err="1" smtClean="0">
                <a:latin typeface="Calibri" charset="0"/>
                <a:ea typeface="ＭＳ Ｐゴシック" charset="0"/>
              </a:rPr>
              <a:t>Kivinen</a:t>
            </a:r>
            <a:endParaRPr lang="en-US" dirty="0" smtClean="0">
              <a:latin typeface="Calibri" charset="0"/>
              <a:ea typeface="ＭＳ Ｐゴシック" charset="0"/>
            </a:endParaRPr>
          </a:p>
          <a:p>
            <a:pPr lvl="1"/>
            <a:r>
              <a:rPr lang="en-US" dirty="0" smtClean="0">
                <a:latin typeface="Calibri" charset="0"/>
                <a:ea typeface="ＭＳ Ｐゴシック" charset="0"/>
              </a:rPr>
              <a:t>Suresh Krishnan</a:t>
            </a:r>
          </a:p>
          <a:p>
            <a:pPr lvl="1"/>
            <a:r>
              <a:rPr lang="en-US" dirty="0" err="1" smtClean="0">
                <a:latin typeface="Calibri" charset="0"/>
                <a:ea typeface="ＭＳ Ｐゴシック" charset="0"/>
              </a:rPr>
              <a:t>Henrik</a:t>
            </a:r>
            <a:r>
              <a:rPr lang="en-US" dirty="0" smtClean="0">
                <a:latin typeface="Calibri" charset="0"/>
                <a:ea typeface="ＭＳ Ｐゴシック" charset="0"/>
              </a:rPr>
              <a:t> </a:t>
            </a:r>
            <a:r>
              <a:rPr lang="en-US" dirty="0" err="1" smtClean="0">
                <a:latin typeface="Calibri" charset="0"/>
                <a:ea typeface="ＭＳ Ｐゴシック" charset="0"/>
              </a:rPr>
              <a:t>Levkowetz</a:t>
            </a:r>
            <a:endParaRPr lang="en-US" dirty="0" smtClean="0">
              <a:latin typeface="Calibri" charset="0"/>
              <a:ea typeface="ＭＳ Ｐゴシック" charset="0"/>
            </a:endParaRPr>
          </a:p>
          <a:p>
            <a:pPr lvl="1"/>
            <a:r>
              <a:rPr lang="en-US" dirty="0" smtClean="0">
                <a:latin typeface="Calibri" charset="0"/>
                <a:ea typeface="ＭＳ Ｐゴシック" charset="0"/>
              </a:rPr>
              <a:t>Adam Roach</a:t>
            </a:r>
          </a:p>
          <a:p>
            <a:pPr lvl="1"/>
            <a:r>
              <a:rPr lang="en-US" dirty="0" smtClean="0">
                <a:latin typeface="Calibri" charset="0"/>
                <a:ea typeface="ＭＳ Ｐゴシック" charset="0"/>
              </a:rPr>
              <a:t>Robert Sparks</a:t>
            </a:r>
          </a:p>
          <a:p>
            <a:endParaRPr lang="en-US" dirty="0">
              <a:latin typeface="Calibri" charset="0"/>
              <a:ea typeface="ＭＳ Ｐゴシック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IAOC Report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BE6E7-12C7-1F40-AA0D-8A3AB154C454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IETF84 Vancouver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321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64185</TotalTime>
  <Words>697</Words>
  <Application>Microsoft Macintosh PowerPoint</Application>
  <PresentationFormat>On-screen Show (4:3)</PresentationFormat>
  <Paragraphs>266</Paragraphs>
  <Slides>23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Office Theme</vt:lpstr>
      <vt:lpstr>Photo Editor Photo</vt:lpstr>
      <vt:lpstr>IAOC and IAD Report IETF84  </vt:lpstr>
      <vt:lpstr>Open Internet Endowment</vt:lpstr>
      <vt:lpstr>Vancouver Meeting Results </vt:lpstr>
      <vt:lpstr>Paris Summary</vt:lpstr>
      <vt:lpstr>Meetings News</vt:lpstr>
      <vt:lpstr>Contract News</vt:lpstr>
      <vt:lpstr>Bits-N-Bites</vt:lpstr>
      <vt:lpstr>IAOC Report IETF84 </vt:lpstr>
      <vt:lpstr>Acknowledgements</vt:lpstr>
      <vt:lpstr>Host</vt:lpstr>
      <vt:lpstr>Sponsor Acknowledgments</vt:lpstr>
      <vt:lpstr>Sponsor Acknowledgments</vt:lpstr>
      <vt:lpstr>Thank You</vt:lpstr>
      <vt:lpstr>(BACKUP) </vt:lpstr>
      <vt:lpstr>IETF83 Financial Details</vt:lpstr>
      <vt:lpstr>2012-2014 Financials</vt:lpstr>
      <vt:lpstr>2012-2014 Detailed Budget</vt:lpstr>
      <vt:lpstr>2012-2014 Expenses</vt:lpstr>
      <vt:lpstr>2012-2014 Revenue</vt:lpstr>
      <vt:lpstr>Paris Meeting Results</vt:lpstr>
      <vt:lpstr>IASA Financial History</vt:lpstr>
      <vt:lpstr>Future Meetings</vt:lpstr>
      <vt:lpstr>Future Meetings(2)</vt:lpstr>
    </vt:vector>
  </TitlesOfParts>
  <Manager/>
  <Company>IETF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IAOC Update March 2012</dc:title>
  <dc:subject/>
  <dc:creator>Bob Hinden</dc:creator>
  <cp:keywords/>
  <dc:description/>
  <cp:lastModifiedBy>Russell Housley</cp:lastModifiedBy>
  <cp:revision>469</cp:revision>
  <cp:lastPrinted>2012-07-31T14:20:48Z</cp:lastPrinted>
  <dcterms:created xsi:type="dcterms:W3CDTF">2012-07-29T18:46:38Z</dcterms:created>
  <dcterms:modified xsi:type="dcterms:W3CDTF">2012-08-01T20:36:38Z</dcterms:modified>
  <cp:category/>
</cp:coreProperties>
</file>