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5" r:id="rId3"/>
    <p:sldId id="258" r:id="rId4"/>
    <p:sldId id="266" r:id="rId5"/>
    <p:sldId id="268" r:id="rId6"/>
    <p:sldId id="271" r:id="rId7"/>
    <p:sldId id="272" r:id="rId8"/>
    <p:sldId id="275" r:id="rId9"/>
    <p:sldId id="276" r:id="rId10"/>
    <p:sldId id="277" r:id="rId11"/>
    <p:sldId id="278" r:id="rId12"/>
    <p:sldId id="279" r:id="rId13"/>
    <p:sldId id="280" r:id="rId14"/>
    <p:sldId id="281" r:id="rId15"/>
    <p:sldId id="282" r:id="rId16"/>
    <p:sldId id="257" r:id="rId17"/>
    <p:sldId id="273" r:id="rId18"/>
    <p:sldId id="270"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3D8D9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787" autoAdjust="0"/>
  </p:normalViewPr>
  <p:slideViewPr>
    <p:cSldViewPr>
      <p:cViewPr>
        <p:scale>
          <a:sx n="90" d="100"/>
          <a:sy n="90" d="100"/>
        </p:scale>
        <p:origin x="-972" y="-1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E6972D9-966A-4DE0-BA9D-0AC673D905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F29128-832D-4FB0-BE55-C4CD4AB2BEA6}"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a consistency of style across</a:t>
            </a:r>
            <a:r>
              <a:rPr lang="en-US" baseline="0" dirty="0" smtClean="0"/>
              <a:t> all use-cases, similar (probably) to 3.1.</a:t>
            </a:r>
          </a:p>
          <a:p>
            <a:endParaRPr lang="en-US" baseline="0" dirty="0" smtClean="0"/>
          </a:p>
          <a:p>
            <a:r>
              <a:rPr lang="en-US" baseline="0" dirty="0" smtClean="0"/>
              <a:t>This level of verboseness is what is expected for each use-case.</a:t>
            </a:r>
            <a:endParaRPr lang="en-US" dirty="0"/>
          </a:p>
        </p:txBody>
      </p:sp>
      <p:sp>
        <p:nvSpPr>
          <p:cNvPr id="4" name="Slide Number Placeholder 3"/>
          <p:cNvSpPr>
            <a:spLocks noGrp="1"/>
          </p:cNvSpPr>
          <p:nvPr>
            <p:ph type="sldNum" sz="quarter" idx="10"/>
          </p:nvPr>
        </p:nvSpPr>
        <p:spPr/>
        <p:txBody>
          <a:bodyPr/>
          <a:lstStyle/>
          <a:p>
            <a:fld id="{6E6972D9-966A-4DE0-BA9D-0AC673D9050A}"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C75408-50DD-44C7-91AA-7ED480D331B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6A51E9-4AB9-4478-8778-42E55CC517B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537C8C-4B19-4716-AF9D-00884E372C9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DE8431-A70B-4991-BC69-31D3F41D10D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894CCE-B57B-4765-9E0A-260F8BE974C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62D65F-4F8D-40ED-A4C1-A2A1445100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8DA8BFA-F3F4-4225-99F4-1EE3DFD887E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3318AA7-3843-4721-805B-678461894DE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172496-3D77-4DF2-B24E-13D362C3972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4C8E730-5AEC-463D-AF81-B3223AA95B7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61F6D5-3C82-45A3-B577-4E8389A4F85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68CED99C-D809-4511-9EBE-497AD072280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dirty="0">
                <a:solidFill>
                  <a:srgbClr val="333399"/>
                </a:solidFill>
              </a:rPr>
              <a:t>Session-ID Requirements</a:t>
            </a:r>
            <a:br>
              <a:rPr lang="en-US" dirty="0">
                <a:solidFill>
                  <a:srgbClr val="333399"/>
                </a:solidFill>
              </a:rPr>
            </a:br>
            <a:r>
              <a:rPr lang="en-US" sz="3200" dirty="0" smtClean="0">
                <a:solidFill>
                  <a:srgbClr val="333399"/>
                </a:solidFill>
              </a:rPr>
              <a:t>for </a:t>
            </a:r>
            <a:r>
              <a:rPr lang="en-US" sz="3200" dirty="0" err="1" smtClean="0">
                <a:solidFill>
                  <a:srgbClr val="333399"/>
                </a:solidFill>
              </a:rPr>
              <a:t>IETF84</a:t>
            </a:r>
            <a:endParaRPr lang="en-US" sz="3200" dirty="0">
              <a:solidFill>
                <a:srgbClr val="333399"/>
              </a:solidFill>
            </a:endParaRPr>
          </a:p>
        </p:txBody>
      </p:sp>
      <p:sp>
        <p:nvSpPr>
          <p:cNvPr id="5123" name="Rectangle 3"/>
          <p:cNvSpPr>
            <a:spLocks noGrp="1" noChangeArrowheads="1"/>
          </p:cNvSpPr>
          <p:nvPr>
            <p:ph type="subTitle" idx="1"/>
          </p:nvPr>
        </p:nvSpPr>
        <p:spPr>
          <a:xfrm>
            <a:off x="990600" y="3886200"/>
            <a:ext cx="7086600" cy="1752600"/>
          </a:xfrm>
        </p:spPr>
        <p:txBody>
          <a:bodyPr/>
          <a:lstStyle/>
          <a:p>
            <a:r>
              <a:rPr lang="en-US" sz="2400" dirty="0" smtClean="0"/>
              <a:t>draft-</a:t>
            </a:r>
            <a:r>
              <a:rPr lang="en-US" sz="2400" dirty="0" err="1" smtClean="0"/>
              <a:t>ietf</a:t>
            </a:r>
            <a:r>
              <a:rPr lang="en-US" sz="2400" dirty="0" smtClean="0"/>
              <a:t>-insipid-session-id-</a:t>
            </a:r>
            <a:r>
              <a:rPr lang="en-US" sz="2400" dirty="0" err="1" smtClean="0"/>
              <a:t>reqts</a:t>
            </a:r>
            <a:r>
              <a:rPr lang="en-US" sz="2400" dirty="0" smtClean="0"/>
              <a:t>-00</a:t>
            </a:r>
            <a:endParaRPr lang="en-US" sz="2400" dirty="0"/>
          </a:p>
          <a:p>
            <a:endParaRPr lang="en-US" sz="1600" dirty="0" smtClean="0"/>
          </a:p>
          <a:p>
            <a:r>
              <a:rPr lang="en-US" sz="2000" dirty="0" smtClean="0"/>
              <a:t>1 August 2012</a:t>
            </a:r>
            <a:endParaRPr lang="en-US" sz="2000" dirty="0" smtClean="0"/>
          </a:p>
          <a:p>
            <a:endParaRPr lang="en-US" sz="1600" dirty="0"/>
          </a:p>
          <a:p>
            <a:r>
              <a:rPr lang="en-US" sz="1800" dirty="0"/>
              <a:t>Paul Jones, Gonzalo </a:t>
            </a:r>
            <a:r>
              <a:rPr lang="en-US" sz="1800" dirty="0" err="1"/>
              <a:t>Salgueiro</a:t>
            </a:r>
            <a:r>
              <a:rPr lang="en-US" sz="1800" dirty="0"/>
              <a:t>, James Polk, </a:t>
            </a:r>
            <a:endParaRPr lang="en-US" sz="1800" dirty="0" smtClean="0"/>
          </a:p>
          <a:p>
            <a:r>
              <a:rPr lang="en-US" sz="1800" dirty="0" smtClean="0"/>
              <a:t>Laura </a:t>
            </a:r>
            <a:r>
              <a:rPr lang="en-US" sz="1800" dirty="0" err="1"/>
              <a:t>Liess</a:t>
            </a:r>
            <a:r>
              <a:rPr lang="en-US" sz="1800" dirty="0" smtClean="0"/>
              <a:t>, </a:t>
            </a:r>
            <a:r>
              <a:rPr lang="en-US" sz="1800" dirty="0" err="1" smtClean="0"/>
              <a:t>Hadriel</a:t>
            </a:r>
            <a:r>
              <a:rPr lang="en-US" sz="1800" dirty="0" smtClean="0"/>
              <a:t> </a:t>
            </a:r>
            <a:r>
              <a:rPr lang="en-US" sz="1800" dirty="0"/>
              <a:t>Kaplan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(3/8)</a:t>
            </a:r>
            <a:endParaRPr lang="en-US" dirty="0"/>
          </a:p>
        </p:txBody>
      </p:sp>
      <p:sp>
        <p:nvSpPr>
          <p:cNvPr id="3" name="Content Placeholder 2"/>
          <p:cNvSpPr>
            <a:spLocks noGrp="1"/>
          </p:cNvSpPr>
          <p:nvPr>
            <p:ph idx="1"/>
          </p:nvPr>
        </p:nvSpPr>
        <p:spPr/>
        <p:txBody>
          <a:bodyPr/>
          <a:lstStyle/>
          <a:p>
            <a:pPr>
              <a:buNone/>
            </a:pPr>
            <a:r>
              <a:rPr lang="en-US" sz="2000" dirty="0" err="1" smtClean="0"/>
              <a:t>3.X</a:t>
            </a:r>
            <a:r>
              <a:rPr lang="en-US" sz="2000" dirty="0" smtClean="0"/>
              <a:t>   Tracking sessions transferred from one endpoint to another</a:t>
            </a:r>
          </a:p>
          <a:p>
            <a:pPr>
              <a:buNone/>
            </a:pPr>
            <a:r>
              <a:rPr lang="en-US" sz="2000" dirty="0" smtClean="0"/>
              <a:t> </a:t>
            </a:r>
          </a:p>
          <a:p>
            <a:pPr>
              <a:buNone/>
            </a:pPr>
            <a:r>
              <a:rPr lang="en-US" sz="2000" dirty="0" smtClean="0"/>
              <a:t>   </a:t>
            </a:r>
            <a:r>
              <a:rPr lang="en-US" sz="2000" dirty="0" smtClean="0"/>
              <a:t>  “It </a:t>
            </a:r>
            <a:r>
              <a:rPr lang="en-US" sz="2000" dirty="0" smtClean="0"/>
              <a:t>is difficult to track which SIP messages where involved in the same call across transactions, especially when invoking supplementary services such as call transfer or call join. The ability to track communications sessions as they are transferred, one side at a time, through until completion of the session (i.e., until a BYE is sent).</a:t>
            </a:r>
          </a:p>
          <a:p>
            <a:pPr>
              <a:buNone/>
            </a:pPr>
            <a:r>
              <a:rPr lang="en-US" sz="2000" dirty="0" smtClean="0"/>
              <a:t> </a:t>
            </a:r>
          </a:p>
          <a:p>
            <a:pPr>
              <a:buNone/>
            </a:pPr>
            <a:r>
              <a:rPr lang="en-US" sz="2000" dirty="0" smtClean="0"/>
              <a:t>   Derived Requirements: </a:t>
            </a:r>
            <a:r>
              <a:rPr lang="en-US" sz="2000" dirty="0" smtClean="0"/>
              <a:t>“</a:t>
            </a:r>
            <a:endParaRPr lang="en-US" sz="2000" dirty="0" smtClean="0"/>
          </a:p>
          <a:p>
            <a:pPr>
              <a:buNone/>
            </a:pP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(4/8)</a:t>
            </a:r>
            <a:endParaRPr lang="en-US" dirty="0"/>
          </a:p>
        </p:txBody>
      </p:sp>
      <p:sp>
        <p:nvSpPr>
          <p:cNvPr id="3" name="Content Placeholder 2"/>
          <p:cNvSpPr>
            <a:spLocks noGrp="1"/>
          </p:cNvSpPr>
          <p:nvPr>
            <p:ph idx="1"/>
          </p:nvPr>
        </p:nvSpPr>
        <p:spPr/>
        <p:txBody>
          <a:bodyPr/>
          <a:lstStyle/>
          <a:p>
            <a:pPr>
              <a:buNone/>
            </a:pPr>
            <a:r>
              <a:rPr lang="en-US" sz="1800" dirty="0" err="1" smtClean="0"/>
              <a:t>3.X</a:t>
            </a:r>
            <a:r>
              <a:rPr lang="en-US" sz="1800" dirty="0" smtClean="0"/>
              <a:t>   Session Signal Logging </a:t>
            </a:r>
          </a:p>
          <a:p>
            <a:pPr>
              <a:buNone/>
            </a:pPr>
            <a:r>
              <a:rPr lang="en-US" sz="1800" dirty="0" smtClean="0"/>
              <a:t> </a:t>
            </a:r>
          </a:p>
          <a:p>
            <a:pPr>
              <a:buNone/>
            </a:pPr>
            <a:r>
              <a:rPr lang="en-US" sz="1800" dirty="0" smtClean="0"/>
              <a:t>   </a:t>
            </a:r>
            <a:r>
              <a:rPr lang="en-US" sz="1800" dirty="0" smtClean="0"/>
              <a:t>  “An </a:t>
            </a:r>
            <a:r>
              <a:rPr lang="en-US" sz="1800" dirty="0" smtClean="0"/>
              <a:t>after the fact search of SIP messages to determine which were part of the same transaction or call is difficult when B2BUAs and </a:t>
            </a:r>
            <a:r>
              <a:rPr lang="en-US" sz="1800" dirty="0" err="1" smtClean="0"/>
              <a:t>SBCs</a:t>
            </a:r>
            <a:r>
              <a:rPr lang="en-US" sz="1800" dirty="0" smtClean="0"/>
              <a:t> are involved in the signaling between UAs. Mapping more than one Call-ID together can be challenging because all of the values in SIP headers on one side of the B2BUA or SBC will likely be different than those on the other side. If multiple B2BUAs and/or </a:t>
            </a:r>
            <a:r>
              <a:rPr lang="en-US" sz="1800" dirty="0" err="1" smtClean="0"/>
              <a:t>SBCs</a:t>
            </a:r>
            <a:r>
              <a:rPr lang="en-US" sz="1800" dirty="0" smtClean="0"/>
              <a:t> are in the signaling path, more than two sets of header values will exist, creating more of a challenge. Creating a common header value through all SIP entities will greatly reduce any challenge for the purposes of accounting, billing, debugging, communication tracking (such as for security purposes in case of theft of service), etc.</a:t>
            </a:r>
          </a:p>
          <a:p>
            <a:pPr>
              <a:buNone/>
            </a:pPr>
            <a:r>
              <a:rPr lang="en-US" sz="1800" dirty="0" smtClean="0"/>
              <a:t> </a:t>
            </a:r>
          </a:p>
          <a:p>
            <a:pPr>
              <a:buNone/>
            </a:pPr>
            <a:r>
              <a:rPr lang="en-US" sz="1800" dirty="0" smtClean="0"/>
              <a:t>   Der</a:t>
            </a:r>
            <a:r>
              <a:rPr lang="en-US" sz="2000" dirty="0" smtClean="0"/>
              <a:t>ived Requirements: </a:t>
            </a:r>
            <a:r>
              <a:rPr lang="en-US" sz="2000" dirty="0" smtClean="0"/>
              <a:t>“</a:t>
            </a:r>
            <a:endParaRPr lang="en-US" sz="2000" dirty="0" smtClean="0"/>
          </a:p>
          <a:p>
            <a:pPr>
              <a:buNone/>
            </a:pP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(5/8)</a:t>
            </a:r>
            <a:endParaRPr lang="en-US" dirty="0"/>
          </a:p>
        </p:txBody>
      </p:sp>
      <p:sp>
        <p:nvSpPr>
          <p:cNvPr id="3" name="Content Placeholder 2"/>
          <p:cNvSpPr>
            <a:spLocks noGrp="1"/>
          </p:cNvSpPr>
          <p:nvPr>
            <p:ph idx="1"/>
          </p:nvPr>
        </p:nvSpPr>
        <p:spPr/>
        <p:txBody>
          <a:bodyPr/>
          <a:lstStyle/>
          <a:p>
            <a:pPr>
              <a:buNone/>
            </a:pPr>
            <a:r>
              <a:rPr lang="en-US" sz="2000" dirty="0" err="1" smtClean="0"/>
              <a:t>3.X</a:t>
            </a:r>
            <a:r>
              <a:rPr lang="en-US" sz="2000" dirty="0" smtClean="0"/>
              <a:t>   Identifier Porting to Other Protocols - RSVP</a:t>
            </a:r>
          </a:p>
          <a:p>
            <a:pPr>
              <a:buNone/>
            </a:pPr>
            <a:r>
              <a:rPr lang="en-US" sz="2000" dirty="0" smtClean="0"/>
              <a:t> </a:t>
            </a:r>
          </a:p>
          <a:p>
            <a:pPr>
              <a:buNone/>
            </a:pPr>
            <a:r>
              <a:rPr lang="en-US" sz="2000" dirty="0" smtClean="0"/>
              <a:t>   </a:t>
            </a:r>
            <a:r>
              <a:rPr lang="en-US" sz="2000" dirty="0" smtClean="0"/>
              <a:t>  “There </a:t>
            </a:r>
            <a:r>
              <a:rPr lang="en-US" sz="2000" dirty="0" smtClean="0"/>
              <a:t>may be a desire to associate SIP session signaling with corresponding media flows.  To facilitate this association, it should be possible to insert the Session-ID into a media-related message, such as an RSVP PATH message.  This association would allow, as an example, for network monitoring equipment to associate troubled network flows with the end-to-end SIP session signaling.</a:t>
            </a:r>
          </a:p>
          <a:p>
            <a:pPr>
              <a:buNone/>
            </a:pPr>
            <a:r>
              <a:rPr lang="en-US" sz="2000" dirty="0" smtClean="0"/>
              <a:t> </a:t>
            </a:r>
          </a:p>
          <a:p>
            <a:pPr>
              <a:buNone/>
            </a:pPr>
            <a:r>
              <a:rPr lang="en-US" sz="2000" dirty="0" smtClean="0"/>
              <a:t>   Derived Requirements: </a:t>
            </a:r>
            <a:r>
              <a:rPr lang="en-US" sz="2000" dirty="0" err="1" smtClean="0"/>
              <a:t>REQ9b</a:t>
            </a:r>
            <a:r>
              <a:rPr lang="en-US" sz="2000" dirty="0" smtClean="0"/>
              <a:t>”</a:t>
            </a:r>
            <a:endParaRPr lang="en-US" sz="2000" dirty="0" smtClean="0"/>
          </a:p>
          <a:p>
            <a:pPr>
              <a:buNone/>
            </a:pPr>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(6/8)</a:t>
            </a:r>
            <a:endParaRPr lang="en-US" dirty="0"/>
          </a:p>
        </p:txBody>
      </p:sp>
      <p:sp>
        <p:nvSpPr>
          <p:cNvPr id="3" name="Content Placeholder 2"/>
          <p:cNvSpPr>
            <a:spLocks noGrp="1"/>
          </p:cNvSpPr>
          <p:nvPr>
            <p:ph idx="1"/>
          </p:nvPr>
        </p:nvSpPr>
        <p:spPr/>
        <p:txBody>
          <a:bodyPr/>
          <a:lstStyle/>
          <a:p>
            <a:pPr>
              <a:buNone/>
            </a:pPr>
            <a:r>
              <a:rPr lang="en-US" sz="2000" dirty="0" err="1" smtClean="0"/>
              <a:t>3.X</a:t>
            </a:r>
            <a:r>
              <a:rPr lang="en-US" sz="2000" dirty="0" smtClean="0"/>
              <a:t>   Identifier Porting to Other Protocols - RTCP</a:t>
            </a:r>
          </a:p>
          <a:p>
            <a:pPr>
              <a:buNone/>
            </a:pPr>
            <a:r>
              <a:rPr lang="en-US" sz="2000" dirty="0" smtClean="0"/>
              <a:t> </a:t>
            </a:r>
          </a:p>
          <a:p>
            <a:pPr>
              <a:buNone/>
            </a:pPr>
            <a:r>
              <a:rPr lang="en-US" sz="2000" dirty="0" smtClean="0"/>
              <a:t>  </a:t>
            </a:r>
            <a:r>
              <a:rPr lang="en-US" sz="2000" dirty="0" smtClean="0"/>
              <a:t>  “There </a:t>
            </a:r>
            <a:r>
              <a:rPr lang="en-US" sz="2000" dirty="0" smtClean="0"/>
              <a:t>may be a desire to associate SIP session signaling with corresponding media flows.  To facilitate this association, it should be possible to insert the Session-ID into a media-related message, such as an RTCP sender report message.  This association would allow, as an example, for network monitoring equipment to associate troubled network flows with the end-to-end SIP session signaling.</a:t>
            </a:r>
          </a:p>
          <a:p>
            <a:pPr>
              <a:buNone/>
            </a:pPr>
            <a:r>
              <a:rPr lang="en-US" sz="2000" dirty="0" smtClean="0"/>
              <a:t> </a:t>
            </a:r>
          </a:p>
          <a:p>
            <a:pPr>
              <a:buNone/>
            </a:pPr>
            <a:r>
              <a:rPr lang="en-US" sz="2000" dirty="0" smtClean="0"/>
              <a:t>   Derived Requirements: </a:t>
            </a:r>
            <a:r>
              <a:rPr lang="en-US" sz="2000" dirty="0" err="1" smtClean="0"/>
              <a:t>REQ9c</a:t>
            </a:r>
            <a:r>
              <a:rPr lang="en-US" sz="2000" dirty="0" smtClean="0"/>
              <a:t>”</a:t>
            </a:r>
            <a:endParaRPr lang="en-US" sz="2000" dirty="0" smtClean="0"/>
          </a:p>
          <a:p>
            <a:pPr>
              <a:buNone/>
            </a:pP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(7/8)</a:t>
            </a:r>
            <a:endParaRPr lang="en-US" dirty="0"/>
          </a:p>
        </p:txBody>
      </p:sp>
      <p:sp>
        <p:nvSpPr>
          <p:cNvPr id="3" name="Content Placeholder 2"/>
          <p:cNvSpPr>
            <a:spLocks noGrp="1"/>
          </p:cNvSpPr>
          <p:nvPr>
            <p:ph idx="1"/>
          </p:nvPr>
        </p:nvSpPr>
        <p:spPr/>
        <p:txBody>
          <a:bodyPr/>
          <a:lstStyle/>
          <a:p>
            <a:pPr>
              <a:buNone/>
            </a:pPr>
            <a:r>
              <a:rPr lang="en-US" sz="1600" dirty="0" err="1" smtClean="0"/>
              <a:t>3.X</a:t>
            </a:r>
            <a:r>
              <a:rPr lang="en-US" sz="1600" dirty="0" smtClean="0"/>
              <a:t> Traffic Monitoring</a:t>
            </a:r>
          </a:p>
          <a:p>
            <a:pPr>
              <a:buNone/>
            </a:pPr>
            <a:r>
              <a:rPr lang="en-US" sz="1600" dirty="0" smtClean="0"/>
              <a:t> </a:t>
            </a:r>
          </a:p>
          <a:p>
            <a:pPr>
              <a:buNone/>
            </a:pPr>
            <a:r>
              <a:rPr lang="en-US" sz="1600" dirty="0" smtClean="0"/>
              <a:t>   </a:t>
            </a:r>
            <a:r>
              <a:rPr lang="en-US" sz="1600" dirty="0" smtClean="0"/>
              <a:t>   “UA </a:t>
            </a:r>
            <a:r>
              <a:rPr lang="en-US" sz="1600" dirty="0" smtClean="0"/>
              <a:t>A and UA B communicate using SIP messaging with a SIP B2BUA acting as a middlebox which belongs to a SIP service provider. For privacy reasons, the B2BUA changes the SIP headers that reveal information related to the SIP users, device or domain identity. The service provider uses an external device to monitor and log all SIP traffic coming to and from the B2BUA.  In the case of failures reported by the customer or when security issue arise (e.g. theft of service), the service provider has to analyze the logs from the past several days or weeks and correlates those messages which were messages for a single end-to-end SIP session</a:t>
            </a:r>
            <a:r>
              <a:rPr lang="en-US" sz="1600" dirty="0" smtClean="0"/>
              <a:t>.</a:t>
            </a:r>
          </a:p>
          <a:p>
            <a:pPr>
              <a:buNone/>
            </a:pPr>
            <a:endParaRPr lang="en-US" sz="1600" dirty="0" smtClean="0"/>
          </a:p>
          <a:p>
            <a:pPr>
              <a:buNone/>
            </a:pPr>
            <a:r>
              <a:rPr lang="en-US" sz="1600" dirty="0" smtClean="0"/>
              <a:t>   For </a:t>
            </a:r>
            <a:r>
              <a:rPr lang="en-US" sz="1600" dirty="0" smtClean="0"/>
              <a:t>this scenario, we must consider three particular use cases:</a:t>
            </a:r>
          </a:p>
          <a:p>
            <a:pPr>
              <a:buNone/>
            </a:pPr>
            <a:r>
              <a:rPr lang="en-US" sz="1600" dirty="0" smtClean="0"/>
              <a:t>   a) The UAs A and B support the end-to-end Session Identifier.</a:t>
            </a:r>
          </a:p>
          <a:p>
            <a:pPr>
              <a:buNone/>
            </a:pPr>
            <a:r>
              <a:rPr lang="en-US" sz="1600" dirty="0" smtClean="0"/>
              <a:t>   Derived Requirements: </a:t>
            </a:r>
            <a:r>
              <a:rPr lang="en-US" sz="1600" dirty="0" err="1" smtClean="0"/>
              <a:t>REQ1</a:t>
            </a:r>
            <a:r>
              <a:rPr lang="en-US" sz="1600" dirty="0" smtClean="0"/>
              <a:t>, </a:t>
            </a:r>
            <a:r>
              <a:rPr lang="en-US" sz="1600" dirty="0" err="1" smtClean="0"/>
              <a:t>REQ4</a:t>
            </a:r>
            <a:r>
              <a:rPr lang="en-US" sz="1600" dirty="0" smtClean="0"/>
              <a:t>, </a:t>
            </a:r>
            <a:r>
              <a:rPr lang="en-US" sz="1600" dirty="0" err="1" smtClean="0"/>
              <a:t>REQ5</a:t>
            </a:r>
            <a:r>
              <a:rPr lang="en-US" sz="1600" dirty="0" smtClean="0"/>
              <a:t>, </a:t>
            </a:r>
            <a:r>
              <a:rPr lang="en-US" sz="1600" dirty="0" err="1" smtClean="0"/>
              <a:t>REQ8</a:t>
            </a:r>
            <a:r>
              <a:rPr lang="en-US" sz="1600" dirty="0" smtClean="0"/>
              <a:t>.</a:t>
            </a:r>
          </a:p>
          <a:p>
            <a:pPr>
              <a:buNone/>
            </a:pPr>
            <a:r>
              <a:rPr lang="en-US" sz="1600" dirty="0" smtClean="0"/>
              <a:t>   b) Only the UA A supports the end-to-end Session Identifier, the UA B does not.</a:t>
            </a:r>
          </a:p>
          <a:p>
            <a:pPr>
              <a:buNone/>
            </a:pPr>
            <a:r>
              <a:rPr lang="en-US" sz="1600" dirty="0" smtClean="0"/>
              <a:t>   Derived Requirements: </a:t>
            </a:r>
            <a:r>
              <a:rPr lang="en-US" sz="1600" dirty="0" err="1" smtClean="0"/>
              <a:t>REQ1</a:t>
            </a:r>
            <a:r>
              <a:rPr lang="en-US" sz="1600" dirty="0" smtClean="0"/>
              <a:t>, </a:t>
            </a:r>
            <a:r>
              <a:rPr lang="en-US" sz="1600" dirty="0" err="1" smtClean="0"/>
              <a:t>REQ4</a:t>
            </a:r>
            <a:r>
              <a:rPr lang="en-US" sz="1600" dirty="0" smtClean="0"/>
              <a:t>, </a:t>
            </a:r>
            <a:r>
              <a:rPr lang="en-US" sz="1600" dirty="0" err="1" smtClean="0"/>
              <a:t>REQ5</a:t>
            </a:r>
            <a:r>
              <a:rPr lang="en-US" sz="1600" dirty="0" smtClean="0"/>
              <a:t>, </a:t>
            </a:r>
            <a:r>
              <a:rPr lang="en-US" sz="1600" dirty="0" err="1" smtClean="0"/>
              <a:t>REQ7</a:t>
            </a:r>
            <a:r>
              <a:rPr lang="en-US" sz="1600" dirty="0" smtClean="0"/>
              <a:t>, </a:t>
            </a:r>
            <a:r>
              <a:rPr lang="en-US" sz="1600" dirty="0" err="1" smtClean="0"/>
              <a:t>REQ8</a:t>
            </a:r>
            <a:r>
              <a:rPr lang="en-US" sz="1600" dirty="0" smtClean="0"/>
              <a:t>.</a:t>
            </a:r>
          </a:p>
          <a:p>
            <a:pPr>
              <a:buNone/>
            </a:pPr>
            <a:r>
              <a:rPr lang="en-US" sz="1600" dirty="0" smtClean="0"/>
              <a:t>   c) UA A and UA B do not support the end-to-end Session Identifier.</a:t>
            </a:r>
          </a:p>
          <a:p>
            <a:pPr>
              <a:buNone/>
            </a:pPr>
            <a:r>
              <a:rPr lang="en-US" sz="1600" dirty="0" smtClean="0"/>
              <a:t>   Derived Requirements: </a:t>
            </a:r>
            <a:r>
              <a:rPr lang="en-US" sz="1600" dirty="0" err="1" smtClean="0"/>
              <a:t>REQ1</a:t>
            </a:r>
            <a:r>
              <a:rPr lang="en-US" sz="1600" dirty="0" smtClean="0"/>
              <a:t>, </a:t>
            </a:r>
            <a:r>
              <a:rPr lang="en-US" sz="1600" dirty="0" err="1" smtClean="0"/>
              <a:t>REQ4</a:t>
            </a:r>
            <a:r>
              <a:rPr lang="en-US" sz="1600" dirty="0" smtClean="0"/>
              <a:t>, </a:t>
            </a:r>
            <a:r>
              <a:rPr lang="en-US" sz="1600" dirty="0" err="1" smtClean="0"/>
              <a:t>REQ5</a:t>
            </a:r>
            <a:r>
              <a:rPr lang="en-US" sz="1600" dirty="0" smtClean="0"/>
              <a:t>, </a:t>
            </a:r>
            <a:r>
              <a:rPr lang="en-US" sz="1600" dirty="0" err="1" smtClean="0"/>
              <a:t>REQ7</a:t>
            </a:r>
            <a:r>
              <a:rPr lang="en-US" sz="1600" dirty="0" smtClean="0"/>
              <a:t>, </a:t>
            </a:r>
            <a:r>
              <a:rPr lang="en-US" sz="1600" dirty="0" err="1" smtClean="0"/>
              <a:t>REQ8</a:t>
            </a:r>
            <a:r>
              <a:rPr lang="en-US" sz="1600" dirty="0" smtClean="0"/>
              <a:t>”</a:t>
            </a:r>
            <a:endParaRPr lang="en-US" sz="16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(8/8)</a:t>
            </a:r>
            <a:endParaRPr lang="en-US" dirty="0"/>
          </a:p>
        </p:txBody>
      </p:sp>
      <p:sp>
        <p:nvSpPr>
          <p:cNvPr id="3" name="Content Placeholder 2"/>
          <p:cNvSpPr>
            <a:spLocks noGrp="1"/>
          </p:cNvSpPr>
          <p:nvPr>
            <p:ph idx="1"/>
          </p:nvPr>
        </p:nvSpPr>
        <p:spPr>
          <a:xfrm>
            <a:off x="152400" y="1219200"/>
            <a:ext cx="8839200" cy="4525963"/>
          </a:xfrm>
        </p:spPr>
        <p:txBody>
          <a:bodyPr/>
          <a:lstStyle/>
          <a:p>
            <a:pPr>
              <a:buNone/>
            </a:pPr>
            <a:r>
              <a:rPr lang="en-US" sz="1200" dirty="0" err="1" smtClean="0"/>
              <a:t>3.X</a:t>
            </a:r>
            <a:r>
              <a:rPr lang="en-US" sz="1200" dirty="0" smtClean="0"/>
              <a:t>  </a:t>
            </a:r>
            <a:r>
              <a:rPr lang="en-US" sz="1200" dirty="0" err="1" smtClean="0"/>
              <a:t>3PCC</a:t>
            </a:r>
            <a:r>
              <a:rPr lang="en-US" sz="1200" dirty="0" smtClean="0"/>
              <a:t> Use Case.</a:t>
            </a:r>
          </a:p>
          <a:p>
            <a:pPr>
              <a:buNone/>
            </a:pPr>
            <a:r>
              <a:rPr lang="en-US" sz="1200" dirty="0" smtClean="0"/>
              <a:t> </a:t>
            </a:r>
          </a:p>
          <a:p>
            <a:pPr>
              <a:buNone/>
            </a:pPr>
            <a:r>
              <a:rPr lang="en-US" sz="1200" dirty="0" smtClean="0"/>
              <a:t>  </a:t>
            </a:r>
            <a:r>
              <a:rPr lang="en-US" sz="1200" dirty="0" smtClean="0"/>
              <a:t>      </a:t>
            </a:r>
            <a:r>
              <a:rPr lang="en-US" sz="1200" dirty="0" smtClean="0"/>
              <a:t>Third party call control refers to the ability of an entity to create a call in which communication is actually between two or more parties. For example, a B2BUA acting as a third party controller could establish a call between two SIP UA's using </a:t>
            </a:r>
            <a:r>
              <a:rPr lang="en-US" sz="1200" dirty="0" err="1" smtClean="0"/>
              <a:t>3PCC</a:t>
            </a:r>
            <a:r>
              <a:rPr lang="en-US" sz="1200" dirty="0" smtClean="0"/>
              <a:t> procedures as described in section 4.1 of RFC 3725 the flow for which is reproduced below.</a:t>
            </a:r>
          </a:p>
          <a:p>
            <a:pPr>
              <a:buNone/>
            </a:pPr>
            <a:r>
              <a:rPr lang="en-US" sz="1400" dirty="0" smtClean="0"/>
              <a:t> </a:t>
            </a:r>
          </a:p>
          <a:p>
            <a:pPr>
              <a:buNone/>
            </a:pPr>
            <a:r>
              <a:rPr lang="en-US" sz="1000" dirty="0" smtClean="0">
                <a:latin typeface="Courier New" pitchFamily="49" charset="0"/>
                <a:cs typeface="Courier New" pitchFamily="49" charset="0"/>
              </a:rPr>
              <a:t>              A              Controller               B</a:t>
            </a:r>
          </a:p>
          <a:p>
            <a:pPr>
              <a:buNone/>
            </a:pPr>
            <a:r>
              <a:rPr lang="en-US" sz="1000" dirty="0" smtClean="0">
                <a:latin typeface="Courier New" pitchFamily="49" charset="0"/>
                <a:cs typeface="Courier New" pitchFamily="49" charset="0"/>
              </a:rPr>
              <a:t>              |(1) INVITE no SDP  |                   |</a:t>
            </a:r>
          </a:p>
          <a:p>
            <a:pPr>
              <a:buNone/>
            </a:pPr>
            <a:r>
              <a:rPr lang="en-US" sz="1000" dirty="0" smtClean="0">
                <a:latin typeface="Courier New" pitchFamily="49" charset="0"/>
                <a:cs typeface="Courier New" pitchFamily="49" charset="0"/>
              </a:rPr>
              <a:t>              |&lt;------------------|                   |</a:t>
            </a:r>
          </a:p>
          <a:p>
            <a:pPr>
              <a:buNone/>
            </a:pPr>
            <a:r>
              <a:rPr lang="en-US" sz="1000" dirty="0" smtClean="0">
                <a:latin typeface="Courier New" pitchFamily="49" charset="0"/>
                <a:cs typeface="Courier New" pitchFamily="49" charset="0"/>
              </a:rPr>
              <a:t>              |(2) 200 </a:t>
            </a:r>
            <a:r>
              <a:rPr lang="en-US" sz="1000" dirty="0" err="1" smtClean="0">
                <a:latin typeface="Courier New" pitchFamily="49" charset="0"/>
                <a:cs typeface="Courier New" pitchFamily="49" charset="0"/>
              </a:rPr>
              <a:t>offer1</a:t>
            </a:r>
            <a:r>
              <a:rPr lang="en-US" sz="1000" dirty="0" smtClean="0">
                <a:latin typeface="Courier New" pitchFamily="49" charset="0"/>
                <a:cs typeface="Courier New" pitchFamily="49" charset="0"/>
              </a:rPr>
              <a:t>     |                   |</a:t>
            </a:r>
          </a:p>
          <a:p>
            <a:pPr>
              <a:buNone/>
            </a:pPr>
            <a:r>
              <a:rPr lang="en-US" sz="1000" dirty="0" smtClean="0">
                <a:latin typeface="Courier New" pitchFamily="49" charset="0"/>
                <a:cs typeface="Courier New" pitchFamily="49" charset="0"/>
              </a:rPr>
              <a:t>              |------------------&gt;|                   |</a:t>
            </a:r>
          </a:p>
          <a:p>
            <a:pPr>
              <a:buNone/>
            </a:pPr>
            <a:r>
              <a:rPr lang="en-US" sz="1000" dirty="0" smtClean="0">
                <a:latin typeface="Courier New" pitchFamily="49" charset="0"/>
                <a:cs typeface="Courier New" pitchFamily="49" charset="0"/>
              </a:rPr>
              <a:t>              |                   |(3) INVITE </a:t>
            </a:r>
            <a:r>
              <a:rPr lang="en-US" sz="1000" dirty="0" err="1" smtClean="0">
                <a:latin typeface="Courier New" pitchFamily="49" charset="0"/>
                <a:cs typeface="Courier New" pitchFamily="49" charset="0"/>
              </a:rPr>
              <a:t>offer1</a:t>
            </a:r>
            <a:r>
              <a:rPr lang="en-US" sz="1000" dirty="0" smtClean="0">
                <a:latin typeface="Courier New" pitchFamily="49" charset="0"/>
                <a:cs typeface="Courier New" pitchFamily="49" charset="0"/>
              </a:rPr>
              <a:t>  |</a:t>
            </a:r>
          </a:p>
          <a:p>
            <a:pPr>
              <a:buNone/>
            </a:pPr>
            <a:r>
              <a:rPr lang="en-US" sz="1000" dirty="0" smtClean="0">
                <a:latin typeface="Courier New" pitchFamily="49" charset="0"/>
                <a:cs typeface="Courier New" pitchFamily="49" charset="0"/>
              </a:rPr>
              <a:t>              |                   |------------------&gt;|</a:t>
            </a:r>
          </a:p>
          <a:p>
            <a:pPr>
              <a:buNone/>
            </a:pPr>
            <a:r>
              <a:rPr lang="en-US" sz="1000" dirty="0" smtClean="0">
                <a:latin typeface="Courier New" pitchFamily="49" charset="0"/>
                <a:cs typeface="Courier New" pitchFamily="49" charset="0"/>
              </a:rPr>
              <a:t>              |                   |(4) 200 OK </a:t>
            </a:r>
            <a:r>
              <a:rPr lang="en-US" sz="1000" dirty="0" err="1" smtClean="0">
                <a:latin typeface="Courier New" pitchFamily="49" charset="0"/>
                <a:cs typeface="Courier New" pitchFamily="49" charset="0"/>
              </a:rPr>
              <a:t>answer1</a:t>
            </a:r>
            <a:r>
              <a:rPr lang="en-US" sz="1000" dirty="0" smtClean="0">
                <a:latin typeface="Courier New" pitchFamily="49" charset="0"/>
                <a:cs typeface="Courier New" pitchFamily="49" charset="0"/>
              </a:rPr>
              <a:t> |</a:t>
            </a:r>
          </a:p>
          <a:p>
            <a:pPr>
              <a:buNone/>
            </a:pPr>
            <a:r>
              <a:rPr lang="en-US" sz="1000" dirty="0" smtClean="0">
                <a:latin typeface="Courier New" pitchFamily="49" charset="0"/>
                <a:cs typeface="Courier New" pitchFamily="49" charset="0"/>
              </a:rPr>
              <a:t>              |                   |&lt;------------------|</a:t>
            </a:r>
          </a:p>
          <a:p>
            <a:pPr>
              <a:buNone/>
            </a:pPr>
            <a:r>
              <a:rPr lang="en-US" sz="1000" dirty="0" smtClean="0">
                <a:latin typeface="Courier New" pitchFamily="49" charset="0"/>
                <a:cs typeface="Courier New" pitchFamily="49" charset="0"/>
              </a:rPr>
              <a:t>              |                   |(5) ACK            |</a:t>
            </a:r>
          </a:p>
          <a:p>
            <a:pPr>
              <a:buNone/>
            </a:pPr>
            <a:r>
              <a:rPr lang="en-US" sz="1000" dirty="0" smtClean="0">
                <a:latin typeface="Courier New" pitchFamily="49" charset="0"/>
                <a:cs typeface="Courier New" pitchFamily="49" charset="0"/>
              </a:rPr>
              <a:t>              |                   |------------------&gt;|</a:t>
            </a:r>
          </a:p>
          <a:p>
            <a:pPr>
              <a:buNone/>
            </a:pPr>
            <a:r>
              <a:rPr lang="en-US" sz="1000" dirty="0" smtClean="0">
                <a:latin typeface="Courier New" pitchFamily="49" charset="0"/>
                <a:cs typeface="Courier New" pitchFamily="49" charset="0"/>
              </a:rPr>
              <a:t>              |(6) ACK </a:t>
            </a:r>
            <a:r>
              <a:rPr lang="en-US" sz="1000" dirty="0" err="1" smtClean="0">
                <a:latin typeface="Courier New" pitchFamily="49" charset="0"/>
                <a:cs typeface="Courier New" pitchFamily="49" charset="0"/>
              </a:rPr>
              <a:t>answer1</a:t>
            </a:r>
            <a:r>
              <a:rPr lang="en-US" sz="1000" dirty="0" smtClean="0">
                <a:latin typeface="Courier New" pitchFamily="49" charset="0"/>
                <a:cs typeface="Courier New" pitchFamily="49" charset="0"/>
              </a:rPr>
              <a:t>    |                   |</a:t>
            </a:r>
          </a:p>
          <a:p>
            <a:pPr>
              <a:buNone/>
            </a:pPr>
            <a:r>
              <a:rPr lang="en-US" sz="1000" dirty="0" smtClean="0">
                <a:latin typeface="Courier New" pitchFamily="49" charset="0"/>
                <a:cs typeface="Courier New" pitchFamily="49" charset="0"/>
              </a:rPr>
              <a:t>              |&lt;------------------|                   |</a:t>
            </a:r>
          </a:p>
          <a:p>
            <a:pPr>
              <a:buNone/>
            </a:pPr>
            <a:r>
              <a:rPr lang="en-US" sz="1000" dirty="0" smtClean="0">
                <a:latin typeface="Courier New" pitchFamily="49" charset="0"/>
                <a:cs typeface="Courier New" pitchFamily="49" charset="0"/>
              </a:rPr>
              <a:t>              |(7) RTP            |                   |</a:t>
            </a:r>
          </a:p>
          <a:p>
            <a:pPr>
              <a:buNone/>
            </a:pPr>
            <a:r>
              <a:rPr lang="en-US" sz="1000" dirty="0" smtClean="0">
                <a:latin typeface="Courier New" pitchFamily="49" charset="0"/>
                <a:cs typeface="Courier New" pitchFamily="49" charset="0"/>
              </a:rPr>
              <a:t>              |.......................................|</a:t>
            </a:r>
          </a:p>
          <a:p>
            <a:pPr>
              <a:buNone/>
            </a:pPr>
            <a:r>
              <a:rPr lang="en-US" sz="1000" dirty="0" smtClean="0">
                <a:latin typeface="Courier New" pitchFamily="49" charset="0"/>
                <a:cs typeface="Courier New" pitchFamily="49" charset="0"/>
              </a:rPr>
              <a:t> </a:t>
            </a:r>
          </a:p>
          <a:p>
            <a:pPr>
              <a:buNone/>
            </a:pPr>
            <a:r>
              <a:rPr lang="en-US" sz="1000" dirty="0" smtClean="0">
                <a:latin typeface="Courier New" pitchFamily="49" charset="0"/>
                <a:cs typeface="Courier New" pitchFamily="49" charset="0"/>
              </a:rPr>
              <a:t>               Figure 1. Session-ID </a:t>
            </a:r>
            <a:r>
              <a:rPr lang="en-US" sz="1000" dirty="0" err="1" smtClean="0">
                <a:latin typeface="Courier New" pitchFamily="49" charset="0"/>
                <a:cs typeface="Courier New" pitchFamily="49" charset="0"/>
              </a:rPr>
              <a:t>3PCC</a:t>
            </a:r>
            <a:r>
              <a:rPr lang="en-US" sz="1000" dirty="0" smtClean="0">
                <a:latin typeface="Courier New" pitchFamily="49" charset="0"/>
                <a:cs typeface="Courier New" pitchFamily="49" charset="0"/>
              </a:rPr>
              <a:t> Scenario</a:t>
            </a:r>
          </a:p>
          <a:p>
            <a:pPr>
              <a:buNone/>
            </a:pPr>
            <a:r>
              <a:rPr lang="en-US" sz="1400" dirty="0" smtClean="0"/>
              <a:t> </a:t>
            </a:r>
          </a:p>
          <a:p>
            <a:pPr>
              <a:buNone/>
            </a:pPr>
            <a:r>
              <a:rPr lang="en-US" sz="1200" dirty="0" smtClean="0"/>
              <a:t>   Such a flow must result in a single session identifier being used for the communication session between UA A and UA B.</a:t>
            </a:r>
          </a:p>
          <a:p>
            <a:pPr>
              <a:buNone/>
            </a:pPr>
            <a:r>
              <a:rPr lang="en-US" sz="1200" dirty="0" smtClean="0"/>
              <a:t> </a:t>
            </a:r>
          </a:p>
          <a:p>
            <a:pPr>
              <a:buNone/>
            </a:pPr>
            <a:r>
              <a:rPr lang="en-US" sz="1200" dirty="0" smtClean="0"/>
              <a:t>   Derived Requirements: </a:t>
            </a:r>
            <a:r>
              <a:rPr lang="en-US" sz="1200" dirty="0" err="1" smtClean="0"/>
              <a:t>REQ10</a:t>
            </a:r>
            <a:endParaRPr lang="en-US"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Session-ID Requirements (</a:t>
            </a:r>
            <a:r>
              <a:rPr lang="en-US" dirty="0" smtClean="0"/>
              <a:t>1/2)</a:t>
            </a:r>
            <a:endParaRPr lang="en-US" dirty="0"/>
          </a:p>
        </p:txBody>
      </p:sp>
      <p:sp>
        <p:nvSpPr>
          <p:cNvPr id="6147" name="Rectangle 3"/>
          <p:cNvSpPr>
            <a:spLocks noGrp="1" noChangeArrowheads="1"/>
          </p:cNvSpPr>
          <p:nvPr>
            <p:ph type="body" idx="1"/>
          </p:nvPr>
        </p:nvSpPr>
        <p:spPr/>
        <p:txBody>
          <a:bodyPr/>
          <a:lstStyle/>
          <a:p>
            <a:r>
              <a:rPr lang="en-US" sz="2400" b="1" dirty="0" err="1"/>
              <a:t>REQ1</a:t>
            </a:r>
            <a:r>
              <a:rPr lang="en-US" sz="2400" dirty="0"/>
              <a:t>: </a:t>
            </a:r>
            <a:r>
              <a:rPr lang="en-US" sz="2400" dirty="0" smtClean="0"/>
              <a:t>It must be possible for an administrator or an external device which monitors the SIP-traffic to use the identifier to identify those dialogs which were at some point in time components of a single end-to-end SIP session (e.g., parts of the same call).</a:t>
            </a:r>
          </a:p>
          <a:p>
            <a:endParaRPr lang="en-US" sz="2400" b="1" dirty="0" smtClean="0"/>
          </a:p>
          <a:p>
            <a:r>
              <a:rPr lang="en-US" sz="2400" b="1" dirty="0" err="1" smtClean="0"/>
              <a:t>REQ1a</a:t>
            </a:r>
            <a:r>
              <a:rPr lang="en-US" sz="2400" dirty="0" smtClean="0"/>
              <a:t>: { </a:t>
            </a:r>
            <a:r>
              <a:rPr lang="en-US" sz="2400" dirty="0" smtClean="0"/>
              <a:t>with above, not felt necessary any longer }</a:t>
            </a:r>
          </a:p>
          <a:p>
            <a:endParaRPr lang="en-US" sz="2400" dirty="0" smtClean="0"/>
          </a:p>
          <a:p>
            <a:r>
              <a:rPr lang="en-US" sz="2400" b="1" dirty="0" err="1" smtClean="0"/>
              <a:t>REQ6</a:t>
            </a:r>
            <a:r>
              <a:rPr lang="en-US" sz="2400" dirty="0" smtClean="0"/>
              <a:t>: </a:t>
            </a:r>
            <a:r>
              <a:rPr lang="en-US" sz="2400" dirty="0" smtClean="0"/>
              <a:t>{ </a:t>
            </a:r>
            <a:r>
              <a:rPr lang="en-US" sz="2400" dirty="0" smtClean="0"/>
              <a:t>merged into </a:t>
            </a:r>
            <a:r>
              <a:rPr lang="en-US" sz="2400" dirty="0" err="1" smtClean="0"/>
              <a:t>REQ5</a:t>
            </a:r>
            <a:r>
              <a:rPr lang="en-US" sz="2400" dirty="0" smtClean="0"/>
              <a:t> }</a:t>
            </a:r>
            <a:endParaRPr lang="en-US" sz="2400" dirty="0" smtClean="0"/>
          </a:p>
          <a:p>
            <a:pPr>
              <a:buNone/>
            </a:pPr>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Requirements </a:t>
            </a:r>
            <a:r>
              <a:rPr lang="en-US" dirty="0" smtClean="0"/>
              <a:t>(2/2)</a:t>
            </a:r>
            <a:endParaRPr lang="en-US" dirty="0"/>
          </a:p>
        </p:txBody>
      </p:sp>
      <p:sp>
        <p:nvSpPr>
          <p:cNvPr id="3" name="Content Placeholder 2"/>
          <p:cNvSpPr>
            <a:spLocks noGrp="1"/>
          </p:cNvSpPr>
          <p:nvPr>
            <p:ph idx="1"/>
          </p:nvPr>
        </p:nvSpPr>
        <p:spPr/>
        <p:txBody>
          <a:bodyPr/>
          <a:lstStyle/>
          <a:p>
            <a:r>
              <a:rPr lang="en-US" sz="2400" b="1" dirty="0" err="1" smtClean="0"/>
              <a:t>REQ10</a:t>
            </a:r>
            <a:r>
              <a:rPr lang="en-US" sz="2400" b="1" dirty="0" smtClean="0"/>
              <a:t>: </a:t>
            </a:r>
            <a:r>
              <a:rPr lang="en-US" sz="2400" dirty="0" smtClean="0"/>
              <a:t>It must be possible to correlate two end-to-end sessions when the sessions are created by a third party controller using </a:t>
            </a:r>
            <a:r>
              <a:rPr lang="en-US" sz="2400" dirty="0" err="1" smtClean="0"/>
              <a:t>3PCC</a:t>
            </a:r>
            <a:r>
              <a:rPr lang="en-US" sz="2400" dirty="0" smtClean="0"/>
              <a:t> procedures as described  shown in Figure 1, as described in RFC 3725.</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Issues </a:t>
            </a:r>
            <a:endParaRPr lang="en-US" dirty="0"/>
          </a:p>
        </p:txBody>
      </p:sp>
      <p:sp>
        <p:nvSpPr>
          <p:cNvPr id="3" name="Content Placeholder 2"/>
          <p:cNvSpPr>
            <a:spLocks noGrp="1"/>
          </p:cNvSpPr>
          <p:nvPr>
            <p:ph idx="1"/>
          </p:nvPr>
        </p:nvSpPr>
        <p:spPr/>
        <p:txBody>
          <a:bodyPr/>
          <a:lstStyle/>
          <a:p>
            <a:pPr marL="514350" indent="-514350">
              <a:buFont typeface="+mj-lt"/>
              <a:buAutoNum type="arabicParenR"/>
            </a:pPr>
            <a:r>
              <a:rPr lang="en-US" dirty="0" smtClean="0"/>
              <a:t>Minimal feedback about use-case text for draft…</a:t>
            </a:r>
          </a:p>
          <a:p>
            <a:pPr marL="514350" indent="-514350">
              <a:buFont typeface="+mj-lt"/>
              <a:buAutoNum type="arabicParenR"/>
            </a:pPr>
            <a:r>
              <a:rPr lang="en-US" dirty="0" smtClean="0"/>
              <a:t>Iron out final wording on Use-cases and Requirements</a:t>
            </a:r>
          </a:p>
          <a:p>
            <a:pPr marL="514350" indent="-514350">
              <a:buFont typeface="+mj-lt"/>
              <a:buAutoNum type="arabicParen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r>
              <a:rPr lang="en-US" sz="4000" dirty="0"/>
              <a:t>Illustrating the Problem:</a:t>
            </a:r>
            <a:br>
              <a:rPr lang="en-US" sz="4000" dirty="0"/>
            </a:br>
            <a:r>
              <a:rPr lang="en-US" sz="4000" dirty="0"/>
              <a:t>Alice and Bob via B2BUA or SBC</a:t>
            </a:r>
          </a:p>
        </p:txBody>
      </p:sp>
      <p:sp>
        <p:nvSpPr>
          <p:cNvPr id="5" name="Rectangle 4"/>
          <p:cNvSpPr>
            <a:spLocks noChangeArrowheads="1"/>
          </p:cNvSpPr>
          <p:nvPr/>
        </p:nvSpPr>
        <p:spPr bwMode="auto">
          <a:xfrm>
            <a:off x="6781800" y="2590800"/>
            <a:ext cx="1066800" cy="609600"/>
          </a:xfrm>
          <a:prstGeom prst="rect">
            <a:avLst/>
          </a:prstGeom>
          <a:solidFill>
            <a:srgbClr val="3D8D93"/>
          </a:solidFill>
          <a:ln w="25400" algn="ctr">
            <a:solidFill>
              <a:srgbClr val="385D8A"/>
            </a:solidFill>
            <a:miter lim="800000"/>
            <a:headEnd/>
            <a:tailEnd/>
          </a:ln>
        </p:spPr>
        <p:txBody>
          <a:bodyPr anchor="ctr"/>
          <a:lstStyle/>
          <a:p>
            <a:pPr algn="ctr" eaLnBrk="1" hangingPunct="1"/>
            <a:r>
              <a:rPr lang="en-US">
                <a:solidFill>
                  <a:srgbClr val="FFFFFF"/>
                </a:solidFill>
                <a:latin typeface="Calibri" pitchFamily="34" charset="0"/>
              </a:rPr>
              <a:t>Carol</a:t>
            </a:r>
          </a:p>
        </p:txBody>
      </p:sp>
      <p:sp>
        <p:nvSpPr>
          <p:cNvPr id="6" name="Rectangle 5"/>
          <p:cNvSpPr>
            <a:spLocks noChangeArrowheads="1"/>
          </p:cNvSpPr>
          <p:nvPr/>
        </p:nvSpPr>
        <p:spPr bwMode="auto">
          <a:xfrm>
            <a:off x="3886200" y="5638800"/>
            <a:ext cx="1066800" cy="609600"/>
          </a:xfrm>
          <a:prstGeom prst="rect">
            <a:avLst/>
          </a:prstGeom>
          <a:solidFill>
            <a:srgbClr val="3D8D93"/>
          </a:solidFill>
          <a:ln w="25400" algn="ctr">
            <a:solidFill>
              <a:srgbClr val="385D8A"/>
            </a:solidFill>
            <a:miter lim="800000"/>
            <a:headEnd/>
            <a:tailEnd/>
          </a:ln>
        </p:spPr>
        <p:txBody>
          <a:bodyPr anchor="ctr"/>
          <a:lstStyle/>
          <a:p>
            <a:pPr algn="ctr" eaLnBrk="1" hangingPunct="1"/>
            <a:r>
              <a:rPr lang="en-US">
                <a:solidFill>
                  <a:srgbClr val="FFFFFF"/>
                </a:solidFill>
                <a:latin typeface="Calibri" pitchFamily="34" charset="0"/>
              </a:rPr>
              <a:t>Bob</a:t>
            </a:r>
          </a:p>
        </p:txBody>
      </p:sp>
      <p:sp>
        <p:nvSpPr>
          <p:cNvPr id="7" name="Rectangle 6"/>
          <p:cNvSpPr/>
          <p:nvPr/>
        </p:nvSpPr>
        <p:spPr>
          <a:xfrm>
            <a:off x="3886200" y="3962400"/>
            <a:ext cx="1066800" cy="609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en-US" dirty="0">
                <a:solidFill>
                  <a:srgbClr val="FFFFFF"/>
                </a:solidFill>
              </a:rPr>
              <a:t>B2BUA</a:t>
            </a:r>
          </a:p>
        </p:txBody>
      </p:sp>
      <p:cxnSp>
        <p:nvCxnSpPr>
          <p:cNvPr id="9" name="Straight Arrow Connector 8"/>
          <p:cNvCxnSpPr>
            <a:stCxn id="4" idx="2"/>
            <a:endCxn id="7" idx="1"/>
          </p:cNvCxnSpPr>
          <p:nvPr/>
        </p:nvCxnSpPr>
        <p:spPr>
          <a:xfrm>
            <a:off x="1600200" y="3200400"/>
            <a:ext cx="22860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392" name="TextBox 18"/>
          <p:cNvSpPr txBox="1">
            <a:spLocks noChangeArrowheads="1"/>
          </p:cNvSpPr>
          <p:nvPr/>
        </p:nvSpPr>
        <p:spPr bwMode="auto">
          <a:xfrm>
            <a:off x="1524000" y="3733800"/>
            <a:ext cx="1360488" cy="366713"/>
          </a:xfrm>
          <a:prstGeom prst="rect">
            <a:avLst/>
          </a:prstGeom>
          <a:noFill/>
          <a:ln w="9525">
            <a:noFill/>
            <a:miter lim="800000"/>
            <a:headEnd/>
            <a:tailEnd/>
          </a:ln>
        </p:spPr>
        <p:txBody>
          <a:bodyPr wrap="none">
            <a:spAutoFit/>
          </a:bodyPr>
          <a:lstStyle/>
          <a:p>
            <a:pPr eaLnBrk="1" hangingPunct="1"/>
            <a:r>
              <a:rPr lang="en-US">
                <a:latin typeface="Calibri" pitchFamily="34" charset="0"/>
              </a:rPr>
              <a:t>dialog ID “X”</a:t>
            </a:r>
          </a:p>
        </p:txBody>
      </p:sp>
      <p:cxnSp>
        <p:nvCxnSpPr>
          <p:cNvPr id="3" name="Straight Arrow Connector 8"/>
          <p:cNvCxnSpPr/>
          <p:nvPr/>
        </p:nvCxnSpPr>
        <p:spPr>
          <a:xfrm>
            <a:off x="4191000" y="4572000"/>
            <a:ext cx="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394" name="TextBox 12"/>
          <p:cNvSpPr txBox="1">
            <a:spLocks noChangeArrowheads="1"/>
          </p:cNvSpPr>
          <p:nvPr/>
        </p:nvSpPr>
        <p:spPr bwMode="auto">
          <a:xfrm>
            <a:off x="2743200" y="4891088"/>
            <a:ext cx="1370013" cy="366712"/>
          </a:xfrm>
          <a:prstGeom prst="rect">
            <a:avLst/>
          </a:prstGeom>
          <a:noFill/>
          <a:ln w="9525">
            <a:noFill/>
            <a:miter lim="800000"/>
            <a:headEnd/>
            <a:tailEnd/>
          </a:ln>
        </p:spPr>
        <p:txBody>
          <a:bodyPr wrap="none">
            <a:spAutoFit/>
          </a:bodyPr>
          <a:lstStyle/>
          <a:p>
            <a:pPr eaLnBrk="1" hangingPunct="1"/>
            <a:r>
              <a:rPr lang="en-US">
                <a:latin typeface="Calibri" pitchFamily="34" charset="0"/>
              </a:rPr>
              <a:t>dialog-ID “Y”</a:t>
            </a:r>
          </a:p>
        </p:txBody>
      </p:sp>
      <p:sp>
        <p:nvSpPr>
          <p:cNvPr id="16395" name="TextBox 13"/>
          <p:cNvSpPr txBox="1">
            <a:spLocks noChangeArrowheads="1"/>
          </p:cNvSpPr>
          <p:nvPr/>
        </p:nvSpPr>
        <p:spPr bwMode="auto">
          <a:xfrm>
            <a:off x="5105400" y="4572000"/>
            <a:ext cx="3886200" cy="2014538"/>
          </a:xfrm>
          <a:prstGeom prst="rect">
            <a:avLst/>
          </a:prstGeom>
          <a:noFill/>
          <a:ln w="9525">
            <a:noFill/>
            <a:miter lim="800000"/>
            <a:headEnd/>
            <a:tailEnd/>
          </a:ln>
        </p:spPr>
        <p:txBody>
          <a:bodyPr>
            <a:spAutoFit/>
          </a:bodyPr>
          <a:lstStyle/>
          <a:p>
            <a:pPr algn="ctr" eaLnBrk="1" hangingPunct="1"/>
            <a:r>
              <a:rPr lang="en-US">
                <a:latin typeface="Calibri" pitchFamily="34" charset="0"/>
              </a:rPr>
              <a:t>What is the end-to-end dialog identifier? </a:t>
            </a:r>
          </a:p>
          <a:p>
            <a:pPr algn="ctr" eaLnBrk="1" hangingPunct="1"/>
            <a:endParaRPr lang="en-US">
              <a:latin typeface="Calibri" pitchFamily="34" charset="0"/>
            </a:endParaRPr>
          </a:p>
          <a:p>
            <a:pPr algn="ctr" eaLnBrk="1" hangingPunct="1"/>
            <a:r>
              <a:rPr lang="en-US">
                <a:latin typeface="Calibri" pitchFamily="34" charset="0"/>
              </a:rPr>
              <a:t> Alice thinks it is X and Bob thinks it is Y.</a:t>
            </a:r>
          </a:p>
          <a:p>
            <a:pPr algn="ctr" eaLnBrk="1" hangingPunct="1"/>
            <a:endParaRPr lang="en-US">
              <a:latin typeface="Calibri" pitchFamily="34" charset="0"/>
            </a:endParaRPr>
          </a:p>
          <a:p>
            <a:pPr algn="ctr" eaLnBrk="1" hangingPunct="1"/>
            <a:r>
              <a:rPr lang="en-US">
                <a:latin typeface="Calibri" pitchFamily="34" charset="0"/>
              </a:rPr>
              <a:t>BOTH think they are communicating directly with the other</a:t>
            </a:r>
          </a:p>
        </p:txBody>
      </p:sp>
      <p:sp>
        <p:nvSpPr>
          <p:cNvPr id="4" name="Rectangle 3"/>
          <p:cNvSpPr>
            <a:spLocks noChangeArrowheads="1"/>
          </p:cNvSpPr>
          <p:nvPr/>
        </p:nvSpPr>
        <p:spPr bwMode="auto">
          <a:xfrm>
            <a:off x="1066800" y="2590800"/>
            <a:ext cx="1066800" cy="609600"/>
          </a:xfrm>
          <a:prstGeom prst="rect">
            <a:avLst/>
          </a:prstGeom>
          <a:solidFill>
            <a:srgbClr val="3D8D93"/>
          </a:solidFill>
          <a:ln w="25400" algn="ctr">
            <a:solidFill>
              <a:srgbClr val="385D8A"/>
            </a:solidFill>
            <a:miter lim="800000"/>
            <a:headEnd/>
            <a:tailEnd/>
          </a:ln>
        </p:spPr>
        <p:txBody>
          <a:bodyPr anchor="ctr"/>
          <a:lstStyle/>
          <a:p>
            <a:pPr algn="ctr" eaLnBrk="1" fontAlgn="auto" hangingPunct="1">
              <a:spcBef>
                <a:spcPts val="0"/>
              </a:spcBef>
              <a:spcAft>
                <a:spcPts val="0"/>
              </a:spcAft>
              <a:defRPr/>
            </a:pPr>
            <a:r>
              <a:rPr lang="en-US" dirty="0">
                <a:solidFill>
                  <a:schemeClr val="lt1"/>
                </a:solidFill>
                <a:latin typeface="+mn-lt"/>
              </a:rPr>
              <a:t>Alice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Agenda</a:t>
            </a:r>
            <a:endParaRPr lang="en-US" dirty="0"/>
          </a:p>
        </p:txBody>
      </p:sp>
      <p:sp>
        <p:nvSpPr>
          <p:cNvPr id="7171" name="Rectangle 3"/>
          <p:cNvSpPr>
            <a:spLocks noGrp="1" noChangeArrowheads="1"/>
          </p:cNvSpPr>
          <p:nvPr>
            <p:ph type="body" idx="1"/>
          </p:nvPr>
        </p:nvSpPr>
        <p:spPr/>
        <p:txBody>
          <a:bodyPr/>
          <a:lstStyle/>
          <a:p>
            <a:pPr>
              <a:lnSpc>
                <a:spcPct val="90000"/>
              </a:lnSpc>
            </a:pPr>
            <a:r>
              <a:rPr lang="en-US" dirty="0" smtClean="0"/>
              <a:t>Review </a:t>
            </a:r>
            <a:r>
              <a:rPr lang="en-US" dirty="0" smtClean="0"/>
              <a:t>existing proposals from u</a:t>
            </a:r>
            <a:r>
              <a:rPr lang="en-US" dirty="0" smtClean="0"/>
              <a:t>se-cases </a:t>
            </a:r>
            <a:r>
              <a:rPr lang="en-US" dirty="0" smtClean="0"/>
              <a:t>in </a:t>
            </a:r>
            <a:r>
              <a:rPr lang="en-US" dirty="0" smtClean="0"/>
              <a:t>WG-00.txt with new text from list messages.</a:t>
            </a:r>
            <a:endParaRPr lang="en-US" dirty="0" smtClean="0"/>
          </a:p>
          <a:p>
            <a:pPr>
              <a:lnSpc>
                <a:spcPct val="90000"/>
              </a:lnSpc>
            </a:pPr>
            <a:r>
              <a:rPr lang="en-US" dirty="0" smtClean="0"/>
              <a:t>Review remaining 2 open requirements</a:t>
            </a:r>
            <a:endParaRPr lang="en-US" dirty="0" smtClean="0"/>
          </a:p>
          <a:p>
            <a:pPr lvl="1">
              <a:lnSpc>
                <a:spcPct val="90000"/>
              </a:lnSpc>
            </a:pPr>
            <a:r>
              <a:rPr lang="en-US" dirty="0" smtClean="0"/>
              <a:t>Determine which are good as is</a:t>
            </a:r>
          </a:p>
          <a:p>
            <a:pPr>
              <a:lnSpc>
                <a:spcPct val="90000"/>
              </a:lnSpc>
            </a:pPr>
            <a:r>
              <a:rPr lang="en-US" dirty="0" smtClean="0"/>
              <a:t>Discuss open issues</a:t>
            </a:r>
            <a:endParaRPr lang="en-US" dirty="0"/>
          </a:p>
          <a:p>
            <a:pPr lvl="1">
              <a:lnSpc>
                <a:spcPct val="90000"/>
              </a:lnSpc>
            </a:pPr>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old</a:t>
            </a:r>
            <a:r>
              <a:rPr lang="en-US" dirty="0" smtClean="0"/>
              <a:t> </a:t>
            </a:r>
            <a:r>
              <a:rPr lang="en-US" dirty="0" smtClean="0"/>
              <a:t>Use-cases (</a:t>
            </a:r>
            <a:r>
              <a:rPr lang="en-US" dirty="0" smtClean="0"/>
              <a:t>1/2)</a:t>
            </a:r>
            <a:endParaRPr lang="en-US" dirty="0"/>
          </a:p>
        </p:txBody>
      </p:sp>
      <p:sp>
        <p:nvSpPr>
          <p:cNvPr id="3" name="Content Placeholder 2"/>
          <p:cNvSpPr>
            <a:spLocks noGrp="1"/>
          </p:cNvSpPr>
          <p:nvPr>
            <p:ph idx="1"/>
          </p:nvPr>
        </p:nvSpPr>
        <p:spPr/>
        <p:txBody>
          <a:bodyPr/>
          <a:lstStyle/>
          <a:p>
            <a:r>
              <a:rPr lang="en-US" sz="2400" dirty="0" smtClean="0"/>
              <a:t>End-to-end identification of a communication session</a:t>
            </a:r>
          </a:p>
          <a:p>
            <a:endParaRPr lang="en-US" sz="2400" dirty="0" smtClean="0"/>
          </a:p>
          <a:p>
            <a:r>
              <a:rPr lang="en-US" sz="2400" dirty="0" smtClean="0"/>
              <a:t>End-to-end identification of a communication session that includes a plurality of signaling protocol (e.g., SIP, H.323, and XMPP) wherein a session might originate using one protocol and terminate using a different protocol </a:t>
            </a:r>
          </a:p>
          <a:p>
            <a:endParaRPr lang="en-US" sz="2400" dirty="0" smtClean="0"/>
          </a:p>
          <a:p>
            <a:r>
              <a:rPr lang="en-US" sz="2400" dirty="0" smtClean="0">
                <a:solidFill>
                  <a:srgbClr val="FF0000"/>
                </a:solidFill>
              </a:rPr>
              <a:t>Distinguish between </a:t>
            </a:r>
            <a:r>
              <a:rPr lang="en-US" sz="2400" dirty="0" smtClean="0"/>
              <a:t>devices taking part in the same multipoint conference</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old</a:t>
            </a:r>
            <a:r>
              <a:rPr lang="en-US" dirty="0" smtClean="0"/>
              <a:t> Use-cases </a:t>
            </a:r>
            <a:r>
              <a:rPr lang="en-US" dirty="0" smtClean="0"/>
              <a:t>(</a:t>
            </a:r>
            <a:r>
              <a:rPr lang="en-US" dirty="0" smtClean="0"/>
              <a:t>2/2)</a:t>
            </a:r>
            <a:endParaRPr lang="en-US" dirty="0"/>
          </a:p>
        </p:txBody>
      </p:sp>
      <p:sp>
        <p:nvSpPr>
          <p:cNvPr id="3" name="Content Placeholder 2"/>
          <p:cNvSpPr>
            <a:spLocks noGrp="1"/>
          </p:cNvSpPr>
          <p:nvPr>
            <p:ph idx="1"/>
          </p:nvPr>
        </p:nvSpPr>
        <p:spPr/>
        <p:txBody>
          <a:bodyPr/>
          <a:lstStyle/>
          <a:p>
            <a:r>
              <a:rPr lang="en-US" sz="2400" dirty="0" smtClean="0"/>
              <a:t>Tracking sessions transferred from one endpoint to another </a:t>
            </a:r>
          </a:p>
          <a:p>
            <a:endParaRPr lang="en-US" sz="2400" dirty="0" smtClean="0"/>
          </a:p>
          <a:p>
            <a:r>
              <a:rPr lang="en-US" sz="2400" dirty="0" smtClean="0"/>
              <a:t>Facilitate the recording of SIP sessions and correlating those sessions</a:t>
            </a:r>
          </a:p>
          <a:p>
            <a:pPr lvl="1"/>
            <a:r>
              <a:rPr lang="en-US" sz="2000" dirty="0" smtClean="0">
                <a:solidFill>
                  <a:srgbClr val="FF0000"/>
                </a:solidFill>
              </a:rPr>
              <a:t>(the WG will not define parts within other protocols, but will take due consideration of future interoperability with protocols (e.g., H.323, RTCP, RSVP).)</a:t>
            </a:r>
          </a:p>
          <a:p>
            <a:endParaRPr lang="en-US" sz="2400" dirty="0"/>
          </a:p>
          <a:p>
            <a:r>
              <a:rPr lang="en-US" sz="2400" dirty="0" smtClean="0"/>
              <a:t>Logging for the purposes of accounting, billing, debugging, communication tracking (such as for security purposes in case of theft of service), etc.</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Session-ID </a:t>
            </a:r>
            <a:r>
              <a:rPr lang="en-US" sz="3600" dirty="0" smtClean="0">
                <a:solidFill>
                  <a:srgbClr val="FF0000"/>
                </a:solidFill>
              </a:rPr>
              <a:t>retained</a:t>
            </a:r>
            <a:r>
              <a:rPr lang="en-US" sz="3600" dirty="0" smtClean="0"/>
              <a:t> Use-cases (1/2)</a:t>
            </a:r>
            <a:endParaRPr lang="en-US" sz="3600" dirty="0"/>
          </a:p>
        </p:txBody>
      </p:sp>
      <p:sp>
        <p:nvSpPr>
          <p:cNvPr id="3" name="Content Placeholder 2"/>
          <p:cNvSpPr>
            <a:spLocks noGrp="1"/>
          </p:cNvSpPr>
          <p:nvPr>
            <p:ph idx="1"/>
          </p:nvPr>
        </p:nvSpPr>
        <p:spPr/>
        <p:txBody>
          <a:bodyPr/>
          <a:lstStyle/>
          <a:p>
            <a:r>
              <a:rPr lang="en-US" sz="2000" u="sng" dirty="0" smtClean="0"/>
              <a:t>3.1. Session Recording</a:t>
            </a:r>
            <a:r>
              <a:rPr lang="en-US" sz="2000" dirty="0" smtClean="0"/>
              <a:t>: A SIP Session is established between </a:t>
            </a:r>
            <a:r>
              <a:rPr lang="en-US" sz="2000" dirty="0" smtClean="0"/>
              <a:t>UA A </a:t>
            </a:r>
            <a:r>
              <a:rPr lang="en-US" sz="2000" dirty="0" smtClean="0"/>
              <a:t>and </a:t>
            </a:r>
            <a:r>
              <a:rPr lang="en-US" sz="2000" dirty="0" smtClean="0"/>
              <a:t>UA B </a:t>
            </a:r>
            <a:r>
              <a:rPr lang="en-US" sz="2000" dirty="0" smtClean="0"/>
              <a:t>with a SIP B2BUA acting as a middlebox. Both </a:t>
            </a:r>
            <a:r>
              <a:rPr lang="en-US" sz="2000" dirty="0" smtClean="0"/>
              <a:t>UA A </a:t>
            </a:r>
            <a:r>
              <a:rPr lang="en-US" sz="2000" dirty="0" smtClean="0"/>
              <a:t>and </a:t>
            </a:r>
            <a:r>
              <a:rPr lang="en-US" sz="2000" dirty="0" smtClean="0"/>
              <a:t>UA B </a:t>
            </a:r>
            <a:r>
              <a:rPr lang="en-US" sz="2000" dirty="0" smtClean="0"/>
              <a:t>establish a recording session with a session recording server (SRS) using the SIPREC protocol. The SRS needs to be able to determine from the metadata provided by </a:t>
            </a:r>
            <a:r>
              <a:rPr lang="en-US" sz="2000" dirty="0" smtClean="0"/>
              <a:t>UA A </a:t>
            </a:r>
            <a:r>
              <a:rPr lang="en-US" sz="2000" dirty="0" smtClean="0"/>
              <a:t>and </a:t>
            </a:r>
            <a:r>
              <a:rPr lang="en-US" sz="2000" dirty="0" smtClean="0"/>
              <a:t>UA B </a:t>
            </a:r>
            <a:r>
              <a:rPr lang="en-US" sz="2000" dirty="0" smtClean="0"/>
              <a:t>that the media streams are associated with the same communication session (CS). </a:t>
            </a:r>
          </a:p>
          <a:p>
            <a:endParaRPr lang="en-US" sz="2000" dirty="0"/>
          </a:p>
          <a:p>
            <a:r>
              <a:rPr lang="en-US" sz="2000" dirty="0" smtClean="0"/>
              <a:t>Derived Requirements: </a:t>
            </a:r>
            <a:r>
              <a:rPr lang="en-US" sz="2000" dirty="0" err="1" smtClean="0"/>
              <a:t>REQ1</a:t>
            </a:r>
            <a:r>
              <a:rPr lang="en-US" sz="2000" dirty="0" smtClean="0"/>
              <a:t>, </a:t>
            </a:r>
            <a:r>
              <a:rPr lang="en-US" sz="2000" dirty="0" err="1" smtClean="0"/>
              <a:t>REQ3</a:t>
            </a:r>
            <a:r>
              <a:rPr lang="en-US" sz="2000" dirty="0" smtClean="0"/>
              <a:t>, </a:t>
            </a:r>
            <a:r>
              <a:rPr lang="en-US" sz="2000" dirty="0" err="1" smtClean="0"/>
              <a:t>REQ4</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Session-ID </a:t>
            </a:r>
            <a:r>
              <a:rPr lang="en-US" sz="3600" dirty="0" smtClean="0">
                <a:solidFill>
                  <a:srgbClr val="FF0000"/>
                </a:solidFill>
              </a:rPr>
              <a:t>retained</a:t>
            </a:r>
            <a:r>
              <a:rPr lang="en-US" sz="3600" dirty="0" smtClean="0"/>
              <a:t> Use-cases </a:t>
            </a:r>
            <a:r>
              <a:rPr lang="en-US" sz="3600" dirty="0" smtClean="0"/>
              <a:t>(1/2)</a:t>
            </a:r>
            <a:endParaRPr lang="en-US" sz="3600" dirty="0"/>
          </a:p>
        </p:txBody>
      </p:sp>
      <p:sp>
        <p:nvSpPr>
          <p:cNvPr id="3" name="Content Placeholder 2"/>
          <p:cNvSpPr>
            <a:spLocks noGrp="1"/>
          </p:cNvSpPr>
          <p:nvPr>
            <p:ph idx="1"/>
          </p:nvPr>
        </p:nvSpPr>
        <p:spPr/>
        <p:txBody>
          <a:bodyPr/>
          <a:lstStyle/>
          <a:p>
            <a:r>
              <a:rPr lang="en-US" sz="2000" u="sng" dirty="0" smtClean="0"/>
              <a:t>3.2. Protocol Interworking</a:t>
            </a:r>
            <a:r>
              <a:rPr lang="en-US" sz="2000" dirty="0" smtClean="0"/>
              <a:t>: A communication session might originate in an H.323 endpoint and pass through a Session Border Controller before ultimately reaching a terminating SIP user agent. Likewise, a call might originate on a SIP user agent and terminate on an H.323 endpoint. It MUST be possible to identify such sessions end-to-end across the plurality of devices, networks, or administrative domains.</a:t>
            </a:r>
          </a:p>
          <a:p>
            <a:endParaRPr lang="en-US" sz="2000" dirty="0"/>
          </a:p>
          <a:p>
            <a:r>
              <a:rPr lang="en-US" sz="2000" dirty="0" smtClean="0"/>
              <a:t>It is expected that the ITU-T will define protocol elements for H.323 to make the end-to-end signaling possible. </a:t>
            </a:r>
          </a:p>
          <a:p>
            <a:endParaRPr lang="en-US" sz="2000" dirty="0"/>
          </a:p>
          <a:p>
            <a:r>
              <a:rPr lang="en-US" sz="2000" dirty="0" smtClean="0"/>
              <a:t>Derived Requirements: </a:t>
            </a:r>
            <a:r>
              <a:rPr lang="en-US" sz="2000" dirty="0" err="1" smtClean="0"/>
              <a:t>REQ7</a:t>
            </a:r>
            <a:r>
              <a:rPr lang="en-US" sz="2000" dirty="0" smtClean="0"/>
              <a:t>, </a:t>
            </a:r>
            <a:r>
              <a:rPr lang="en-US" sz="2000" dirty="0" err="1" smtClean="0"/>
              <a:t>REQ9a</a:t>
            </a:r>
            <a:r>
              <a:rPr lang="en-US" sz="2000" dirty="0" smtClean="0"/>
              <a:t>.</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Use-cases </a:t>
            </a:r>
            <a:r>
              <a:rPr lang="en-US" dirty="0" smtClean="0"/>
              <a:t>(</a:t>
            </a:r>
            <a:r>
              <a:rPr lang="en-US" dirty="0" smtClean="0"/>
              <a:t>1/8)</a:t>
            </a:r>
            <a:endParaRPr lang="en-US" dirty="0"/>
          </a:p>
        </p:txBody>
      </p:sp>
      <p:sp>
        <p:nvSpPr>
          <p:cNvPr id="3" name="Content Placeholder 2"/>
          <p:cNvSpPr>
            <a:spLocks noGrp="1"/>
          </p:cNvSpPr>
          <p:nvPr>
            <p:ph idx="1"/>
          </p:nvPr>
        </p:nvSpPr>
        <p:spPr/>
        <p:txBody>
          <a:bodyPr/>
          <a:lstStyle/>
          <a:p>
            <a:pPr>
              <a:buNone/>
            </a:pPr>
            <a:r>
              <a:rPr lang="en-US" sz="2000" dirty="0" err="1" smtClean="0"/>
              <a:t>3.X</a:t>
            </a:r>
            <a:r>
              <a:rPr lang="en-US" sz="2000" dirty="0" smtClean="0"/>
              <a:t>   End-to-end identification of a communication session</a:t>
            </a:r>
          </a:p>
          <a:p>
            <a:pPr>
              <a:buNone/>
            </a:pPr>
            <a:endParaRPr lang="en-US" sz="2000" dirty="0" smtClean="0"/>
          </a:p>
          <a:p>
            <a:pPr>
              <a:buNone/>
            </a:pPr>
            <a:r>
              <a:rPr lang="en-US" sz="2000" dirty="0" smtClean="0"/>
              <a:t>    “SIP </a:t>
            </a:r>
            <a:r>
              <a:rPr lang="en-US" sz="2000" dirty="0" smtClean="0"/>
              <a:t>messaging that either does not involve SIP servers or only involves SIP proxies, the Call-ID: header value sufficiently identifies each SIP message within a transaction or dialog. This is not the case when either B2BUAs or </a:t>
            </a:r>
            <a:r>
              <a:rPr lang="en-US" sz="2000" dirty="0" err="1" smtClean="0"/>
              <a:t>SBCs</a:t>
            </a:r>
            <a:r>
              <a:rPr lang="en-US" sz="2000" dirty="0" smtClean="0"/>
              <a:t> are in the signaling path between UAs. Therefore, we need the ability to identify each communication session per transaction through a single SIP header-value regardless of which type of SIP servers are in the signaling path between UAs. For transactions that create a dialog, have each message within the same dialog MUST use the same identifier.</a:t>
            </a:r>
          </a:p>
          <a:p>
            <a:pPr>
              <a:buNone/>
            </a:pPr>
            <a:r>
              <a:rPr lang="en-US" sz="2000" dirty="0" smtClean="0"/>
              <a:t> </a:t>
            </a:r>
          </a:p>
          <a:p>
            <a:pPr>
              <a:buNone/>
            </a:pPr>
            <a:r>
              <a:rPr lang="en-US" sz="2000" dirty="0" smtClean="0"/>
              <a:t>  </a:t>
            </a:r>
            <a:r>
              <a:rPr lang="en-US" sz="2000" dirty="0" smtClean="0"/>
              <a:t>   </a:t>
            </a:r>
            <a:r>
              <a:rPr lang="en-US" sz="2000" dirty="0" smtClean="0"/>
              <a:t>Derived Requirements: </a:t>
            </a:r>
            <a:r>
              <a:rPr lang="en-US" sz="2000" dirty="0" err="1" smtClean="0"/>
              <a:t>REQ#1</a:t>
            </a:r>
            <a:r>
              <a:rPr lang="en-US" sz="2000" dirty="0" smtClean="0"/>
              <a:t>”</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Session-ID </a:t>
            </a:r>
            <a:r>
              <a:rPr lang="en-US" dirty="0" smtClean="0">
                <a:solidFill>
                  <a:srgbClr val="FF0000"/>
                </a:solidFill>
              </a:rPr>
              <a:t>new</a:t>
            </a:r>
            <a:r>
              <a:rPr lang="en-US" dirty="0" smtClean="0"/>
              <a:t> </a:t>
            </a:r>
            <a:r>
              <a:rPr lang="en-US" dirty="0" smtClean="0"/>
              <a:t>Use-cases (2/8)</a:t>
            </a:r>
            <a:endParaRPr lang="en-US" dirty="0"/>
          </a:p>
        </p:txBody>
      </p:sp>
      <p:sp>
        <p:nvSpPr>
          <p:cNvPr id="3" name="Content Placeholder 2"/>
          <p:cNvSpPr>
            <a:spLocks noGrp="1"/>
          </p:cNvSpPr>
          <p:nvPr>
            <p:ph idx="1"/>
          </p:nvPr>
        </p:nvSpPr>
        <p:spPr/>
        <p:txBody>
          <a:bodyPr/>
          <a:lstStyle/>
          <a:p>
            <a:pPr>
              <a:buNone/>
            </a:pPr>
            <a:r>
              <a:rPr lang="en-US" sz="2000" dirty="0" err="1" smtClean="0"/>
              <a:t>3.X</a:t>
            </a:r>
            <a:r>
              <a:rPr lang="en-US" sz="2000" dirty="0" smtClean="0"/>
              <a:t>   Identification of devices taking part in the same </a:t>
            </a:r>
            <a:r>
              <a:rPr lang="en-US" sz="2000" dirty="0" smtClean="0"/>
              <a:t>multipoint Conference</a:t>
            </a:r>
            <a:endParaRPr lang="en-US" sz="2000" dirty="0" smtClean="0"/>
          </a:p>
          <a:p>
            <a:pPr>
              <a:buNone/>
            </a:pPr>
            <a:r>
              <a:rPr lang="en-US" sz="2000" dirty="0" smtClean="0"/>
              <a:t> </a:t>
            </a:r>
          </a:p>
          <a:p>
            <a:pPr>
              <a:buNone/>
            </a:pPr>
            <a:r>
              <a:rPr lang="en-US" sz="2000" dirty="0" smtClean="0"/>
              <a:t>   </a:t>
            </a:r>
            <a:r>
              <a:rPr lang="en-US" sz="2000" dirty="0" smtClean="0"/>
              <a:t>  “SIP </a:t>
            </a:r>
            <a:r>
              <a:rPr lang="en-US" sz="2000" dirty="0" smtClean="0"/>
              <a:t>messaging can easily be multipoint in nature, specifically with several UAs communicating with a multipoint control unit (MCU) as part of a conference. The ability to </a:t>
            </a:r>
            <a:r>
              <a:rPr lang="en-US" sz="2000" dirty="0" smtClean="0"/>
              <a:t>distinguish all </a:t>
            </a:r>
            <a:r>
              <a:rPr lang="en-US" sz="2000" dirty="0" smtClean="0"/>
              <a:t>participants in single focus based multipoint conference to be identified as in the same communications session with all the other participants (i.e., in a single star configuration</a:t>
            </a:r>
            <a:r>
              <a:rPr lang="en-US" sz="2000" dirty="0" smtClean="0"/>
              <a:t>), verses in another conference session.</a:t>
            </a:r>
            <a:endParaRPr lang="en-US" sz="2000" dirty="0" smtClean="0"/>
          </a:p>
          <a:p>
            <a:pPr>
              <a:buNone/>
            </a:pPr>
            <a:r>
              <a:rPr lang="en-US" sz="2000" dirty="0" smtClean="0"/>
              <a:t> </a:t>
            </a:r>
          </a:p>
          <a:p>
            <a:pPr>
              <a:buNone/>
            </a:pPr>
            <a:r>
              <a:rPr lang="en-US" sz="2000" dirty="0" smtClean="0"/>
              <a:t>   Derived Requirements</a:t>
            </a:r>
            <a:r>
              <a:rPr lang="en-US" sz="2000" dirty="0" smtClean="0"/>
              <a:t>: “</a:t>
            </a:r>
            <a:endParaRPr lang="en-US" sz="2000" dirty="0"/>
          </a:p>
        </p:txBody>
      </p:sp>
    </p:spTree>
  </p:cSld>
  <p:clrMapOvr>
    <a:masterClrMapping/>
  </p:clrMapOvr>
</p:sld>
</file>

<file path=ppt/theme/theme1.xml><?xml version="1.0" encoding="utf-8"?>
<a:theme xmlns:a="http://schemas.openxmlformats.org/drawingml/2006/main" name="Default Desig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5025</TotalTime>
  <Words>789</Words>
  <Application>Microsoft Office PowerPoint</Application>
  <PresentationFormat>On-screen Show (4:3)</PresentationFormat>
  <Paragraphs>137</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Session-ID Requirements for IETF84</vt:lpstr>
      <vt:lpstr>Illustrating the Problem: Alice and Bob via B2BUA or SBC</vt:lpstr>
      <vt:lpstr>Agenda</vt:lpstr>
      <vt:lpstr>Session-ID old Use-cases (1/2)</vt:lpstr>
      <vt:lpstr>Session-ID old Use-cases (2/2)</vt:lpstr>
      <vt:lpstr>Session-ID retained Use-cases (1/2)</vt:lpstr>
      <vt:lpstr>Session-ID retained Use-cases (1/2)</vt:lpstr>
      <vt:lpstr>Session-ID new Use-cases (1/8)</vt:lpstr>
      <vt:lpstr>Session-ID new Use-cases (2/8)</vt:lpstr>
      <vt:lpstr>Session-ID new Use-cases (3/8)</vt:lpstr>
      <vt:lpstr>Session-ID new Use-cases (4/8)</vt:lpstr>
      <vt:lpstr>Session-ID new Use-cases (5/8)</vt:lpstr>
      <vt:lpstr>Session-ID new Use-cases (6/8)</vt:lpstr>
      <vt:lpstr>Session-ID new Use-cases (7/8)</vt:lpstr>
      <vt:lpstr>Session-ID new Use-cases (8/8)</vt:lpstr>
      <vt:lpstr>Session-ID Requirements (1/2)</vt:lpstr>
      <vt:lpstr>Session-ID Requirements (2/2)</vt:lpstr>
      <vt:lpstr>Open Issues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Polk (jmpolk)</dc:creator>
  <cp:lastModifiedBy>jmpolk</cp:lastModifiedBy>
  <cp:revision>317</cp:revision>
  <cp:lastPrinted>1601-01-01T00:00:00Z</cp:lastPrinted>
  <dcterms:created xsi:type="dcterms:W3CDTF">1601-01-01T00:00:00Z</dcterms:created>
  <dcterms:modified xsi:type="dcterms:W3CDTF">2012-07-30T20:19:42Z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