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6" r:id="rId8"/>
    <p:sldId id="271" r:id="rId9"/>
    <p:sldId id="265" r:id="rId10"/>
    <p:sldId id="268" r:id="rId11"/>
    <p:sldId id="269" r:id="rId12"/>
    <p:sldId id="270" r:id="rId13"/>
    <p:sldId id="264" r:id="rId14"/>
    <p:sldId id="2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4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52AC-89D9-492E-9E69-F08D892038ED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C4A7B-B802-41AE-A5B4-C7BFE7CDF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C8128-019B-43B3-8B61-CB7B39FE50A5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411CC-73B9-4328-BDDD-1170FA254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B020-57D7-4C02-9DCC-6C89B87339DC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FD3D-6563-4291-A5FF-A9B00DEA9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CFB79-D030-4EA3-9AA1-32E5CC9D2A83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038A6-454B-4FE1-9C71-A20B979C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0AA27-C371-4459-9D5D-31EEA75D1D95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CF224-E266-457F-97D5-10FB6BF22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D2107-20AE-4E02-8D17-1460D7616C15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41B05-C8A7-4532-B3A2-4A1BEF907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25A8C-3B4A-440B-A077-BDF7660A9E9B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3F60-E223-4F35-8DA2-EC6F8E4C7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EF47-F1F7-4018-9BBF-781D12EA70B7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1382-3DF6-4CB1-B237-4B74538D7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C69CE-19AA-4EA0-997B-ABEC87758725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5099F-C4E4-478D-BFEA-58C96EC31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0D4F8-644B-490E-9BF4-A9723B0C8A9D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DA8DA-8D54-4D6B-8671-9B525C6FD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04C6B-0329-4F60-A34C-F85586B59AFE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CB9E9-3D53-48C6-A110-74C7BD3E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E92A79-3C16-4AAE-9372-69A8098DDBFC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17F4E1-2E0F-491C-9725-C0E8AF0F0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End-to-End </a:t>
            </a:r>
            <a:r>
              <a:rPr lang="en-US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SIP Session-ID</a:t>
            </a:r>
            <a:r>
              <a:rPr lang="en-US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3200" dirty="0" err="1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IETF84</a:t>
            </a:r>
            <a:endParaRPr lang="en-US" sz="2400" dirty="0" smtClean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draft-</a:t>
            </a:r>
            <a:r>
              <a:rPr lang="en-US" sz="2800" dirty="0" err="1" smtClean="0">
                <a:solidFill>
                  <a:schemeClr val="tx1"/>
                </a:solidFill>
              </a:rPr>
              <a:t>jones</a:t>
            </a:r>
            <a:r>
              <a:rPr lang="en-US" sz="2800" dirty="0" smtClean="0">
                <a:solidFill>
                  <a:schemeClr val="tx1"/>
                </a:solidFill>
              </a:rPr>
              <a:t>-insipid-session-id-00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1 August 2012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James Polk, Paul Jones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Gonzalo </a:t>
            </a:r>
            <a:r>
              <a:rPr lang="en-US" sz="2400" dirty="0" err="1" smtClean="0">
                <a:solidFill>
                  <a:schemeClr val="tx1"/>
                </a:solidFill>
              </a:rPr>
              <a:t>Salgueiro</a:t>
            </a:r>
            <a:r>
              <a:rPr lang="en-US" sz="2400" dirty="0" smtClean="0">
                <a:solidFill>
                  <a:schemeClr val="tx1"/>
                </a:solidFill>
              </a:rPr>
              <a:t>, Chris Pearce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Associating Participants in a </a:t>
            </a:r>
            <a:r>
              <a:rPr lang="en-US" dirty="0" smtClean="0"/>
              <a:t>Conference (2/2)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3200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3200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George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 flipV="1">
            <a:off x="1600200" y="2514600"/>
            <a:ext cx="2514600" cy="1295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 flipH="1" flipV="1">
            <a:off x="4724400" y="2514600"/>
            <a:ext cx="2590800" cy="1295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00200" y="40386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Bob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3600" y="4876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Carol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248400" y="40386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Frank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15000" y="4876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Ed</a:t>
            </a:r>
          </a:p>
        </p:txBody>
      </p:sp>
      <p:cxnSp>
        <p:nvCxnSpPr>
          <p:cNvPr id="19" name="Straight Arrow Connector 18"/>
          <p:cNvCxnSpPr>
            <a:stCxn id="15" idx="3"/>
          </p:cNvCxnSpPr>
          <p:nvPr/>
        </p:nvCxnSpPr>
        <p:spPr>
          <a:xfrm flipV="1">
            <a:off x="2667000" y="2514600"/>
            <a:ext cx="1447800" cy="1828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6" idx="3"/>
          </p:cNvCxnSpPr>
          <p:nvPr/>
        </p:nvCxnSpPr>
        <p:spPr>
          <a:xfrm flipV="1">
            <a:off x="3200400" y="2514600"/>
            <a:ext cx="914400" cy="26670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 flipV="1">
            <a:off x="4724400" y="2514600"/>
            <a:ext cx="1524000" cy="1828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1"/>
          </p:cNvCxnSpPr>
          <p:nvPr/>
        </p:nvCxnSpPr>
        <p:spPr>
          <a:xfrm flipH="1" flipV="1">
            <a:off x="4724400" y="2514600"/>
            <a:ext cx="990600" cy="26670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860800" y="5486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Dave</a:t>
            </a:r>
          </a:p>
        </p:txBody>
      </p:sp>
      <p:cxnSp>
        <p:nvCxnSpPr>
          <p:cNvPr id="34" name="Straight Arrow Connector 33"/>
          <p:cNvCxnSpPr>
            <a:stCxn id="32" idx="0"/>
          </p:cNvCxnSpPr>
          <p:nvPr/>
        </p:nvCxnSpPr>
        <p:spPr>
          <a:xfrm flipH="1" flipV="1">
            <a:off x="4114800" y="2514600"/>
            <a:ext cx="279400" cy="2971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76675" y="19050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MCU</a:t>
            </a:r>
          </a:p>
        </p:txBody>
      </p:sp>
      <p:sp>
        <p:nvSpPr>
          <p:cNvPr id="21521" name="TextBox 45"/>
          <p:cNvSpPr txBox="1">
            <a:spLocks noChangeArrowheads="1"/>
          </p:cNvSpPr>
          <p:nvPr/>
        </p:nvSpPr>
        <p:spPr bwMode="auto">
          <a:xfrm>
            <a:off x="5410200" y="1609725"/>
            <a:ext cx="289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MCU assigns the same Session-ID component “M” to each endpoint in the same conference</a:t>
            </a:r>
          </a:p>
        </p:txBody>
      </p:sp>
      <p:sp>
        <p:nvSpPr>
          <p:cNvPr id="21522" name="TextBox 46"/>
          <p:cNvSpPr txBox="1">
            <a:spLocks noChangeArrowheads="1"/>
          </p:cNvSpPr>
          <p:nvPr/>
        </p:nvSpPr>
        <p:spPr bwMode="auto">
          <a:xfrm>
            <a:off x="5062538" y="5562600"/>
            <a:ext cx="39338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Each endpoint assigns a unique Session-ID component, making each e2e Session-ID unique, but enabling the association of all entities in the same conference via “M”</a:t>
            </a:r>
          </a:p>
        </p:txBody>
      </p:sp>
      <p:sp>
        <p:nvSpPr>
          <p:cNvPr id="3" name="TextBox 18"/>
          <p:cNvSpPr txBox="1"/>
          <p:nvPr/>
        </p:nvSpPr>
        <p:spPr>
          <a:xfrm>
            <a:off x="1905000" y="2438400"/>
            <a:ext cx="1362075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Session-ID is</a:t>
            </a:r>
          </a:p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A || M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2438400" y="3505200"/>
            <a:ext cx="84296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B || M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2971800" y="4191000"/>
            <a:ext cx="84296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C || M</a:t>
            </a:r>
          </a:p>
        </p:txBody>
      </p:sp>
      <p:sp>
        <p:nvSpPr>
          <p:cNvPr id="11" name="TextBox 18"/>
          <p:cNvSpPr txBox="1"/>
          <p:nvPr/>
        </p:nvSpPr>
        <p:spPr>
          <a:xfrm>
            <a:off x="3962400" y="4800600"/>
            <a:ext cx="860425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D || M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5019313" y="4267200"/>
            <a:ext cx="8627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E || </a:t>
            </a:r>
            <a:r>
              <a:rPr lang="en-US" dirty="0" smtClean="0">
                <a:solidFill>
                  <a:srgbClr val="000000"/>
                </a:solidFill>
              </a:rPr>
              <a:t>M’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5479719" y="3581400"/>
            <a:ext cx="85632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F || </a:t>
            </a:r>
            <a:r>
              <a:rPr lang="en-US" dirty="0" smtClean="0">
                <a:solidFill>
                  <a:srgbClr val="000000"/>
                </a:solidFill>
              </a:rPr>
              <a:t>M’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5841476" y="2895600"/>
            <a:ext cx="8963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G || </a:t>
            </a:r>
            <a:r>
              <a:rPr lang="en-US" dirty="0" smtClean="0">
                <a:solidFill>
                  <a:srgbClr val="000000"/>
                </a:solidFill>
              </a:rPr>
              <a:t>M’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3PCC</a:t>
            </a:r>
            <a:r>
              <a:rPr lang="en-US" dirty="0" smtClean="0"/>
              <a:t> and Session-ID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33537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7348537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</a:rPr>
              <a:t>Bob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6" name="Straight Arrow Connector 5"/>
          <p:cNvCxnSpPr>
            <a:stCxn id="4" idx="3"/>
            <a:endCxn id="9" idx="1"/>
          </p:cNvCxnSpPr>
          <p:nvPr/>
        </p:nvCxnSpPr>
        <p:spPr>
          <a:xfrm flipV="1">
            <a:off x="2700337" y="2438400"/>
            <a:ext cx="1752600" cy="4572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1"/>
            <a:endCxn id="9" idx="3"/>
          </p:cNvCxnSpPr>
          <p:nvPr/>
        </p:nvCxnSpPr>
        <p:spPr>
          <a:xfrm flipH="1" flipV="1">
            <a:off x="5519737" y="2438400"/>
            <a:ext cx="1828800" cy="4572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52937" y="21336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B2BUA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0" y="3352800"/>
            <a:ext cx="17757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“X”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2971800" y="1600200"/>
            <a:ext cx="38652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3PCC</a:t>
            </a:r>
            <a:r>
              <a:rPr lang="en-US" dirty="0" smtClean="0"/>
              <a:t> from B2BUA to Alice and Bob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133600" y="3276600"/>
            <a:ext cx="0" cy="2819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53000" y="3276600"/>
            <a:ext cx="0" cy="1905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848600" y="3276600"/>
            <a:ext cx="0" cy="28194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209800" y="35052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76600" y="3200400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INVITE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09800" y="38100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76600" y="350222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OK</a:t>
            </a:r>
            <a:endParaRPr lang="en-US" sz="1400" dirty="0"/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0" y="3623846"/>
            <a:ext cx="2066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“A||X”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105400" y="41148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96000" y="3810000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INVITE</a:t>
            </a:r>
            <a:endParaRPr lang="en-US" sz="1400" dirty="0"/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0" y="3928646"/>
            <a:ext cx="17513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“A”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5105400" y="44196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65795" y="411182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 OK</a:t>
            </a:r>
            <a:endParaRPr lang="en-US" sz="1400" dirty="0"/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>
            <a:off x="0" y="4233446"/>
            <a:ext cx="206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“B||A”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105400" y="4727377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65795" y="4419600"/>
            <a:ext cx="64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ACK</a:t>
            </a:r>
            <a:endParaRPr lang="en-US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209800" y="50292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170195" y="4721423"/>
            <a:ext cx="64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ACK</a:t>
            </a:r>
            <a:endParaRPr lang="en-US" sz="1400" dirty="0"/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>
            <a:off x="0" y="4538246"/>
            <a:ext cx="206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“B||A”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0" y="4843046"/>
            <a:ext cx="2069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Session-ID part </a:t>
            </a:r>
            <a:r>
              <a:rPr lang="en-US" sz="1600" dirty="0" smtClean="0">
                <a:latin typeface="Calibri" pitchFamily="34" charset="0"/>
              </a:rPr>
              <a:t>“B||A”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209800" y="5562600"/>
            <a:ext cx="556260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15637" y="5193268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RTP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Session-ID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Session-ID is two RFC 4122 defined 32-byte </a:t>
            </a:r>
            <a:r>
              <a:rPr lang="en-US" dirty="0" err="1" smtClean="0"/>
              <a:t>UUIDs</a:t>
            </a:r>
            <a:r>
              <a:rPr lang="en-US" dirty="0" smtClean="0"/>
              <a:t> (or “half-keys”) concatenated together.</a:t>
            </a:r>
          </a:p>
          <a:p>
            <a:r>
              <a:rPr lang="en-US" dirty="0" smtClean="0"/>
              <a:t>Several choices to make</a:t>
            </a:r>
          </a:p>
          <a:p>
            <a:pPr lvl="1"/>
            <a:r>
              <a:rPr lang="en-US" dirty="0" smtClean="0"/>
              <a:t>Hex or </a:t>
            </a:r>
            <a:r>
              <a:rPr lang="en-US" dirty="0" err="1" smtClean="0"/>
              <a:t>base64</a:t>
            </a:r>
            <a:endParaRPr lang="en-US" dirty="0" smtClean="0"/>
          </a:p>
          <a:p>
            <a:pPr lvl="2"/>
            <a:r>
              <a:rPr lang="en-US" dirty="0" smtClean="0"/>
              <a:t>Seems to be a byte savings issue exclusively</a:t>
            </a:r>
            <a:endParaRPr lang="en-US" dirty="0" smtClean="0"/>
          </a:p>
          <a:p>
            <a:pPr lvl="1"/>
            <a:r>
              <a:rPr lang="en-US" dirty="0" smtClean="0"/>
              <a:t>Half key ordering (fixed size keys, with separator)</a:t>
            </a:r>
          </a:p>
          <a:p>
            <a:pPr lvl="2"/>
            <a:r>
              <a:rPr lang="en-US" dirty="0" smtClean="0"/>
              <a:t>Have a prefix (</a:t>
            </a:r>
            <a:r>
              <a:rPr lang="en-US" dirty="0" err="1" smtClean="0"/>
              <a:t>From:X</a:t>
            </a:r>
            <a:r>
              <a:rPr lang="en-US" dirty="0" smtClean="0"/>
              <a:t>, </a:t>
            </a:r>
            <a:r>
              <a:rPr lang="en-US" dirty="0" err="1" smtClean="0"/>
              <a:t>To:Y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Lowest value first, highest second</a:t>
            </a:r>
          </a:p>
          <a:p>
            <a:pPr lvl="2"/>
            <a:r>
              <a:rPr lang="en-US" dirty="0" smtClean="0"/>
              <a:t>Sender first, receiver second (reordered when UAS sends)</a:t>
            </a:r>
          </a:p>
          <a:p>
            <a:pPr lvl="2"/>
            <a:r>
              <a:rPr lang="en-US" dirty="0" smtClean="0"/>
              <a:t>Send in any order, at any time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smtClean="0"/>
              <a:t>Each component of the Session-ID contributed by each endpoint is a UUID/GUID, so it is unique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smtClean="0"/>
              <a:t>Each </a:t>
            </a:r>
            <a:r>
              <a:rPr lang="en-US" sz="2300" u="sng" smtClean="0"/>
              <a:t>half</a:t>
            </a:r>
            <a:r>
              <a:rPr lang="en-US" sz="2300" smtClean="0"/>
              <a:t> Session-ID visible upon initial transmission of SIP message from that UA.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smtClean="0"/>
              <a:t>UAS combines each Session-ID </a:t>
            </a:r>
            <a:r>
              <a:rPr lang="en-US" sz="2300" u="sng" smtClean="0"/>
              <a:t>half</a:t>
            </a:r>
            <a:r>
              <a:rPr lang="en-US" sz="2300" smtClean="0"/>
              <a:t> to form full Session-ID in SIP response 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smtClean="0"/>
              <a:t>The Session-ID can be in session signaling, debugging logs, RTCP, RSVP, or other protocols to associate signaling and media, perform diagnostics, create CDRs, etc.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smtClean="0"/>
              <a:t>ITU-T SG16 initiated parallel work to allow session identification even when interworking between H.323 and SIP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ready to be adopted?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an E2E Session-ID?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Identify issues in the network (debugging)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Track sessions as they move (e.g., transfer)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Associate media flows with a session by inserting the Session ID into RTCP, RSVP, or other protocols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Enable monitoring or recording of </a:t>
            </a:r>
            <a:r>
              <a:rPr lang="en-US" dirty="0" smtClean="0"/>
              <a:t>sessions (with proper end-to-end identification)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Associate sessions that are related (e.g., participants in a multipoint conference or part of a targeted single or multi-party session to be recorded)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Existing Call Identifiers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Both SIP and H.323 define identifiers that can identify a “call” or “session”</a:t>
            </a:r>
          </a:p>
          <a:p>
            <a:pPr eaLnBrk="1" hangingPunct="1"/>
            <a:r>
              <a:rPr lang="en-US" smtClean="0"/>
              <a:t>None of the existing identifiers allow for an intermediary like a B2BUA or SBC to “join” call legs in the network and maintain and end-to-end identifier</a:t>
            </a:r>
          </a:p>
          <a:p>
            <a:pPr eaLnBrk="1" hangingPunct="1"/>
            <a:r>
              <a:rPr lang="en-US" smtClean="0"/>
              <a:t>Often, B2BUAs or SBC modify call identification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Illustrating the Problem:</a:t>
            </a:r>
            <a:br>
              <a:rPr lang="en-US" sz="4000" smtClean="0"/>
            </a:br>
            <a:r>
              <a:rPr lang="en-US" sz="4000" smtClean="0"/>
              <a:t>Alice and Bob via B2BUA or SBC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Carol</a:t>
            </a:r>
          </a:p>
        </p:txBody>
      </p:sp>
      <p:sp>
        <p:nvSpPr>
          <p:cNvPr id="6" name="Rectangle 5"/>
          <p:cNvSpPr/>
          <p:nvPr/>
        </p:nvSpPr>
        <p:spPr>
          <a:xfrm>
            <a:off x="3886200" y="5638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Bob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6200" y="39624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B2BUA</a:t>
            </a:r>
          </a:p>
        </p:txBody>
      </p:sp>
      <p:cxnSp>
        <p:nvCxnSpPr>
          <p:cNvPr id="9" name="Straight Arrow Connector 8"/>
          <p:cNvCxnSpPr>
            <a:stCxn id="4" idx="2"/>
            <a:endCxn id="7" idx="1"/>
          </p:cNvCxnSpPr>
          <p:nvPr/>
        </p:nvCxnSpPr>
        <p:spPr>
          <a:xfrm>
            <a:off x="1600200" y="3200400"/>
            <a:ext cx="22860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18"/>
          <p:cNvSpPr txBox="1">
            <a:spLocks noChangeArrowheads="1"/>
          </p:cNvSpPr>
          <p:nvPr/>
        </p:nvSpPr>
        <p:spPr bwMode="auto">
          <a:xfrm>
            <a:off x="1752600" y="3733800"/>
            <a:ext cx="1141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Call ID “X”</a:t>
            </a:r>
          </a:p>
        </p:txBody>
      </p:sp>
      <p:cxnSp>
        <p:nvCxnSpPr>
          <p:cNvPr id="3" name="Straight Arrow Connector 8"/>
          <p:cNvCxnSpPr/>
          <p:nvPr/>
        </p:nvCxnSpPr>
        <p:spPr>
          <a:xfrm>
            <a:off x="4191000" y="45720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2971800" y="48910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Call-ID “Y”</a:t>
            </a: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5105400" y="4572000"/>
            <a:ext cx="388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What is the end-to-end call identifier? </a:t>
            </a:r>
          </a:p>
          <a:p>
            <a:pPr algn="ctr"/>
            <a:endParaRPr lang="en-US">
              <a:latin typeface="Calibri" pitchFamily="34" charset="0"/>
            </a:endParaRPr>
          </a:p>
          <a:p>
            <a:pPr algn="ctr"/>
            <a:r>
              <a:rPr lang="en-US">
                <a:latin typeface="Calibri" pitchFamily="34" charset="0"/>
              </a:rPr>
              <a:t> Alice thinks it is X and Bob thinks it is Y.</a:t>
            </a:r>
          </a:p>
          <a:p>
            <a:pPr algn="ctr"/>
            <a:endParaRPr lang="en-US">
              <a:latin typeface="Calibri" pitchFamily="34" charset="0"/>
            </a:endParaRPr>
          </a:p>
          <a:p>
            <a:pPr algn="ctr"/>
            <a:r>
              <a:rPr lang="en-US">
                <a:latin typeface="Calibri" pitchFamily="34" charset="0"/>
              </a:rPr>
              <a:t>BOTH think they are communicating directly with the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 Each Endpoint Contribute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Rather than having the calling device or called device assign a Session-ID, let each assign part of the end-to-end Session-ID</a:t>
            </a:r>
          </a:p>
          <a:p>
            <a:pPr eaLnBrk="1" hangingPunct="1"/>
            <a:r>
              <a:rPr lang="en-US" smtClean="0"/>
              <a:t>We then concatenate the values (in a predictable manner)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New Session ID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Carol</a:t>
            </a:r>
          </a:p>
        </p:txBody>
      </p:sp>
      <p:sp>
        <p:nvSpPr>
          <p:cNvPr id="6" name="Rectangle 5"/>
          <p:cNvSpPr/>
          <p:nvPr/>
        </p:nvSpPr>
        <p:spPr>
          <a:xfrm>
            <a:off x="3886200" y="5638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Bob</a:t>
            </a:r>
          </a:p>
        </p:txBody>
      </p:sp>
      <p:cxnSp>
        <p:nvCxnSpPr>
          <p:cNvPr id="8" name="Straight Arrow Connector 7"/>
          <p:cNvCxnSpPr>
            <a:stCxn id="4" idx="2"/>
            <a:endCxn id="7" idx="1"/>
          </p:cNvCxnSpPr>
          <p:nvPr/>
        </p:nvCxnSpPr>
        <p:spPr>
          <a:xfrm>
            <a:off x="1600200" y="3200400"/>
            <a:ext cx="2286000" cy="1066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09800" y="5181600"/>
            <a:ext cx="1362075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Session-ID is</a:t>
            </a:r>
          </a:p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A || B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6200" y="39624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B2BUA</a:t>
            </a:r>
          </a:p>
        </p:txBody>
      </p:sp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914400" y="3657600"/>
            <a:ext cx="195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“A”</a:t>
            </a:r>
          </a:p>
        </p:txBody>
      </p:sp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2209800" y="4648200"/>
            <a:ext cx="1947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“B”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91000" y="45720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52400" y="6375400"/>
            <a:ext cx="4079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UUID A=0xaeffa652b22911dfa81f12313a006823 </a:t>
            </a:r>
          </a:p>
        </p:txBody>
      </p:sp>
      <p:sp>
        <p:nvSpPr>
          <p:cNvPr id="18444" name="Text Box 14"/>
          <p:cNvSpPr txBox="1">
            <a:spLocks noChangeArrowheads="1"/>
          </p:cNvSpPr>
          <p:nvPr/>
        </p:nvSpPr>
        <p:spPr bwMode="auto">
          <a:xfrm>
            <a:off x="4719638" y="6400800"/>
            <a:ext cx="4110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UUID B=0xbe11afc8b22911df86c412313a006823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 Transfer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2590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Carol</a:t>
            </a:r>
          </a:p>
        </p:txBody>
      </p:sp>
      <p:sp>
        <p:nvSpPr>
          <p:cNvPr id="6" name="Rectangle 5"/>
          <p:cNvSpPr/>
          <p:nvPr/>
        </p:nvSpPr>
        <p:spPr>
          <a:xfrm>
            <a:off x="3886200" y="5638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Bob</a:t>
            </a:r>
          </a:p>
        </p:txBody>
      </p:sp>
      <p:cxnSp>
        <p:nvCxnSpPr>
          <p:cNvPr id="8" name="Straight Arrow Connector 7"/>
          <p:cNvCxnSpPr>
            <a:stCxn id="4" idx="2"/>
            <a:endCxn id="7" idx="1"/>
          </p:cNvCxnSpPr>
          <p:nvPr/>
        </p:nvCxnSpPr>
        <p:spPr>
          <a:xfrm>
            <a:off x="1600200" y="3200400"/>
            <a:ext cx="22860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91000" y="45720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2"/>
            <a:endCxn id="7" idx="3"/>
          </p:cNvCxnSpPr>
          <p:nvPr/>
        </p:nvCxnSpPr>
        <p:spPr>
          <a:xfrm flipH="1">
            <a:off x="4953000" y="3200400"/>
            <a:ext cx="2362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48200" y="45720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9" name="TextBox 12"/>
          <p:cNvSpPr txBox="1">
            <a:spLocks noChangeArrowheads="1"/>
          </p:cNvSpPr>
          <p:nvPr/>
        </p:nvSpPr>
        <p:spPr bwMode="auto">
          <a:xfrm>
            <a:off x="6172200" y="3657600"/>
            <a:ext cx="1947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“C”</a:t>
            </a:r>
          </a:p>
        </p:txBody>
      </p:sp>
      <p:sp>
        <p:nvSpPr>
          <p:cNvPr id="20490" name="TextBox 14"/>
          <p:cNvSpPr txBox="1">
            <a:spLocks noChangeArrowheads="1"/>
          </p:cNvSpPr>
          <p:nvPr/>
        </p:nvSpPr>
        <p:spPr bwMode="auto">
          <a:xfrm>
            <a:off x="4724400" y="4662488"/>
            <a:ext cx="1947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“B”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75263" y="5181600"/>
            <a:ext cx="1362075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Session-ID is</a:t>
            </a:r>
          </a:p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B || C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6200" y="39624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B2BUA</a:t>
            </a:r>
          </a:p>
        </p:txBody>
      </p:sp>
      <p:sp>
        <p:nvSpPr>
          <p:cNvPr id="20493" name="TextBox 11"/>
          <p:cNvSpPr txBox="1">
            <a:spLocks noChangeArrowheads="1"/>
          </p:cNvSpPr>
          <p:nvPr/>
        </p:nvSpPr>
        <p:spPr bwMode="auto">
          <a:xfrm>
            <a:off x="914400" y="3657600"/>
            <a:ext cx="195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“A”</a:t>
            </a:r>
          </a:p>
        </p:txBody>
      </p:sp>
      <p:sp>
        <p:nvSpPr>
          <p:cNvPr id="20494" name="TextBox 12"/>
          <p:cNvSpPr txBox="1">
            <a:spLocks noChangeArrowheads="1"/>
          </p:cNvSpPr>
          <p:nvPr/>
        </p:nvSpPr>
        <p:spPr bwMode="auto">
          <a:xfrm>
            <a:off x="2209800" y="4648200"/>
            <a:ext cx="1947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Session-ID part “B”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9800" y="5181600"/>
            <a:ext cx="1362075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Session-ID is</a:t>
            </a:r>
          </a:p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A || B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895600" y="2627313"/>
            <a:ext cx="296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Alice transfers Bob to Carol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‘JOIN’ Case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33400" y="2971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7391400" y="2971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</a:rPr>
              <a:t>Bob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4343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</a:rPr>
              <a:t>Dave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7" idx="1"/>
          </p:cNvCxnSpPr>
          <p:nvPr/>
        </p:nvCxnSpPr>
        <p:spPr>
          <a:xfrm>
            <a:off x="1600200" y="3276600"/>
            <a:ext cx="68580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5" idx="1"/>
            <a:endCxn id="7" idx="3"/>
          </p:cNvCxnSpPr>
          <p:nvPr/>
        </p:nvCxnSpPr>
        <p:spPr>
          <a:xfrm flipH="1">
            <a:off x="3352800" y="3276600"/>
            <a:ext cx="175260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286000" y="29718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B2BUA</a:t>
            </a:r>
            <a:r>
              <a:rPr lang="en-US" dirty="0" err="1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304800" y="5105400"/>
            <a:ext cx="40575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Alice </a:t>
            </a:r>
            <a:r>
              <a:rPr lang="en-US" dirty="0" smtClean="0"/>
              <a:t>calls Bob, transfers Bob </a:t>
            </a:r>
            <a:r>
              <a:rPr lang="en-US" dirty="0"/>
              <a:t>to Carol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86000" y="17526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Carol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105400" y="29718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B2BUA</a:t>
            </a:r>
            <a:r>
              <a:rPr lang="en-US" dirty="0" err="1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>
            <a:stCxn id="7" idx="0"/>
            <a:endCxn id="24" idx="2"/>
          </p:cNvCxnSpPr>
          <p:nvPr/>
        </p:nvCxnSpPr>
        <p:spPr>
          <a:xfrm flipV="1">
            <a:off x="2819400" y="23622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5" idx="3"/>
            <a:endCxn id="5" idx="1"/>
          </p:cNvCxnSpPr>
          <p:nvPr/>
        </p:nvCxnSpPr>
        <p:spPr>
          <a:xfrm>
            <a:off x="6172200" y="3276600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5" idx="2"/>
            <a:endCxn id="6" idx="0"/>
          </p:cNvCxnSpPr>
          <p:nvPr/>
        </p:nvCxnSpPr>
        <p:spPr>
          <a:xfrm>
            <a:off x="5638800" y="3581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4641294" y="5105400"/>
            <a:ext cx="41217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Alice </a:t>
            </a:r>
            <a:r>
              <a:rPr lang="en-US" dirty="0" smtClean="0"/>
              <a:t>calls Bob, transfers Alice to Dave</a:t>
            </a:r>
            <a:endParaRPr lang="en-US" dirty="0"/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304800" y="5421868"/>
            <a:ext cx="38332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Session-ID is A || B, becomes B || C</a:t>
            </a:r>
            <a:endParaRPr lang="en-US" dirty="0"/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4641294" y="5410200"/>
            <a:ext cx="38332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Session-ID is B || A, becomes D || A</a:t>
            </a:r>
            <a:endParaRPr lang="en-US" dirty="0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755880" y="5955268"/>
            <a:ext cx="3416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Becomes: Carol talking to Dave</a:t>
            </a:r>
          </a:p>
          <a:p>
            <a:r>
              <a:rPr lang="en-US" dirty="0" smtClean="0"/>
              <a:t>        Session-ID is C || 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Associating Participants in a </a:t>
            </a:r>
            <a:r>
              <a:rPr lang="en-US" dirty="0" smtClean="0"/>
              <a:t>Conference (1/2)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3200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Alice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3200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George</a:t>
            </a:r>
          </a:p>
        </p:txBody>
      </p:sp>
      <p:cxnSp>
        <p:nvCxnSpPr>
          <p:cNvPr id="8" name="Straight Arrow Connector 7"/>
          <p:cNvCxnSpPr>
            <a:stCxn id="4" idx="2"/>
            <a:endCxn id="7" idx="2"/>
          </p:cNvCxnSpPr>
          <p:nvPr/>
        </p:nvCxnSpPr>
        <p:spPr>
          <a:xfrm flipV="1">
            <a:off x="1600200" y="2514600"/>
            <a:ext cx="2809875" cy="1295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  <a:endCxn id="7" idx="2"/>
          </p:cNvCxnSpPr>
          <p:nvPr/>
        </p:nvCxnSpPr>
        <p:spPr>
          <a:xfrm flipH="1" flipV="1">
            <a:off x="4410075" y="2514600"/>
            <a:ext cx="2905125" cy="1295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00200" y="40386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Bob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3600" y="4876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Carol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248400" y="40386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Frank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15000" y="4876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Ed</a:t>
            </a:r>
          </a:p>
        </p:txBody>
      </p:sp>
      <p:cxnSp>
        <p:nvCxnSpPr>
          <p:cNvPr id="19" name="Straight Arrow Connector 18"/>
          <p:cNvCxnSpPr>
            <a:stCxn id="15" idx="3"/>
            <a:endCxn id="7" idx="2"/>
          </p:cNvCxnSpPr>
          <p:nvPr/>
        </p:nvCxnSpPr>
        <p:spPr>
          <a:xfrm flipV="1">
            <a:off x="2667000" y="2514600"/>
            <a:ext cx="1743075" cy="1828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6" idx="3"/>
            <a:endCxn id="7" idx="2"/>
          </p:cNvCxnSpPr>
          <p:nvPr/>
        </p:nvCxnSpPr>
        <p:spPr>
          <a:xfrm flipV="1">
            <a:off x="3200400" y="2514600"/>
            <a:ext cx="1209675" cy="26670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1"/>
            <a:endCxn id="7" idx="2"/>
          </p:cNvCxnSpPr>
          <p:nvPr/>
        </p:nvCxnSpPr>
        <p:spPr>
          <a:xfrm flipH="1" flipV="1">
            <a:off x="4410075" y="2514600"/>
            <a:ext cx="1838325" cy="1828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1"/>
            <a:endCxn id="7" idx="2"/>
          </p:cNvCxnSpPr>
          <p:nvPr/>
        </p:nvCxnSpPr>
        <p:spPr>
          <a:xfrm flipH="1" flipV="1">
            <a:off x="4410075" y="2514600"/>
            <a:ext cx="1304925" cy="26670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860800" y="5486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Dave</a:t>
            </a:r>
          </a:p>
        </p:txBody>
      </p:sp>
      <p:cxnSp>
        <p:nvCxnSpPr>
          <p:cNvPr id="34" name="Straight Arrow Connector 33"/>
          <p:cNvCxnSpPr>
            <a:stCxn id="32" idx="0"/>
            <a:endCxn id="7" idx="2"/>
          </p:cNvCxnSpPr>
          <p:nvPr/>
        </p:nvCxnSpPr>
        <p:spPr>
          <a:xfrm flipV="1">
            <a:off x="4394200" y="2514600"/>
            <a:ext cx="15875" cy="29718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76675" y="1905000"/>
            <a:ext cx="1066800" cy="609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MCU</a:t>
            </a:r>
          </a:p>
        </p:txBody>
      </p:sp>
      <p:sp>
        <p:nvSpPr>
          <p:cNvPr id="21521" name="TextBox 45"/>
          <p:cNvSpPr txBox="1">
            <a:spLocks noChangeArrowheads="1"/>
          </p:cNvSpPr>
          <p:nvPr/>
        </p:nvSpPr>
        <p:spPr bwMode="auto">
          <a:xfrm>
            <a:off x="5410200" y="1609725"/>
            <a:ext cx="289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MCU assigns the same Session-ID component “M” to each endpoint in the same conference</a:t>
            </a:r>
          </a:p>
        </p:txBody>
      </p:sp>
      <p:sp>
        <p:nvSpPr>
          <p:cNvPr id="21522" name="TextBox 46"/>
          <p:cNvSpPr txBox="1">
            <a:spLocks noChangeArrowheads="1"/>
          </p:cNvSpPr>
          <p:nvPr/>
        </p:nvSpPr>
        <p:spPr bwMode="auto">
          <a:xfrm>
            <a:off x="5062538" y="5562600"/>
            <a:ext cx="39338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Each endpoint assigns a unique Session-ID component, making each e2e Session-ID unique, but enabling the association of all entities in the same conference via “M”</a:t>
            </a:r>
          </a:p>
        </p:txBody>
      </p:sp>
      <p:sp>
        <p:nvSpPr>
          <p:cNvPr id="3" name="TextBox 18"/>
          <p:cNvSpPr txBox="1"/>
          <p:nvPr/>
        </p:nvSpPr>
        <p:spPr>
          <a:xfrm>
            <a:off x="1905000" y="2438400"/>
            <a:ext cx="1362075" cy="666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Session-ID is</a:t>
            </a:r>
          </a:p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A || M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2438400" y="3505200"/>
            <a:ext cx="84296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B || M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2971800" y="4191000"/>
            <a:ext cx="84296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C || M</a:t>
            </a:r>
          </a:p>
        </p:txBody>
      </p:sp>
      <p:sp>
        <p:nvSpPr>
          <p:cNvPr id="11" name="TextBox 18"/>
          <p:cNvSpPr txBox="1"/>
          <p:nvPr/>
        </p:nvSpPr>
        <p:spPr>
          <a:xfrm>
            <a:off x="3962400" y="4800600"/>
            <a:ext cx="860425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D || M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5035550" y="4267200"/>
            <a:ext cx="83026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E || M</a:t>
            </a:r>
          </a:p>
        </p:txBody>
      </p:sp>
      <p:sp>
        <p:nvSpPr>
          <p:cNvPr id="13" name="TextBox 18"/>
          <p:cNvSpPr txBox="1"/>
          <p:nvPr/>
        </p:nvSpPr>
        <p:spPr>
          <a:xfrm>
            <a:off x="5495925" y="3581400"/>
            <a:ext cx="823913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F || M</a:t>
            </a:r>
          </a:p>
        </p:txBody>
      </p:sp>
      <p:sp>
        <p:nvSpPr>
          <p:cNvPr id="14" name="TextBox 18"/>
          <p:cNvSpPr txBox="1"/>
          <p:nvPr/>
        </p:nvSpPr>
        <p:spPr>
          <a:xfrm>
            <a:off x="5857875" y="2895600"/>
            <a:ext cx="863600" cy="392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</a:rPr>
              <a:t>G ||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7425</TotalTime>
  <Words>776</Words>
  <Application>Microsoft Office PowerPoint</Application>
  <PresentationFormat>On-screen Show (4:3)</PresentationFormat>
  <Paragraphs>144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End-to-End SIP Session-ID at IETF84</vt:lpstr>
      <vt:lpstr>Why an E2E Session-ID?</vt:lpstr>
      <vt:lpstr>Existing Call Identifiers</vt:lpstr>
      <vt:lpstr>Illustrating the Problem: Alice and Bob via B2BUA or SBC</vt:lpstr>
      <vt:lpstr>Let Each Endpoint Contribute</vt:lpstr>
      <vt:lpstr>The New Session ID</vt:lpstr>
      <vt:lpstr>Call Transfer</vt:lpstr>
      <vt:lpstr>The ‘JOIN’ Case</vt:lpstr>
      <vt:lpstr>Associating Participants in a Conference (1/2)</vt:lpstr>
      <vt:lpstr>Associating Participants in a Conference (2/2)</vt:lpstr>
      <vt:lpstr>New 3PCC and Session-ID</vt:lpstr>
      <vt:lpstr>Session-ID Construction</vt:lpstr>
      <vt:lpstr>Notes</vt:lpstr>
      <vt:lpstr>Next Steps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End-to-End Session ID</dc:title>
  <dc:creator>Paul E. Jones</dc:creator>
  <cp:lastModifiedBy>jmpolk</cp:lastModifiedBy>
  <cp:revision>49</cp:revision>
  <dcterms:created xsi:type="dcterms:W3CDTF">2011-03-24T09:02:16Z</dcterms:created>
  <dcterms:modified xsi:type="dcterms:W3CDTF">2012-07-31T18:17:22Z</dcterms:modified>
</cp:coreProperties>
</file>