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56" r:id="rId2"/>
    <p:sldId id="283" r:id="rId3"/>
    <p:sldId id="278" r:id="rId4"/>
    <p:sldId id="268" r:id="rId5"/>
    <p:sldId id="275" r:id="rId6"/>
    <p:sldId id="274" r:id="rId7"/>
    <p:sldId id="272" r:id="rId8"/>
    <p:sldId id="284"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00FF"/>
    <a:srgbClr val="FF0000"/>
    <a:srgbClr val="969696"/>
    <a:srgbClr val="B2B2B2"/>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57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A8899F-EA74-9D40-9EC3-A093D4AD1F00}" type="datetimeFigureOut">
              <a:rPr lang="en-US" smtClean="0"/>
              <a:pPr/>
              <a:t>01/08/2012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5AD5C2B-658C-E94C-ADDE-877B6EDD5448}" type="slidenum">
              <a:rPr lang="en-US" smtClean="0"/>
              <a:pPr/>
              <a:t>‹#›</a:t>
            </a:fld>
            <a:endParaRPr lang="en-US"/>
          </a:p>
        </p:txBody>
      </p:sp>
    </p:spTree>
    <p:extLst>
      <p:ext uri="{BB962C8B-B14F-4D97-AF65-F5344CB8AC3E}">
        <p14:creationId xmlns:p14="http://schemas.microsoft.com/office/powerpoint/2010/main" val="11331188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11" charset="0"/>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11"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11" charset="0"/>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111" charset="0"/>
              </a:defRPr>
            </a:lvl1pPr>
          </a:lstStyle>
          <a:p>
            <a:pPr>
              <a:defRPr/>
            </a:pPr>
            <a:fld id="{C0FCBA1B-BBA7-8B4B-B76F-564E78E6A426}" type="slidenum">
              <a:rPr lang="en-US"/>
              <a:pPr>
                <a:defRPr/>
              </a:pPr>
              <a:t>‹#›</a:t>
            </a:fld>
            <a:endParaRPr lang="en-US"/>
          </a:p>
        </p:txBody>
      </p:sp>
    </p:spTree>
    <p:extLst>
      <p:ext uri="{BB962C8B-B14F-4D97-AF65-F5344CB8AC3E}">
        <p14:creationId xmlns:p14="http://schemas.microsoft.com/office/powerpoint/2010/main" val="114850709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978E8458-272E-CE41-A2DD-49163B98EB91}" type="slidenum">
              <a:rPr lang="en-US">
                <a:latin typeface="Arial" charset="0"/>
              </a:rPr>
              <a:pPr/>
              <a:t>1</a:t>
            </a:fld>
            <a:endParaRPr lang="en-US">
              <a:latin typeface="Arial" charset="0"/>
            </a:endParaRP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65E17889-6042-8A4B-8A8D-42D7C37B4649}" type="slidenum">
              <a:rPr lang="en-US">
                <a:latin typeface="Arial" charset="0"/>
              </a:rPr>
              <a:pPr/>
              <a:t>4</a:t>
            </a:fld>
            <a:endParaRPr lang="en-US">
              <a:latin typeface="Arial"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68A7D361-1DD5-E84B-9D52-A752CC5F33C2}" type="slidenum">
              <a:rPr lang="en-US">
                <a:latin typeface="Arial" charset="0"/>
              </a:rPr>
              <a:pPr/>
              <a:t>6</a:t>
            </a:fld>
            <a:endParaRPr lang="en-US">
              <a:latin typeface="Arial"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8F2423E9-778D-8A40-8E58-145FAD433FB9}" type="slidenum">
              <a:rPr lang="en-US">
                <a:latin typeface="Arial" charset="0"/>
              </a:rPr>
              <a:pPr/>
              <a:t>7</a:t>
            </a:fld>
            <a:endParaRPr lang="en-US">
              <a:latin typeface="Arial"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8F2423E9-778D-8A40-8E58-145FAD433FB9}" type="slidenum">
              <a:rPr lang="en-US">
                <a:latin typeface="Arial" charset="0"/>
              </a:rPr>
              <a:pPr/>
              <a:t>8</a:t>
            </a:fld>
            <a:endParaRPr lang="en-US">
              <a:latin typeface="Arial"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4781F7-267A-CC4C-86A7-5D42ED02D0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69E131-14E4-044A-A346-20E21BF6F4B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3AC019-4F37-4543-9D2A-3AF30115EDF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60C99E-FAC1-3447-AA7C-6A6F8065DE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9CEF9F0-9958-8647-92B1-9CC08A523E4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B5159EB-6BC0-3C47-8870-5D07E1BF0B2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8021A55-BB17-EC44-983F-A6E31A2EBBC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4C97ED2-E9A5-6A4A-8824-EB4FFC4DDA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E3E4302-3453-6A4C-A287-02D33C503EF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1A991E3-417D-6E4D-8D60-1841A2677F2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D530C9A-82DF-4148-A4AC-B38C86C4B33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111"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111"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111" charset="0"/>
              </a:defRPr>
            </a:lvl1pPr>
          </a:lstStyle>
          <a:p>
            <a:pPr>
              <a:defRPr/>
            </a:pPr>
            <a:fld id="{15AFE59F-C0AD-A946-B3F5-DBEBADDE660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Arial" pitchFamily="-111" charset="0"/>
        </a:defRPr>
      </a:lvl6pPr>
      <a:lvl7pPr marL="914400" algn="ctr" rtl="0" fontAlgn="base">
        <a:spcBef>
          <a:spcPct val="0"/>
        </a:spcBef>
        <a:spcAft>
          <a:spcPct val="0"/>
        </a:spcAft>
        <a:defRPr sz="4400">
          <a:solidFill>
            <a:schemeClr val="tx2"/>
          </a:solidFill>
          <a:latin typeface="Arial" pitchFamily="-111" charset="0"/>
        </a:defRPr>
      </a:lvl7pPr>
      <a:lvl8pPr marL="1371600" algn="ctr" rtl="0" fontAlgn="base">
        <a:spcBef>
          <a:spcPct val="0"/>
        </a:spcBef>
        <a:spcAft>
          <a:spcPct val="0"/>
        </a:spcAft>
        <a:defRPr sz="4400">
          <a:solidFill>
            <a:schemeClr val="tx2"/>
          </a:solidFill>
          <a:latin typeface="Arial" pitchFamily="-111" charset="0"/>
        </a:defRPr>
      </a:lvl8pPr>
      <a:lvl9pPr marL="1828800" algn="ctr" rtl="0" fontAlgn="base">
        <a:spcBef>
          <a:spcPct val="0"/>
        </a:spcBef>
        <a:spcAft>
          <a:spcPct val="0"/>
        </a:spcAft>
        <a:defRPr sz="4400">
          <a:solidFill>
            <a:schemeClr val="tx2"/>
          </a:solidFill>
          <a:latin typeface="Arial" pitchFamily="-11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1"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1"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ietf.org/rfc/rfc3979.txt" TargetMode="External"/><Relationship Id="rId4" Type="http://schemas.openxmlformats.org/officeDocument/2006/relationships/hyperlink" Target="http://www.ietf.org/rfc/rfc4879.txt" TargetMode="External"/><Relationship Id="rId1" Type="http://schemas.openxmlformats.org/officeDocument/2006/relationships/slideLayout" Target="../slideLayouts/slideLayout2.xml"/><Relationship Id="rId2" Type="http://schemas.openxmlformats.org/officeDocument/2006/relationships/hyperlink" Target="http://www.ietf.org/rfc/rfc5378.tx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p:txBody>
          <a:bodyPr/>
          <a:lstStyle/>
          <a:p>
            <a:pPr eaLnBrk="1" hangingPunct="1"/>
            <a:r>
              <a:rPr lang="en-US">
                <a:ea typeface="ＭＳ Ｐゴシック" charset="-128"/>
                <a:cs typeface="ＭＳ Ｐゴシック" charset="-128"/>
              </a:rPr>
              <a:t>L2VPN WG Meeting</a:t>
            </a:r>
          </a:p>
        </p:txBody>
      </p:sp>
      <p:sp>
        <p:nvSpPr>
          <p:cNvPr id="14339" name="Rectangle 3"/>
          <p:cNvSpPr>
            <a:spLocks noGrp="1" noChangeArrowheads="1"/>
          </p:cNvSpPr>
          <p:nvPr>
            <p:ph type="subTitle" idx="1"/>
          </p:nvPr>
        </p:nvSpPr>
        <p:spPr/>
        <p:txBody>
          <a:bodyPr/>
          <a:lstStyle/>
          <a:p>
            <a:pPr eaLnBrk="1" hangingPunct="1"/>
            <a:r>
              <a:rPr lang="en-US" dirty="0">
                <a:ea typeface="ＭＳ Ｐゴシック" charset="-128"/>
                <a:cs typeface="ＭＳ Ｐゴシック" charset="-128"/>
              </a:rPr>
              <a:t>IETF</a:t>
            </a:r>
            <a:r>
              <a:rPr lang="en-US" dirty="0" smtClean="0">
                <a:ea typeface="ＭＳ Ｐゴシック" charset="-128"/>
                <a:cs typeface="ＭＳ Ｐゴシック" charset="-128"/>
              </a:rPr>
              <a:t> 84</a:t>
            </a:r>
          </a:p>
          <a:p>
            <a:pPr eaLnBrk="1" hangingPunct="1"/>
            <a:r>
              <a:rPr lang="en-US" dirty="0" smtClean="0">
                <a:ea typeface="ＭＳ Ｐゴシック" charset="-128"/>
                <a:cs typeface="ＭＳ Ｐゴシック" charset="-128"/>
              </a:rPr>
              <a:t>Vancouver, Canada</a:t>
            </a:r>
            <a:endParaRPr lang="en-US" dirty="0">
              <a:ea typeface="ＭＳ Ｐゴシック" charset="-128"/>
              <a:cs typeface="ＭＳ Ｐゴシック" charset="-128"/>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371600"/>
            <a:ext cx="8229600" cy="5181600"/>
          </a:xfrm>
        </p:spPr>
        <p:txBody>
          <a:bodyPr/>
          <a:lstStyle/>
          <a:p>
            <a:r>
              <a:rPr lang="en-US" sz="2400" dirty="0" err="1" smtClean="0"/>
              <a:t>Administrivia</a:t>
            </a:r>
            <a:endParaRPr lang="en-US" sz="2400" dirty="0" smtClean="0"/>
          </a:p>
          <a:p>
            <a:r>
              <a:rPr lang="en-US" sz="2400" dirty="0" smtClean="0"/>
              <a:t>WG Status and Update</a:t>
            </a:r>
          </a:p>
          <a:p>
            <a:r>
              <a:rPr lang="en-US" sz="2400" dirty="0" smtClean="0"/>
              <a:t>PIM Snooping over VPLS (Olivier)</a:t>
            </a:r>
          </a:p>
          <a:p>
            <a:r>
              <a:rPr lang="en-US" sz="2400" dirty="0" smtClean="0"/>
              <a:t>BGP MPLS Based Ethernet VPN  (Ali)</a:t>
            </a:r>
          </a:p>
          <a:p>
            <a:r>
              <a:rPr lang="en-US" sz="2400" dirty="0" smtClean="0"/>
              <a:t>TRILL E-VPN (Ali)</a:t>
            </a:r>
          </a:p>
          <a:p>
            <a:r>
              <a:rPr lang="en-US" sz="2400" dirty="0" smtClean="0"/>
              <a:t>LSP-Ping for E-VPN and PBB-EVPN (</a:t>
            </a:r>
            <a:r>
              <a:rPr lang="en-US" sz="2400" dirty="0"/>
              <a:t>S</a:t>
            </a:r>
            <a:r>
              <a:rPr lang="en-US" sz="2400" dirty="0" smtClean="0"/>
              <a:t>ami)</a:t>
            </a:r>
            <a:endParaRPr lang="en-US" sz="2400" dirty="0"/>
          </a:p>
          <a:p>
            <a:r>
              <a:rPr lang="en-US" sz="2400" dirty="0" smtClean="0"/>
              <a:t>VPWS in E-VPN (Sami)</a:t>
            </a:r>
          </a:p>
          <a:p>
            <a:r>
              <a:rPr lang="en-US" sz="2400" dirty="0" smtClean="0"/>
              <a:t>VLAN aware E-VPN (Dennis)</a:t>
            </a:r>
          </a:p>
          <a:p>
            <a:r>
              <a:rPr lang="en-US" sz="2400" dirty="0" smtClean="0"/>
              <a:t>802.1aq and 802.1Qbp over E-VPN (Dave)</a:t>
            </a:r>
          </a:p>
          <a:p>
            <a:r>
              <a:rPr lang="en-US" sz="2400" dirty="0" smtClean="0"/>
              <a:t>VPLS PE Model for E-Tree (</a:t>
            </a:r>
            <a:r>
              <a:rPr lang="en-US" sz="2400" dirty="0" err="1" smtClean="0"/>
              <a:t>Yuanlong</a:t>
            </a:r>
            <a:r>
              <a:rPr lang="en-US" sz="2400" dirty="0" smtClean="0"/>
              <a:t>)</a:t>
            </a:r>
          </a:p>
          <a:p>
            <a:r>
              <a:rPr lang="en-US" sz="2400" dirty="0" smtClean="0"/>
              <a:t>E-Tree in E-VPN (Ali)</a:t>
            </a:r>
          </a:p>
          <a:p>
            <a:r>
              <a:rPr lang="en-US" sz="2400" dirty="0" smtClean="0"/>
              <a:t>E-Tree Discussion </a:t>
            </a:r>
            <a:endParaRPr lang="en-US" dirty="0" smtClean="0"/>
          </a:p>
          <a:p>
            <a:endParaRPr lang="en-US" dirty="0" smtClean="0"/>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2</a:t>
            </a:fld>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15888"/>
            <a:ext cx="8229600" cy="633412"/>
          </a:xfrm>
        </p:spPr>
        <p:txBody>
          <a:bodyPr/>
          <a:lstStyle/>
          <a:p>
            <a:pPr eaLnBrk="1" hangingPunct="1"/>
            <a:r>
              <a:rPr lang="en-GB" sz="4000"/>
              <a:t>Note Well</a:t>
            </a:r>
          </a:p>
        </p:txBody>
      </p:sp>
      <p:sp>
        <p:nvSpPr>
          <p:cNvPr id="3075" name="Rectangle 3"/>
          <p:cNvSpPr>
            <a:spLocks noGrp="1" noChangeArrowheads="1"/>
          </p:cNvSpPr>
          <p:nvPr>
            <p:ph type="body" idx="1"/>
          </p:nvPr>
        </p:nvSpPr>
        <p:spPr>
          <a:xfrm>
            <a:off x="457200" y="765175"/>
            <a:ext cx="8229600" cy="5903913"/>
          </a:xfrm>
        </p:spPr>
        <p:txBody>
          <a:bodyPr/>
          <a:lstStyle/>
          <a:p>
            <a:pPr eaLnBrk="1" hangingPunct="1">
              <a:lnSpc>
                <a:spcPct val="80000"/>
              </a:lnSpc>
            </a:pPr>
            <a:r>
              <a:rPr lang="en-GB" sz="180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eaLnBrk="1" hangingPunct="1">
              <a:lnSpc>
                <a:spcPct val="80000"/>
              </a:lnSpc>
            </a:pPr>
            <a:r>
              <a:rPr lang="en-GB" sz="1600"/>
              <a:t>The IETF plenary session </a:t>
            </a:r>
          </a:p>
          <a:p>
            <a:pPr lvl="1" eaLnBrk="1" hangingPunct="1">
              <a:lnSpc>
                <a:spcPct val="80000"/>
              </a:lnSpc>
            </a:pPr>
            <a:r>
              <a:rPr lang="en-GB" sz="1600"/>
              <a:t>The IESG, or any member thereof on behalf of the IESG </a:t>
            </a:r>
          </a:p>
          <a:p>
            <a:pPr lvl="1" eaLnBrk="1" hangingPunct="1">
              <a:lnSpc>
                <a:spcPct val="80000"/>
              </a:lnSpc>
            </a:pPr>
            <a:r>
              <a:rPr lang="en-GB" sz="1600"/>
              <a:t>Any IETF mailing list, including the IETF list itself, any working group or design team list, or any other list functioning under IETF auspices </a:t>
            </a:r>
          </a:p>
          <a:p>
            <a:pPr lvl="1" eaLnBrk="1" hangingPunct="1">
              <a:lnSpc>
                <a:spcPct val="80000"/>
              </a:lnSpc>
            </a:pPr>
            <a:r>
              <a:rPr lang="en-GB" sz="1600"/>
              <a:t>Any IETF working group or portion thereof </a:t>
            </a:r>
          </a:p>
          <a:p>
            <a:pPr lvl="1" eaLnBrk="1" hangingPunct="1">
              <a:lnSpc>
                <a:spcPct val="80000"/>
              </a:lnSpc>
            </a:pPr>
            <a:r>
              <a:rPr lang="en-GB" sz="1600"/>
              <a:t>The IAB or any member thereof on behalf of the IAB </a:t>
            </a:r>
          </a:p>
          <a:p>
            <a:pPr lvl="1" eaLnBrk="1" hangingPunct="1">
              <a:lnSpc>
                <a:spcPct val="80000"/>
              </a:lnSpc>
            </a:pPr>
            <a:r>
              <a:rPr lang="en-GB" sz="1600"/>
              <a:t>The RFC Editor or the Internet-Drafts function </a:t>
            </a:r>
          </a:p>
          <a:p>
            <a:pPr eaLnBrk="1" hangingPunct="1">
              <a:lnSpc>
                <a:spcPct val="80000"/>
              </a:lnSpc>
            </a:pPr>
            <a:r>
              <a:rPr lang="en-GB" sz="1800"/>
              <a:t>All IETF Contributions are subject to the rules of </a:t>
            </a:r>
            <a:r>
              <a:rPr lang="en-GB" sz="1800">
                <a:hlinkClick r:id="rId2"/>
              </a:rPr>
              <a:t>RFC 5378</a:t>
            </a:r>
            <a:r>
              <a:rPr lang="en-GB" sz="1800"/>
              <a:t> and </a:t>
            </a:r>
            <a:r>
              <a:rPr lang="en-GB" sz="1800">
                <a:hlinkClick r:id="rId3"/>
              </a:rPr>
              <a:t>RFC 3979</a:t>
            </a:r>
            <a:r>
              <a:rPr lang="en-GB" sz="1800"/>
              <a:t> (updated by </a:t>
            </a:r>
            <a:r>
              <a:rPr lang="en-GB" sz="1800">
                <a:hlinkClick r:id="rId4"/>
              </a:rPr>
              <a:t>RFC 4879</a:t>
            </a:r>
            <a:r>
              <a:rPr lang="en-GB" sz="1800"/>
              <a:t>). </a:t>
            </a:r>
          </a:p>
          <a:p>
            <a:pPr eaLnBrk="1" hangingPunct="1">
              <a:lnSpc>
                <a:spcPct val="80000"/>
              </a:lnSpc>
            </a:pPr>
            <a:r>
              <a:rPr lang="en-GB" sz="1800"/>
              <a:t>Statements made outside of an IETF session, mailing list or other function, that are clearly not intended to be input to an IETF activity, group or function, are not IETF Contributions in the context of this notice.</a:t>
            </a:r>
          </a:p>
          <a:p>
            <a:pPr eaLnBrk="1" hangingPunct="1">
              <a:lnSpc>
                <a:spcPct val="80000"/>
              </a:lnSpc>
            </a:pPr>
            <a:r>
              <a:rPr lang="en-GB" sz="1800"/>
              <a:t>Please consult </a:t>
            </a:r>
            <a:r>
              <a:rPr lang="en-GB" sz="1800">
                <a:hlinkClick r:id="rId2"/>
              </a:rPr>
              <a:t>RFC 5378</a:t>
            </a:r>
            <a:r>
              <a:rPr lang="en-GB" sz="1800"/>
              <a:t> and </a:t>
            </a:r>
            <a:r>
              <a:rPr lang="en-GB" sz="1800">
                <a:hlinkClick r:id="rId3"/>
              </a:rPr>
              <a:t>RFC 3979</a:t>
            </a:r>
            <a:r>
              <a:rPr lang="en-GB" sz="1800"/>
              <a:t> for details.</a:t>
            </a:r>
          </a:p>
          <a:p>
            <a:pPr eaLnBrk="1" hangingPunct="1">
              <a:lnSpc>
                <a:spcPct val="80000"/>
              </a:lnSpc>
            </a:pPr>
            <a:r>
              <a:rPr lang="en-GB" sz="1800"/>
              <a:t>A participant in any IETF activity is deemed to accept all IETF rules of process, as documented in Best Current Practices RFCs and IESG Statements.</a:t>
            </a:r>
          </a:p>
          <a:p>
            <a:pPr eaLnBrk="1" hangingPunct="1">
              <a:lnSpc>
                <a:spcPct val="80000"/>
              </a:lnSpc>
            </a:pPr>
            <a:r>
              <a:rPr lang="en-GB" sz="1800"/>
              <a:t>A participant in any IETF activity acknowledges that written, audio and video records of meetings may be made and may be available to the public. </a:t>
            </a:r>
            <a:endParaRPr lang="en-US" sz="1800"/>
          </a:p>
        </p:txBody>
      </p:sp>
      <p:sp>
        <p:nvSpPr>
          <p:cNvPr id="4" name="Slide Number Placeholder 3"/>
          <p:cNvSpPr>
            <a:spLocks noGrp="1"/>
          </p:cNvSpPr>
          <p:nvPr>
            <p:ph type="sldNum" sz="quarter" idx="12"/>
          </p:nvPr>
        </p:nvSpPr>
        <p:spPr/>
        <p:txBody>
          <a:bodyPr/>
          <a:lstStyle/>
          <a:p>
            <a:pPr>
              <a:defRPr/>
            </a:pPr>
            <a:fld id="{BF60C99E-FAC1-3447-AA7C-6A6F8065DE1D}" type="slidenum">
              <a:rPr lang="en-US" smtClean="0"/>
              <a:pPr>
                <a:defRPr/>
              </a:pPr>
              <a:t>3</a:t>
            </a:fld>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p:spPr>
        <p:txBody>
          <a:bodyPr/>
          <a:lstStyle/>
          <a:p>
            <a:fld id="{CC8A257D-2C10-734F-BC68-DA9066D2B354}" type="slidenum">
              <a:rPr lang="en-US" smtClean="0">
                <a:latin typeface="Arial" charset="0"/>
              </a:rPr>
              <a:pPr/>
              <a:t>4</a:t>
            </a:fld>
            <a:endParaRPr lang="en-US" smtClean="0">
              <a:latin typeface="Arial" charset="0"/>
            </a:endParaRPr>
          </a:p>
        </p:txBody>
      </p:sp>
      <p:sp>
        <p:nvSpPr>
          <p:cNvPr id="16387"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WG Document Status (1)</a:t>
            </a:r>
          </a:p>
        </p:txBody>
      </p:sp>
      <p:sp>
        <p:nvSpPr>
          <p:cNvPr id="16388" name="Rectangle 3"/>
          <p:cNvSpPr>
            <a:spLocks noGrp="1" noChangeArrowheads="1"/>
          </p:cNvSpPr>
          <p:nvPr>
            <p:ph type="body" idx="1"/>
          </p:nvPr>
        </p:nvSpPr>
        <p:spPr>
          <a:xfrm>
            <a:off x="457200" y="1143000"/>
            <a:ext cx="8229600" cy="5486400"/>
          </a:xfrm>
        </p:spPr>
        <p:txBody>
          <a:bodyPr/>
          <a:lstStyle/>
          <a:p>
            <a:pPr lvl="1" eaLnBrk="1" hangingPunct="1">
              <a:lnSpc>
                <a:spcPct val="90000"/>
              </a:lnSpc>
              <a:buNone/>
            </a:pPr>
            <a:endParaRPr lang="en-US" sz="2400" dirty="0" smtClean="0">
              <a:ea typeface="ＭＳ Ｐゴシック" charset="-128"/>
              <a:cs typeface="ＭＳ Ｐゴシック" charset="-128"/>
            </a:endParaRPr>
          </a:p>
          <a:p>
            <a:pPr eaLnBrk="1" hangingPunct="1">
              <a:lnSpc>
                <a:spcPct val="90000"/>
              </a:lnSpc>
              <a:spcAft>
                <a:spcPts val="600"/>
              </a:spcAft>
            </a:pPr>
            <a:r>
              <a:rPr lang="en-US" sz="2800" dirty="0" smtClean="0">
                <a:ea typeface="ＭＳ Ｐゴシック" charset="-128"/>
                <a:cs typeface="ＭＳ Ｐゴシック" charset="-128"/>
              </a:rPr>
              <a:t>RFC:</a:t>
            </a:r>
          </a:p>
          <a:p>
            <a:pPr lvl="1" eaLnBrk="1" hangingPunct="1">
              <a:lnSpc>
                <a:spcPct val="90000"/>
              </a:lnSpc>
              <a:spcAft>
                <a:spcPts val="600"/>
              </a:spcAft>
            </a:pPr>
            <a:r>
              <a:rPr lang="en-US" sz="2400" dirty="0" smtClean="0">
                <a:ea typeface="ＭＳ Ｐゴシック" charset="-128"/>
                <a:cs typeface="ＭＳ Ｐゴシック" charset="-128"/>
              </a:rPr>
              <a:t>RFC6575 (was ARP mediation)</a:t>
            </a:r>
          </a:p>
          <a:p>
            <a:pPr lvl="1" eaLnBrk="1" hangingPunct="1">
              <a:lnSpc>
                <a:spcPct val="90000"/>
              </a:lnSpc>
              <a:spcAft>
                <a:spcPts val="600"/>
              </a:spcAft>
            </a:pPr>
            <a:r>
              <a:rPr lang="en-US" sz="2400" dirty="0" smtClean="0">
                <a:ea typeface="ＭＳ Ｐゴシック" charset="-128"/>
                <a:cs typeface="ＭＳ Ｐゴシック" charset="-128"/>
              </a:rPr>
              <a:t>RFC6624 (was kompella-l2vpn-l2vpn)</a:t>
            </a:r>
          </a:p>
          <a:p>
            <a:pPr marL="457200" lvl="1" indent="0" eaLnBrk="1" hangingPunct="1">
              <a:lnSpc>
                <a:spcPct val="90000"/>
              </a:lnSpc>
              <a:buNone/>
            </a:pPr>
            <a:endParaRPr lang="en-US" sz="2400" dirty="0" smtClean="0"/>
          </a:p>
          <a:p>
            <a:pPr eaLnBrk="1" hangingPunct="1">
              <a:lnSpc>
                <a:spcPct val="90000"/>
              </a:lnSpc>
            </a:pPr>
            <a:r>
              <a:rPr lang="en-US" sz="2800" dirty="0" smtClean="0"/>
              <a:t>Being Shepherded:</a:t>
            </a:r>
          </a:p>
          <a:p>
            <a:pPr lvl="1" eaLnBrk="1" hangingPunct="1">
              <a:lnSpc>
                <a:spcPct val="90000"/>
              </a:lnSpc>
            </a:pPr>
            <a:r>
              <a:rPr lang="en-US" sz="2400" dirty="0" smtClean="0"/>
              <a:t>draft-ietf-l2vpn-vpls-mib-06 (needs new rev)</a:t>
            </a:r>
          </a:p>
          <a:p>
            <a:pPr lvl="1" eaLnBrk="1" hangingPunct="1">
              <a:lnSpc>
                <a:spcPct val="80000"/>
              </a:lnSpc>
              <a:defRPr/>
            </a:pPr>
            <a:r>
              <a:rPr lang="en-US" sz="2400" dirty="0"/>
              <a:t>draft-ietf-l2vpn-pbb-vpls-pe-model-</a:t>
            </a:r>
            <a:r>
              <a:rPr lang="en-US" sz="2400" dirty="0" smtClean="0"/>
              <a:t>04</a:t>
            </a:r>
            <a:endParaRPr lang="en-US" sz="2000" dirty="0"/>
          </a:p>
          <a:p>
            <a:pPr lvl="1" eaLnBrk="1" hangingPunct="1">
              <a:lnSpc>
                <a:spcPct val="80000"/>
              </a:lnSpc>
              <a:defRPr/>
            </a:pPr>
            <a:r>
              <a:rPr lang="en-US" sz="2400" dirty="0"/>
              <a:t>draft-ietf-l2vpn-pbb-vpls-interop-</a:t>
            </a:r>
            <a:r>
              <a:rPr lang="en-US" sz="2400" dirty="0" smtClean="0"/>
              <a:t>02</a:t>
            </a:r>
          </a:p>
          <a:p>
            <a:pPr lvl="1" eaLnBrk="1" hangingPunct="1">
              <a:lnSpc>
                <a:spcPct val="80000"/>
              </a:lnSpc>
              <a:defRPr/>
            </a:pPr>
            <a:r>
              <a:rPr lang="en-US" sz="2400" dirty="0"/>
              <a:t>draft-ietf-l2vpn-vpws-iw-oam-</a:t>
            </a:r>
            <a:r>
              <a:rPr lang="en-US" sz="2400" dirty="0" smtClean="0"/>
              <a:t>02</a:t>
            </a:r>
          </a:p>
          <a:p>
            <a:pPr lvl="1" eaLnBrk="1" hangingPunct="1">
              <a:lnSpc>
                <a:spcPct val="90000"/>
              </a:lnSpc>
              <a:buNone/>
            </a:pPr>
            <a:endParaRPr lang="en-US" sz="2400" dirty="0" smtClean="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ea typeface="ＭＳ Ｐゴシック" charset="-128"/>
                <a:cs typeface="ＭＳ Ｐゴシック" charset="-128"/>
              </a:rPr>
              <a:t>WG Document Status (2)</a:t>
            </a:r>
          </a:p>
        </p:txBody>
      </p:sp>
      <p:sp>
        <p:nvSpPr>
          <p:cNvPr id="22531" name="Content Placeholder 2"/>
          <p:cNvSpPr>
            <a:spLocks noGrp="1"/>
          </p:cNvSpPr>
          <p:nvPr>
            <p:ph idx="1"/>
          </p:nvPr>
        </p:nvSpPr>
        <p:spPr>
          <a:xfrm>
            <a:off x="457200" y="1600200"/>
            <a:ext cx="8305800" cy="4648200"/>
          </a:xfrm>
        </p:spPr>
        <p:txBody>
          <a:bodyPr/>
          <a:lstStyle/>
          <a:p>
            <a:pPr eaLnBrk="1" hangingPunct="1">
              <a:lnSpc>
                <a:spcPct val="80000"/>
              </a:lnSpc>
            </a:pPr>
            <a:r>
              <a:rPr lang="en-US" dirty="0" smtClean="0">
                <a:ea typeface="ＭＳ Ｐゴシック" charset="-128"/>
                <a:cs typeface="ＭＳ Ｐゴシック" charset="-128"/>
              </a:rPr>
              <a:t>Multicast</a:t>
            </a:r>
          </a:p>
          <a:p>
            <a:pPr lvl="1" eaLnBrk="1" hangingPunct="1">
              <a:lnSpc>
                <a:spcPct val="80000"/>
              </a:lnSpc>
            </a:pPr>
            <a:r>
              <a:rPr lang="en-US" dirty="0" smtClean="0"/>
              <a:t>VPLS:</a:t>
            </a:r>
          </a:p>
          <a:p>
            <a:pPr lvl="2" eaLnBrk="1" hangingPunct="1">
              <a:lnSpc>
                <a:spcPct val="80000"/>
              </a:lnSpc>
            </a:pPr>
            <a:r>
              <a:rPr lang="en-US" dirty="0"/>
              <a:t>d</a:t>
            </a:r>
            <a:r>
              <a:rPr lang="en-US" dirty="0" smtClean="0"/>
              <a:t>raft-ietf-l2vpn-vpls-mcast-11</a:t>
            </a:r>
          </a:p>
          <a:p>
            <a:pPr lvl="3" eaLnBrk="1" hangingPunct="1">
              <a:lnSpc>
                <a:spcPct val="80000"/>
              </a:lnSpc>
            </a:pPr>
            <a:r>
              <a:rPr lang="en-US" dirty="0" smtClean="0"/>
              <a:t>All edits done and new rev posted.</a:t>
            </a:r>
          </a:p>
          <a:p>
            <a:pPr lvl="3" eaLnBrk="1" hangingPunct="1">
              <a:lnSpc>
                <a:spcPct val="80000"/>
              </a:lnSpc>
            </a:pPr>
            <a:r>
              <a:rPr lang="en-US" dirty="0" smtClean="0"/>
              <a:t>Short WG last call on deltas post IETF.</a:t>
            </a:r>
            <a:endParaRPr lang="en-US" dirty="0" smtClean="0"/>
          </a:p>
          <a:p>
            <a:pPr lvl="2" eaLnBrk="1" hangingPunct="1">
              <a:lnSpc>
                <a:spcPct val="80000"/>
              </a:lnSpc>
            </a:pPr>
            <a:r>
              <a:rPr lang="en-US" dirty="0" smtClean="0">
                <a:ea typeface="ＭＳ Ｐゴシック" charset="-128"/>
              </a:rPr>
              <a:t>draft-ietf-l2vpn-ldp-vpls-broadcast-extn-04</a:t>
            </a:r>
          </a:p>
          <a:p>
            <a:pPr lvl="3" eaLnBrk="1" hangingPunct="1">
              <a:lnSpc>
                <a:spcPct val="80000"/>
              </a:lnSpc>
            </a:pPr>
            <a:r>
              <a:rPr lang="en-US" dirty="0" smtClean="0">
                <a:ea typeface="ＭＳ Ｐゴシック" charset="-128"/>
              </a:rPr>
              <a:t>WG Last Call only once P2MP PWE progresses</a:t>
            </a:r>
          </a:p>
          <a:p>
            <a:pPr lvl="2" eaLnBrk="1" hangingPunct="1">
              <a:lnSpc>
                <a:spcPct val="80000"/>
              </a:lnSpc>
            </a:pPr>
            <a:r>
              <a:rPr lang="en-US" dirty="0"/>
              <a:t>draft-ietf-l2vpn-vpls-pim-snooping-02</a:t>
            </a:r>
          </a:p>
          <a:p>
            <a:pPr lvl="3" eaLnBrk="1" hangingPunct="1">
              <a:lnSpc>
                <a:spcPct val="80000"/>
              </a:lnSpc>
            </a:pPr>
            <a:r>
              <a:rPr lang="en-US" dirty="0" smtClean="0">
                <a:ea typeface="ＭＳ Ｐゴシック" charset="-128"/>
              </a:rPr>
              <a:t>Olivier presenting today</a:t>
            </a:r>
          </a:p>
          <a:p>
            <a:pPr lvl="3" eaLnBrk="1" hangingPunct="1">
              <a:lnSpc>
                <a:spcPct val="80000"/>
              </a:lnSpc>
            </a:pPr>
            <a:endParaRPr lang="en-US" sz="2000" dirty="0" smtClean="0">
              <a:ea typeface="ＭＳ Ｐゴシック" charset="-128"/>
            </a:endParaRPr>
          </a:p>
          <a:p>
            <a:pPr lvl="1" eaLnBrk="1" hangingPunct="1">
              <a:lnSpc>
                <a:spcPct val="80000"/>
              </a:lnSpc>
            </a:pPr>
            <a:r>
              <a:rPr lang="en-US" dirty="0" smtClean="0"/>
              <a:t>VPMS:</a:t>
            </a:r>
          </a:p>
          <a:p>
            <a:pPr lvl="2" eaLnBrk="1" hangingPunct="1">
              <a:lnSpc>
                <a:spcPct val="80000"/>
              </a:lnSpc>
            </a:pPr>
            <a:r>
              <a:rPr lang="en-US" dirty="0" smtClean="0">
                <a:ea typeface="ＭＳ Ｐゴシック" charset="-128"/>
              </a:rPr>
              <a:t>draft-ietf-l2vpn-vpms-frmwk-requirements-04</a:t>
            </a:r>
          </a:p>
          <a:p>
            <a:pPr lvl="3" eaLnBrk="1" hangingPunct="1">
              <a:lnSpc>
                <a:spcPct val="80000"/>
              </a:lnSpc>
            </a:pPr>
            <a:r>
              <a:rPr lang="en-US" dirty="0" smtClean="0">
                <a:ea typeface="ＭＳ Ｐゴシック" charset="-128"/>
              </a:rPr>
              <a:t>Needs re-issue/expert review</a:t>
            </a:r>
          </a:p>
          <a:p>
            <a:pPr lvl="3" eaLnBrk="1" hangingPunct="1">
              <a:lnSpc>
                <a:spcPct val="80000"/>
              </a:lnSpc>
            </a:pPr>
            <a:endParaRPr lang="en-US" dirty="0">
              <a:ea typeface="ＭＳ Ｐゴシック" charset="-128"/>
            </a:endParaRPr>
          </a:p>
          <a:p>
            <a:pPr lvl="3" eaLnBrk="1" hangingPunct="1">
              <a:lnSpc>
                <a:spcPct val="80000"/>
              </a:lnSpc>
            </a:pPr>
            <a:endParaRPr lang="en-US" dirty="0" smtClean="0">
              <a:ea typeface="ＭＳ Ｐゴシック" charset="-128"/>
            </a:endParaRPr>
          </a:p>
        </p:txBody>
      </p:sp>
      <p:sp>
        <p:nvSpPr>
          <p:cNvPr id="22532" name="Slide Number Placeholder 3"/>
          <p:cNvSpPr>
            <a:spLocks noGrp="1"/>
          </p:cNvSpPr>
          <p:nvPr>
            <p:ph type="sldNum" sz="quarter" idx="12"/>
          </p:nvPr>
        </p:nvSpPr>
        <p:spPr>
          <a:noFill/>
        </p:spPr>
        <p:txBody>
          <a:bodyPr/>
          <a:lstStyle/>
          <a:p>
            <a:fld id="{9E93D34C-46AF-364C-901E-F323376F570B}" type="slidenum">
              <a:rPr lang="en-US" smtClean="0">
                <a:latin typeface="Arial" charset="0"/>
              </a:rPr>
              <a:pPr/>
              <a:t>5</a:t>
            </a:fld>
            <a:endParaRPr lang="en-US" smtClean="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a:noFill/>
        </p:spPr>
        <p:txBody>
          <a:bodyPr/>
          <a:lstStyle/>
          <a:p>
            <a:fld id="{0E1424BF-E259-5F4A-A6CB-22FCDF209CC3}" type="slidenum">
              <a:rPr lang="en-US" smtClean="0">
                <a:latin typeface="Arial" charset="0"/>
              </a:rPr>
              <a:pPr/>
              <a:t>6</a:t>
            </a:fld>
            <a:endParaRPr lang="en-US" smtClean="0">
              <a:latin typeface="Arial" charset="0"/>
            </a:endParaRPr>
          </a:p>
        </p:txBody>
      </p:sp>
      <p:sp>
        <p:nvSpPr>
          <p:cNvPr id="23555"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WG Document Status (3)</a:t>
            </a:r>
          </a:p>
        </p:txBody>
      </p:sp>
      <p:sp>
        <p:nvSpPr>
          <p:cNvPr id="23556" name="Rectangle 3"/>
          <p:cNvSpPr>
            <a:spLocks noGrp="1" noChangeArrowheads="1"/>
          </p:cNvSpPr>
          <p:nvPr>
            <p:ph type="body" idx="1"/>
          </p:nvPr>
        </p:nvSpPr>
        <p:spPr>
          <a:xfrm>
            <a:off x="457200" y="1371600"/>
            <a:ext cx="8229600" cy="5181600"/>
          </a:xfrm>
        </p:spPr>
        <p:txBody>
          <a:bodyPr/>
          <a:lstStyle/>
          <a:p>
            <a:pPr lvl="1" eaLnBrk="1" hangingPunct="1">
              <a:lnSpc>
                <a:spcPct val="80000"/>
              </a:lnSpc>
              <a:buNone/>
            </a:pPr>
            <a:endParaRPr lang="en-US" sz="1600" i="1" dirty="0" smtClean="0">
              <a:solidFill>
                <a:srgbClr val="969696"/>
              </a:solidFill>
              <a:ea typeface="ＭＳ Ｐゴシック" charset="-128"/>
              <a:cs typeface="ＭＳ Ｐゴシック" charset="-128"/>
            </a:endParaRPr>
          </a:p>
          <a:p>
            <a:pPr eaLnBrk="1" hangingPunct="1">
              <a:lnSpc>
                <a:spcPct val="80000"/>
              </a:lnSpc>
            </a:pPr>
            <a:r>
              <a:rPr lang="en-US" dirty="0" smtClean="0">
                <a:ea typeface="ＭＳ Ｐゴシック" charset="-128"/>
                <a:cs typeface="ＭＳ Ｐゴシック" charset="-128"/>
              </a:rPr>
              <a:t>Service Convergence / Multi-homing:</a:t>
            </a:r>
          </a:p>
          <a:p>
            <a:pPr lvl="1" eaLnBrk="1" hangingPunct="1">
              <a:lnSpc>
                <a:spcPct val="80000"/>
              </a:lnSpc>
            </a:pPr>
            <a:r>
              <a:rPr lang="en-US" dirty="0" smtClean="0">
                <a:solidFill>
                  <a:srgbClr val="000000"/>
                </a:solidFill>
              </a:rPr>
              <a:t>draft-ietf-l2vpn-vpls-ldp-mac-opt-06</a:t>
            </a:r>
          </a:p>
          <a:p>
            <a:pPr lvl="2" eaLnBrk="1" hangingPunct="1">
              <a:lnSpc>
                <a:spcPct val="80000"/>
              </a:lnSpc>
            </a:pPr>
            <a:r>
              <a:rPr lang="en-US" dirty="0" smtClean="0">
                <a:solidFill>
                  <a:srgbClr val="000000"/>
                </a:solidFill>
                <a:ea typeface="ＭＳ Ｐゴシック" charset="-128"/>
              </a:rPr>
              <a:t>New version being published after IETF</a:t>
            </a:r>
          </a:p>
          <a:p>
            <a:pPr lvl="2" eaLnBrk="1" hangingPunct="1">
              <a:lnSpc>
                <a:spcPct val="80000"/>
              </a:lnSpc>
            </a:pPr>
            <a:endParaRPr lang="en-US" dirty="0" smtClean="0">
              <a:solidFill>
                <a:srgbClr val="000000"/>
              </a:solidFill>
              <a:ea typeface="ＭＳ Ｐゴシック" charset="-128"/>
            </a:endParaRPr>
          </a:p>
          <a:p>
            <a:pPr lvl="1" eaLnBrk="1" hangingPunct="1">
              <a:lnSpc>
                <a:spcPct val="80000"/>
              </a:lnSpc>
            </a:pPr>
            <a:r>
              <a:rPr lang="en-US" dirty="0" smtClean="0"/>
              <a:t>draft-ietf-l2vpn-vpls-macflush-ld-01</a:t>
            </a:r>
          </a:p>
          <a:p>
            <a:pPr lvl="2" eaLnBrk="1" hangingPunct="1">
              <a:lnSpc>
                <a:spcPct val="80000"/>
              </a:lnSpc>
            </a:pPr>
            <a:r>
              <a:rPr lang="en-US" dirty="0" smtClean="0"/>
              <a:t>New version being published after IETF</a:t>
            </a:r>
          </a:p>
          <a:p>
            <a:pPr lvl="2" eaLnBrk="1" hangingPunct="1">
              <a:lnSpc>
                <a:spcPct val="80000"/>
              </a:lnSpc>
            </a:pPr>
            <a:endParaRPr lang="en-US" sz="2000" dirty="0" smtClean="0"/>
          </a:p>
          <a:p>
            <a:pPr lvl="1" eaLnBrk="1" hangingPunct="1">
              <a:lnSpc>
                <a:spcPct val="80000"/>
              </a:lnSpc>
            </a:pPr>
            <a:r>
              <a:rPr lang="en-US" dirty="0" smtClean="0"/>
              <a:t>draft-ietf-l2vpn-vpls-multihoming-03</a:t>
            </a:r>
          </a:p>
          <a:p>
            <a:pPr lvl="2" eaLnBrk="1" hangingPunct="1">
              <a:lnSpc>
                <a:spcPct val="80000"/>
              </a:lnSpc>
            </a:pPr>
            <a:r>
              <a:rPr lang="en-US" dirty="0" err="1" smtClean="0"/>
              <a:t>Kireeti</a:t>
            </a:r>
            <a:r>
              <a:rPr lang="en-US" dirty="0" smtClean="0"/>
              <a:t>?</a:t>
            </a:r>
          </a:p>
          <a:p>
            <a:pPr lvl="1" eaLnBrk="1" hangingPunct="1">
              <a:lnSpc>
                <a:spcPct val="80000"/>
              </a:lnSpc>
            </a:pPr>
            <a:endParaRPr lang="en-US" dirty="0" smtClean="0"/>
          </a:p>
          <a:p>
            <a:pPr lvl="1" eaLnBrk="1" hangingPunct="1">
              <a:lnSpc>
                <a:spcPct val="80000"/>
              </a:lnSpc>
            </a:pPr>
            <a:r>
              <a:rPr lang="en-US" dirty="0"/>
              <a:t>d</a:t>
            </a:r>
            <a:r>
              <a:rPr lang="en-US" dirty="0" smtClean="0"/>
              <a:t>raft</a:t>
            </a:r>
            <a:r>
              <a:rPr lang="en-US" dirty="0" smtClean="0"/>
              <a:t>-ietf-l2vpn-ipls-10</a:t>
            </a:r>
          </a:p>
          <a:p>
            <a:pPr lvl="2" eaLnBrk="1" hangingPunct="1">
              <a:lnSpc>
                <a:spcPct val="80000"/>
              </a:lnSpc>
            </a:pPr>
            <a:r>
              <a:rPr lang="en-US" dirty="0" smtClean="0"/>
              <a:t>p</a:t>
            </a:r>
            <a:r>
              <a:rPr lang="en-US" dirty="0" smtClean="0"/>
              <a:t>ropose to progress as informational</a:t>
            </a: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37F8ADE1-4063-784B-A599-980832A58C98}" type="slidenum">
              <a:rPr lang="en-US" smtClean="0">
                <a:latin typeface="Arial" charset="0"/>
              </a:rPr>
              <a:pPr/>
              <a:t>7</a:t>
            </a:fld>
            <a:endParaRPr lang="en-US" smtClean="0">
              <a:latin typeface="Arial" charset="0"/>
            </a:endParaRPr>
          </a:p>
        </p:txBody>
      </p:sp>
      <p:sp>
        <p:nvSpPr>
          <p:cNvPr id="25603"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WG Document Status (4)</a:t>
            </a:r>
          </a:p>
        </p:txBody>
      </p:sp>
      <p:sp>
        <p:nvSpPr>
          <p:cNvPr id="23556" name="Rectangle 3"/>
          <p:cNvSpPr>
            <a:spLocks noGrp="1" noChangeArrowheads="1"/>
          </p:cNvSpPr>
          <p:nvPr>
            <p:ph type="body" idx="1"/>
          </p:nvPr>
        </p:nvSpPr>
        <p:spPr>
          <a:xfrm>
            <a:off x="457200" y="1676400"/>
            <a:ext cx="8458200" cy="4800600"/>
          </a:xfrm>
        </p:spPr>
        <p:txBody>
          <a:bodyPr/>
          <a:lstStyle/>
          <a:p>
            <a:pPr lvl="2" eaLnBrk="1" hangingPunct="1">
              <a:lnSpc>
                <a:spcPct val="80000"/>
              </a:lnSpc>
              <a:defRPr/>
            </a:pPr>
            <a:endParaRPr lang="en-US" sz="2000" dirty="0" smtClean="0"/>
          </a:p>
          <a:p>
            <a:pPr eaLnBrk="1" hangingPunct="1">
              <a:lnSpc>
                <a:spcPct val="80000"/>
              </a:lnSpc>
              <a:defRPr/>
            </a:pPr>
            <a:r>
              <a:rPr lang="en-US" dirty="0" smtClean="0"/>
              <a:t>E-VPN</a:t>
            </a:r>
          </a:p>
          <a:p>
            <a:pPr lvl="1" eaLnBrk="1" hangingPunct="1">
              <a:lnSpc>
                <a:spcPct val="80000"/>
              </a:lnSpc>
              <a:defRPr/>
            </a:pPr>
            <a:r>
              <a:rPr lang="en-US" dirty="0" smtClean="0"/>
              <a:t>draft-ietf-l2vpn-evpn-req</a:t>
            </a:r>
          </a:p>
          <a:p>
            <a:pPr lvl="1" eaLnBrk="1" hangingPunct="1">
              <a:lnSpc>
                <a:spcPct val="80000"/>
              </a:lnSpc>
              <a:defRPr/>
            </a:pPr>
            <a:r>
              <a:rPr lang="en-US" dirty="0" smtClean="0"/>
              <a:t>draft-ietf-l2vpn-evpn-01 (presented today)</a:t>
            </a:r>
          </a:p>
          <a:p>
            <a:pPr lvl="1" eaLnBrk="1" hangingPunct="1">
              <a:lnSpc>
                <a:spcPct val="80000"/>
              </a:lnSpc>
              <a:defRPr/>
            </a:pPr>
            <a:r>
              <a:rPr lang="en-US" dirty="0"/>
              <a:t>d</a:t>
            </a:r>
            <a:r>
              <a:rPr lang="en-US" dirty="0" smtClean="0"/>
              <a:t>raft-ietf-l2vpn-pbb-evpn-03</a:t>
            </a:r>
          </a:p>
          <a:p>
            <a:pPr lvl="1" eaLnBrk="1" hangingPunct="1">
              <a:lnSpc>
                <a:spcPct val="80000"/>
              </a:lnSpc>
              <a:defRPr/>
            </a:pPr>
            <a:r>
              <a:rPr lang="en-US" dirty="0"/>
              <a:t>d</a:t>
            </a:r>
            <a:r>
              <a:rPr lang="en-US" dirty="0" smtClean="0"/>
              <a:t>raft-ietf-l2vpn-trill-evpn-00 (presented today)</a:t>
            </a:r>
          </a:p>
          <a:p>
            <a:pPr lvl="1" eaLnBrk="1" hangingPunct="1">
              <a:lnSpc>
                <a:spcPct val="80000"/>
              </a:lnSpc>
              <a:defRPr/>
            </a:pPr>
            <a:endParaRPr lang="en-US" dirty="0"/>
          </a:p>
          <a:p>
            <a:pPr eaLnBrk="1" hangingPunct="1">
              <a:lnSpc>
                <a:spcPct val="80000"/>
              </a:lnSpc>
              <a:defRPr/>
            </a:pPr>
            <a:r>
              <a:rPr lang="en-US" dirty="0" smtClean="0"/>
              <a:t>E-Tree</a:t>
            </a:r>
            <a:endParaRPr lang="en-US" sz="2000" dirty="0"/>
          </a:p>
          <a:p>
            <a:pPr lvl="1" eaLnBrk="1" hangingPunct="1">
              <a:lnSpc>
                <a:spcPct val="80000"/>
              </a:lnSpc>
              <a:defRPr/>
            </a:pPr>
            <a:r>
              <a:rPr lang="en-US" dirty="0"/>
              <a:t>d</a:t>
            </a:r>
            <a:r>
              <a:rPr lang="en-US" dirty="0" smtClean="0"/>
              <a:t>raft-ietf-l2vpn-etree-reqt-01</a:t>
            </a:r>
          </a:p>
          <a:p>
            <a:pPr lvl="1" eaLnBrk="1" hangingPunct="1">
              <a:lnSpc>
                <a:spcPct val="80000"/>
              </a:lnSpc>
              <a:defRPr/>
            </a:pPr>
            <a:r>
              <a:rPr lang="en-US" dirty="0" smtClean="0"/>
              <a:t>draft-ietf-l2vpn-etree-frwk-01</a:t>
            </a:r>
            <a:endParaRPr lang="en-US" dirty="0"/>
          </a:p>
          <a:p>
            <a:pPr lvl="1" eaLnBrk="1" hangingPunct="1">
              <a:lnSpc>
                <a:spcPct val="80000"/>
              </a:lnSpc>
              <a:defRPr/>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37F8ADE1-4063-784B-A599-980832A58C98}" type="slidenum">
              <a:rPr lang="en-US" smtClean="0">
                <a:latin typeface="Arial" charset="0"/>
              </a:rPr>
              <a:pPr/>
              <a:t>8</a:t>
            </a:fld>
            <a:endParaRPr lang="en-US" smtClean="0">
              <a:latin typeface="Arial" charset="0"/>
            </a:endParaRPr>
          </a:p>
        </p:txBody>
      </p:sp>
      <p:sp>
        <p:nvSpPr>
          <p:cNvPr id="25603"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Document Status Summary</a:t>
            </a:r>
          </a:p>
        </p:txBody>
      </p:sp>
      <p:sp>
        <p:nvSpPr>
          <p:cNvPr id="23556" name="Rectangle 3"/>
          <p:cNvSpPr>
            <a:spLocks noGrp="1" noChangeArrowheads="1"/>
          </p:cNvSpPr>
          <p:nvPr>
            <p:ph type="body" idx="1"/>
          </p:nvPr>
        </p:nvSpPr>
        <p:spPr>
          <a:xfrm>
            <a:off x="457200" y="1371600"/>
            <a:ext cx="8458200" cy="5105400"/>
          </a:xfrm>
        </p:spPr>
        <p:txBody>
          <a:bodyPr/>
          <a:lstStyle/>
          <a:p>
            <a:pPr lvl="2" eaLnBrk="1" hangingPunct="1">
              <a:lnSpc>
                <a:spcPct val="80000"/>
              </a:lnSpc>
              <a:defRPr/>
            </a:pPr>
            <a:endParaRPr lang="en-US" sz="2000" dirty="0" smtClean="0"/>
          </a:p>
          <a:p>
            <a:pPr eaLnBrk="1" hangingPunct="1">
              <a:lnSpc>
                <a:spcPct val="80000"/>
              </a:lnSpc>
              <a:defRPr/>
            </a:pPr>
            <a:r>
              <a:rPr lang="en-US" dirty="0" smtClean="0"/>
              <a:t>Most now Last Called or ready for Last Call</a:t>
            </a:r>
          </a:p>
          <a:p>
            <a:pPr lvl="1" eaLnBrk="1" hangingPunct="1">
              <a:lnSpc>
                <a:spcPct val="80000"/>
              </a:lnSpc>
              <a:defRPr/>
            </a:pPr>
            <a:r>
              <a:rPr lang="en-US" dirty="0" smtClean="0"/>
              <a:t>Chairs to progress those</a:t>
            </a:r>
            <a:endParaRPr lang="en-US" dirty="0" smtClean="0"/>
          </a:p>
          <a:p>
            <a:pPr lvl="1" eaLnBrk="1" hangingPunct="1">
              <a:lnSpc>
                <a:spcPct val="80000"/>
              </a:lnSpc>
              <a:defRPr/>
            </a:pPr>
            <a:r>
              <a:rPr lang="en-US" dirty="0" smtClean="0"/>
              <a:t>Authors need to progress remaining drafts</a:t>
            </a:r>
          </a:p>
          <a:p>
            <a:pPr marL="0" indent="0" eaLnBrk="1" hangingPunct="1">
              <a:lnSpc>
                <a:spcPct val="80000"/>
              </a:lnSpc>
              <a:buNone/>
              <a:defRPr/>
            </a:pPr>
            <a:endParaRPr lang="en-US" dirty="0" smtClean="0"/>
          </a:p>
          <a:p>
            <a:pPr eaLnBrk="1" hangingPunct="1">
              <a:lnSpc>
                <a:spcPct val="80000"/>
              </a:lnSpc>
              <a:defRPr/>
            </a:pPr>
            <a:r>
              <a:rPr lang="en-US" dirty="0" smtClean="0"/>
              <a:t>E-VPN and E-Tree work to complete</a:t>
            </a:r>
          </a:p>
          <a:p>
            <a:pPr lvl="1" eaLnBrk="1" hangingPunct="1">
              <a:lnSpc>
                <a:spcPct val="80000"/>
              </a:lnSpc>
              <a:defRPr/>
            </a:pPr>
            <a:r>
              <a:rPr lang="en-US" dirty="0" smtClean="0"/>
              <a:t>Multiple new E-VPN drafts</a:t>
            </a:r>
          </a:p>
          <a:p>
            <a:pPr lvl="1" eaLnBrk="1" hangingPunct="1">
              <a:lnSpc>
                <a:spcPct val="80000"/>
              </a:lnSpc>
              <a:defRPr/>
            </a:pPr>
            <a:r>
              <a:rPr lang="en-US" dirty="0" smtClean="0"/>
              <a:t>Need to resolve VPLS E-</a:t>
            </a:r>
            <a:r>
              <a:rPr lang="en-US" dirty="0" smtClean="0"/>
              <a:t>Tree</a:t>
            </a:r>
            <a:endParaRPr lang="en-US" dirty="0" smtClean="0"/>
          </a:p>
          <a:p>
            <a:pPr eaLnBrk="1" hangingPunct="1">
              <a:lnSpc>
                <a:spcPct val="80000"/>
              </a:lnSpc>
              <a:defRPr/>
            </a:pPr>
            <a:endParaRPr lang="en-US" dirty="0"/>
          </a:p>
          <a:p>
            <a:pPr eaLnBrk="1" hangingPunct="1">
              <a:lnSpc>
                <a:spcPct val="80000"/>
              </a:lnSpc>
              <a:defRPr/>
            </a:pPr>
            <a:r>
              <a:rPr lang="en-US" dirty="0" smtClean="0"/>
              <a:t>19 individual </a:t>
            </a:r>
            <a:r>
              <a:rPr lang="en-US" dirty="0" smtClean="0"/>
              <a:t>drafts</a:t>
            </a:r>
          </a:p>
          <a:p>
            <a:pPr lvl="1" eaLnBrk="1" hangingPunct="1">
              <a:lnSpc>
                <a:spcPct val="80000"/>
              </a:lnSpc>
              <a:defRPr/>
            </a:pPr>
            <a:r>
              <a:rPr lang="en-US" dirty="0"/>
              <a:t>m</a:t>
            </a:r>
            <a:r>
              <a:rPr lang="en-US" dirty="0" smtClean="0"/>
              <a:t>any of these are new</a:t>
            </a:r>
          </a:p>
          <a:p>
            <a:pPr lvl="1" eaLnBrk="1" hangingPunct="1">
              <a:lnSpc>
                <a:spcPct val="80000"/>
              </a:lnSpc>
              <a:defRPr/>
            </a:pPr>
            <a:r>
              <a:rPr lang="en-US" dirty="0" smtClean="0"/>
              <a:t>6 </a:t>
            </a:r>
            <a:r>
              <a:rPr lang="en-US" dirty="0" smtClean="0"/>
              <a:t>being discussed </a:t>
            </a:r>
            <a:r>
              <a:rPr lang="en-US" dirty="0" smtClean="0"/>
              <a:t>today (5 on E-VPN)</a:t>
            </a:r>
            <a:endParaRPr lang="en-US" dirty="0" smtClean="0"/>
          </a:p>
          <a:p>
            <a:pPr marL="457200" lvl="1" indent="0" eaLnBrk="1" hangingPunct="1">
              <a:lnSpc>
                <a:spcPct val="80000"/>
              </a:lnSpc>
              <a:buNone/>
              <a:defRPr/>
            </a:pPr>
            <a:endParaRPr lang="en-US" dirty="0" smtClean="0"/>
          </a:p>
        </p:txBody>
      </p:sp>
    </p:spTree>
    <p:extLst>
      <p:ext uri="{BB962C8B-B14F-4D97-AF65-F5344CB8AC3E}">
        <p14:creationId xmlns:p14="http://schemas.microsoft.com/office/powerpoint/2010/main" val="300752305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8915</TotalTime>
  <Words>788</Words>
  <Application>Microsoft Macintosh PowerPoint</Application>
  <PresentationFormat>On-screen Show (4:3)</PresentationFormat>
  <Paragraphs>104</Paragraphs>
  <Slides>8</Slides>
  <Notes>5</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Default Design</vt:lpstr>
      <vt:lpstr>L2VPN WG Meeting</vt:lpstr>
      <vt:lpstr>Agenda</vt:lpstr>
      <vt:lpstr>Note Well</vt:lpstr>
      <vt:lpstr>WG Document Status (1)</vt:lpstr>
      <vt:lpstr>WG Document Status (2)</vt:lpstr>
      <vt:lpstr>WG Document Status (3)</vt:lpstr>
      <vt:lpstr>WG Document Status (4)</vt:lpstr>
      <vt:lpstr>Document Status Summary</vt:lpstr>
    </vt:vector>
  </TitlesOfParts>
  <Manager/>
  <Company>Cisco Systems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L2VPN WG Status</dc:title>
  <dc:subject/>
  <dc:creator>Giles Heron</dc:creator>
  <cp:keywords/>
  <dc:description/>
  <cp:lastModifiedBy>Giles Heron</cp:lastModifiedBy>
  <cp:revision>110</cp:revision>
  <dcterms:created xsi:type="dcterms:W3CDTF">2011-11-14T04:59:02Z</dcterms:created>
  <dcterms:modified xsi:type="dcterms:W3CDTF">2012-08-01T04:38:15Z</dcterms:modified>
  <cp:category/>
</cp:coreProperties>
</file>