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theme/theme6.xml" ContentType="application/vnd.openxmlformats-officedocument.them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notesSlides/notesSlide5.xml" ContentType="application/vnd.openxmlformats-officedocument.presentationml.notes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58" r:id="rId1"/>
    <p:sldMasterId id="2147483782" r:id="rId2"/>
    <p:sldMasterId id="2147483786" r:id="rId3"/>
    <p:sldMasterId id="2147483788" r:id="rId4"/>
  </p:sldMasterIdLst>
  <p:notesMasterIdLst>
    <p:notesMasterId r:id="rId16"/>
  </p:notesMasterIdLst>
  <p:handoutMasterIdLst>
    <p:handoutMasterId r:id="rId17"/>
  </p:handoutMasterIdLst>
  <p:sldIdLst>
    <p:sldId id="1618" r:id="rId5"/>
    <p:sldId id="1624" r:id="rId6"/>
    <p:sldId id="1617" r:id="rId7"/>
    <p:sldId id="1625" r:id="rId8"/>
    <p:sldId id="1626" r:id="rId9"/>
    <p:sldId id="1627" r:id="rId10"/>
    <p:sldId id="1628" r:id="rId11"/>
    <p:sldId id="1629" r:id="rId12"/>
    <p:sldId id="1630" r:id="rId13"/>
    <p:sldId id="1622" r:id="rId14"/>
    <p:sldId id="1322" r:id="rId15"/>
  </p:sldIdLst>
  <p:sldSz cx="9144000" cy="6858000" type="screen4x3"/>
  <p:notesSz cx="70104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schemeClr val="tx1"/>
    </p:penClr>
  </p:showPr>
  <p:clrMru>
    <a:srgbClr val="33CC33"/>
    <a:srgbClr val="CC3333"/>
    <a:srgbClr val="FF9999"/>
    <a:srgbClr val="0099FF"/>
    <a:srgbClr val="FF3300"/>
    <a:srgbClr val="99CC33"/>
    <a:srgbClr val="FFFF00"/>
    <a:srgbClr val="CC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3156" autoAdjust="0"/>
    <p:restoredTop sz="92365" autoAdjust="0"/>
  </p:normalViewPr>
  <p:slideViewPr>
    <p:cSldViewPr>
      <p:cViewPr>
        <p:scale>
          <a:sx n="100" d="100"/>
          <a:sy n="100" d="100"/>
        </p:scale>
        <p:origin x="-2024" y="-352"/>
      </p:cViewPr>
      <p:guideLst>
        <p:guide orient="horz" pos="1717"/>
        <p:guide orient="horz" pos="3875"/>
        <p:guide orient="horz" pos="992"/>
        <p:guide orient="horz" pos="1914"/>
        <p:guide pos="3010"/>
        <p:guide pos="3058"/>
        <p:guide pos="2386"/>
        <p:guide pos="2434"/>
        <p:guide pos="41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GB" sz="800">
                <a:latin typeface="Arial" pitchFamily="-108" charset="0"/>
                <a:ea typeface="+mn-ea"/>
              </a:rPr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GB" sz="800">
                <a:latin typeface="Arial" pitchFamily="-108" charset="0"/>
                <a:ea typeface="+mn-ea"/>
              </a:rPr>
              <a:t>Presentation_ID.scr</a:t>
            </a: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819" tIns="0" rIns="18819" bIns="0" anchor="b"/>
          <a:lstStyle/>
          <a:p>
            <a:pPr algn="r" defTabSz="903288" eaLnBrk="0" hangingPunct="0">
              <a:defRPr/>
            </a:pPr>
            <a:fld id="{18BA76B8-1529-4D46-9F1F-27BFB05F1471}" type="slidenum">
              <a:rPr lang="en-GB" sz="800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 algn="r" defTabSz="903288" eaLnBrk="0" hangingPunct="0">
                <a:defRPr/>
              </a:pPr>
              <a:t>‹#›</a:t>
            </a:fld>
            <a:endParaRPr lang="en-GB" sz="800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GB" sz="800">
                <a:latin typeface="Arial" pitchFamily="-108" charset="0"/>
                <a:ea typeface="+mn-ea"/>
              </a:rPr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  <a:defRPr/>
            </a:pPr>
            <a:r>
              <a:rPr lang="en-GB" sz="800">
                <a:latin typeface="Arial" pitchFamily="-108" charset="0"/>
                <a:ea typeface="+mn-ea"/>
              </a:rPr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defRPr sz="800"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fld id="{E0FF8E7C-9F2E-49CD-95A8-E11EEDD574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6630" name="AutoShap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Body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FF8E7C-9F2E-49CD-95A8-E11EEDD574B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75"/>
          <p:cNvSpPr>
            <a:spLocks noChangeArrowheads="1"/>
          </p:cNvSpPr>
          <p:nvPr/>
        </p:nvSpPr>
        <p:spPr bwMode="auto">
          <a:xfrm rot="16200000">
            <a:off x="3200400" y="-1600200"/>
            <a:ext cx="2743200" cy="9144000"/>
          </a:xfrm>
          <a:prstGeom prst="rect">
            <a:avLst/>
          </a:prstGeom>
          <a:solidFill>
            <a:srgbClr val="015F8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3025" tIns="36512" rIns="73025" bIns="36512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1152525" y="6672263"/>
            <a:ext cx="20193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© 2009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3170238" y="6672263"/>
            <a:ext cx="8810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610600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6C484D54-BF73-48E0-84F0-C61FBF2CD82B}" type="slidenum">
              <a:rPr lang="en-GB" sz="1000">
                <a:solidFill>
                  <a:srgbClr val="D3D3D3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 algn="r" defTabSz="814388" eaLnBrk="0" hangingPunct="0">
                <a:defRPr/>
              </a:pPr>
              <a:t>‹#›</a:t>
            </a:fld>
            <a:endParaRPr lang="en-GB" sz="1000">
              <a:solidFill>
                <a:srgbClr val="D3D3D3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grpSp>
        <p:nvGrpSpPr>
          <p:cNvPr id="9" name="Group 283"/>
          <p:cNvGrpSpPr>
            <a:grpSpLocks/>
          </p:cNvGrpSpPr>
          <p:nvPr/>
        </p:nvGrpSpPr>
        <p:grpSpPr bwMode="auto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10" name="AutoShape 284"/>
            <p:cNvSpPr>
              <a:spLocks noChangeAspect="1" noChangeArrowheads="1" noTextEdit="1"/>
            </p:cNvSpPr>
            <p:nvPr/>
          </p:nvSpPr>
          <p:spPr bwMode="auto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1" name="Rectangle 285"/>
            <p:cNvSpPr>
              <a:spLocks noChangeArrowheads="1"/>
            </p:cNvSpPr>
            <p:nvPr/>
          </p:nvSpPr>
          <p:spPr bwMode="auto">
            <a:xfrm>
              <a:off x="3802" y="1979"/>
              <a:ext cx="87" cy="326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2" name="Freeform 286"/>
            <p:cNvSpPr>
              <a:spLocks/>
            </p:cNvSpPr>
            <p:nvPr/>
          </p:nvSpPr>
          <p:spPr bwMode="auto">
            <a:xfrm>
              <a:off x="430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3" name="Freeform 287"/>
            <p:cNvSpPr>
              <a:spLocks/>
            </p:cNvSpPr>
            <p:nvPr/>
          </p:nvSpPr>
          <p:spPr bwMode="auto">
            <a:xfrm>
              <a:off x="344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4" name="Freeform 288"/>
            <p:cNvSpPr>
              <a:spLocks noEditPoints="1"/>
            </p:cNvSpPr>
            <p:nvPr/>
          </p:nvSpPr>
          <p:spPr bwMode="auto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5" name="Freeform 289"/>
            <p:cNvSpPr>
              <a:spLocks/>
            </p:cNvSpPr>
            <p:nvPr/>
          </p:nvSpPr>
          <p:spPr bwMode="auto">
            <a:xfrm>
              <a:off x="3999" y="1971"/>
              <a:ext cx="224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6" name="Freeform 290"/>
            <p:cNvSpPr>
              <a:spLocks/>
            </p:cNvSpPr>
            <p:nvPr/>
          </p:nvSpPr>
          <p:spPr bwMode="auto">
            <a:xfrm>
              <a:off x="3272" y="1587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7" name="Freeform 291"/>
            <p:cNvSpPr>
              <a:spLocks/>
            </p:cNvSpPr>
            <p:nvPr/>
          </p:nvSpPr>
          <p:spPr bwMode="auto">
            <a:xfrm>
              <a:off x="3500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8" name="Freeform 292"/>
            <p:cNvSpPr>
              <a:spLocks/>
            </p:cNvSpPr>
            <p:nvPr/>
          </p:nvSpPr>
          <p:spPr bwMode="auto">
            <a:xfrm>
              <a:off x="3721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19" name="Freeform 293"/>
            <p:cNvSpPr>
              <a:spLocks/>
            </p:cNvSpPr>
            <p:nvPr/>
          </p:nvSpPr>
          <p:spPr bwMode="auto">
            <a:xfrm>
              <a:off x="394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20" name="Freeform 294"/>
            <p:cNvSpPr>
              <a:spLocks/>
            </p:cNvSpPr>
            <p:nvPr/>
          </p:nvSpPr>
          <p:spPr bwMode="auto">
            <a:xfrm>
              <a:off x="4171" y="1587"/>
              <a:ext cx="87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21" name="Freeform 295"/>
            <p:cNvSpPr>
              <a:spLocks/>
            </p:cNvSpPr>
            <p:nvPr/>
          </p:nvSpPr>
          <p:spPr bwMode="auto">
            <a:xfrm>
              <a:off x="439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22" name="Freeform 296"/>
            <p:cNvSpPr>
              <a:spLocks/>
            </p:cNvSpPr>
            <p:nvPr/>
          </p:nvSpPr>
          <p:spPr bwMode="auto">
            <a:xfrm>
              <a:off x="4625" y="1320"/>
              <a:ext cx="83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23" name="Freeform 297"/>
            <p:cNvSpPr>
              <a:spLocks/>
            </p:cNvSpPr>
            <p:nvPr/>
          </p:nvSpPr>
          <p:spPr bwMode="auto">
            <a:xfrm>
              <a:off x="4848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  <p:sp>
          <p:nvSpPr>
            <p:cNvPr id="24" name="Freeform 298"/>
            <p:cNvSpPr>
              <a:spLocks/>
            </p:cNvSpPr>
            <p:nvPr/>
          </p:nvSpPr>
          <p:spPr bwMode="auto">
            <a:xfrm>
              <a:off x="5074" y="1587"/>
              <a:ext cx="83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>
                <a:latin typeface="Arial" pitchFamily="-108" charset="0"/>
                <a:ea typeface="+mn-ea"/>
              </a:endParaRPr>
            </a:p>
          </p:txBody>
        </p:sp>
      </p:grpSp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650875" y="2557463"/>
            <a:ext cx="3768725" cy="830262"/>
          </a:xfrm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650875" y="4733925"/>
            <a:ext cx="6940550" cy="419100"/>
          </a:xfrm>
        </p:spPr>
        <p:txBody>
          <a:bodyPr/>
          <a:lstStyle>
            <a:lvl1pPr marL="0" indent="0">
              <a:lnSpc>
                <a:spcPct val="90000"/>
              </a:lnSpc>
              <a:buFont typeface="Wingdings" pitchFamily="-108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304800"/>
            <a:ext cx="2035175" cy="47879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304800"/>
            <a:ext cx="5957887" cy="47879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520825"/>
            <a:ext cx="7940675" cy="17097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638" y="3382963"/>
            <a:ext cx="7940675" cy="170973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1520825"/>
            <a:ext cx="7940675" cy="357187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520825"/>
            <a:ext cx="3894137" cy="35718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520825"/>
            <a:ext cx="3894138" cy="35718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520825"/>
            <a:ext cx="7940675" cy="17097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638" y="3382963"/>
            <a:ext cx="7940675" cy="170973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520825"/>
            <a:ext cx="3894137" cy="35718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02175" y="1520825"/>
            <a:ext cx="3894138" cy="35718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304800"/>
            <a:ext cx="8145462" cy="8382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55638" y="1520825"/>
            <a:ext cx="7940675" cy="3571875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520825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520825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6200"/>
            <a:ext cx="8145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</a:t>
            </a:r>
            <a:br>
              <a:rPr lang="en-GB" smtClean="0"/>
            </a:br>
            <a:r>
              <a:rPr lang="en-GB" smtClean="0"/>
              <a:t>title style</a:t>
            </a:r>
          </a:p>
        </p:txBody>
      </p:sp>
      <p:sp>
        <p:nvSpPr>
          <p:cNvPr id="368774" name="Rectangle 134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latin typeface="Arial" pitchFamily="-108" charset="0"/>
              <a:ea typeface="+mn-ea"/>
            </a:endParaRPr>
          </a:p>
        </p:txBody>
      </p:sp>
      <p:sp>
        <p:nvSpPr>
          <p:cNvPr id="368775" name="Rectangle 135"/>
          <p:cNvSpPr>
            <a:spLocks noChangeArrowheads="1"/>
          </p:cNvSpPr>
          <p:nvPr/>
        </p:nvSpPr>
        <p:spPr bwMode="auto">
          <a:xfrm>
            <a:off x="1152525" y="6672263"/>
            <a:ext cx="20193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© 2009 Cisco Systems, Inc. All rights reserved.</a:t>
            </a:r>
          </a:p>
        </p:txBody>
      </p:sp>
      <p:sp>
        <p:nvSpPr>
          <p:cNvPr id="368776" name="Rectangle 136"/>
          <p:cNvSpPr>
            <a:spLocks noChangeArrowheads="1"/>
          </p:cNvSpPr>
          <p:nvPr/>
        </p:nvSpPr>
        <p:spPr bwMode="auto">
          <a:xfrm>
            <a:off x="3170238" y="6672263"/>
            <a:ext cx="8810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Cisco Confidential</a:t>
            </a:r>
          </a:p>
        </p:txBody>
      </p:sp>
      <p:sp>
        <p:nvSpPr>
          <p:cNvPr id="368777" name="Rectangle 137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defTabSz="814388" eaLnBrk="0" hangingPunct="0">
              <a:defRPr/>
            </a:pPr>
            <a:r>
              <a:rPr lang="en-GB" sz="700">
                <a:solidFill>
                  <a:srgbClr val="D3D3D3"/>
                </a:solidFill>
                <a:latin typeface="Arial" pitchFamily="-108" charset="0"/>
                <a:ea typeface="+mn-ea"/>
              </a:rPr>
              <a:t>Presentation_ID</a:t>
            </a:r>
          </a:p>
        </p:txBody>
      </p:sp>
      <p:sp>
        <p:nvSpPr>
          <p:cNvPr id="368778" name="Rectangle 138"/>
          <p:cNvSpPr>
            <a:spLocks noChangeArrowheads="1"/>
          </p:cNvSpPr>
          <p:nvPr/>
        </p:nvSpPr>
        <p:spPr bwMode="auto">
          <a:xfrm>
            <a:off x="8756650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60674232-E8B4-45FF-861F-029B3797659D}" type="slidenum">
              <a:rPr lang="en-GB" sz="1000">
                <a:solidFill>
                  <a:srgbClr val="D3D3D3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 algn="r" defTabSz="814388" eaLnBrk="0" hangingPunct="0">
                <a:defRPr/>
              </a:pPr>
              <a:t>‹#›</a:t>
            </a:fld>
            <a:endParaRPr lang="en-GB" sz="1000">
              <a:solidFill>
                <a:srgbClr val="D3D3D3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034" name="Rectangle 14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52082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5" r:id="rId2"/>
    <p:sldLayoutId id="2147483804" r:id="rId3"/>
    <p:sldLayoutId id="2147483803" r:id="rId4"/>
    <p:sldLayoutId id="2147483802" r:id="rId5"/>
    <p:sldLayoutId id="2147483801" r:id="rId6"/>
    <p:sldLayoutId id="2147483800" r:id="rId7"/>
    <p:sldLayoutId id="2147483799" r:id="rId8"/>
    <p:sldLayoutId id="2147483798" r:id="rId9"/>
    <p:sldLayoutId id="2147483797" r:id="rId10"/>
    <p:sldLayoutId id="2147483796" r:id="rId11"/>
    <p:sldLayoutId id="2147483795" r:id="rId12"/>
    <p:sldLayoutId id="2147483794" r:id="rId13"/>
    <p:sldLayoutId id="2147483793" r:id="rId14"/>
    <p:sldLayoutId id="2147483792" r:id="rId15"/>
    <p:sldLayoutId id="2147483791" r:id="rId16"/>
    <p:sldLayoutId id="2147483790" r:id="rId17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219075"/>
            <a:ext cx="8145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72131" name="Rectangle 3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ea typeface="+mn-ea"/>
            </a:endParaRPr>
          </a:p>
        </p:txBody>
      </p:sp>
      <p:sp>
        <p:nvSpPr>
          <p:cNvPr id="1072132" name="Rectangle 4"/>
          <p:cNvSpPr>
            <a:spLocks noChangeArrowheads="1"/>
          </p:cNvSpPr>
          <p:nvPr/>
        </p:nvSpPr>
        <p:spPr bwMode="auto">
          <a:xfrm>
            <a:off x="1150938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ct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© 2007 Cisco Systems, Inc. All rights reserved.</a:t>
            </a:r>
          </a:p>
        </p:txBody>
      </p:sp>
      <p:sp>
        <p:nvSpPr>
          <p:cNvPr id="1072133" name="Rectangle 5"/>
          <p:cNvSpPr>
            <a:spLocks noChangeArrowheads="1"/>
          </p:cNvSpPr>
          <p:nvPr/>
        </p:nvSpPr>
        <p:spPr bwMode="auto">
          <a:xfrm>
            <a:off x="3173413" y="66722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Cisco Confidential</a:t>
            </a:r>
          </a:p>
        </p:txBody>
      </p:sp>
      <p:sp>
        <p:nvSpPr>
          <p:cNvPr id="1072134" name="Rectangle 6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ct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Presentation_ID</a:t>
            </a:r>
          </a:p>
        </p:txBody>
      </p:sp>
      <p:sp>
        <p:nvSpPr>
          <p:cNvPr id="1072135" name="Rectangle 7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fld id="{00637E10-33F0-4F65-A726-C9941AE9E49E}" type="slidenum">
              <a:rPr lang="en-US" sz="1000">
                <a:solidFill>
                  <a:schemeClr val="bg2"/>
                </a:solidFill>
                <a:ea typeface="ＭＳ Ｐゴシック" charset="-128"/>
                <a:cs typeface="ＭＳ Ｐゴシック" charset="-128"/>
              </a:rPr>
              <a:pPr algn="r" defTabSz="814388" eaLnBrk="0" hangingPunct="0">
                <a:lnSpc>
                  <a:spcPct val="90000"/>
                </a:lnSpc>
                <a:defRPr/>
              </a:pPr>
              <a:t>‹#›</a:t>
            </a:fld>
            <a:endParaRPr lang="en-US" sz="1000">
              <a:solidFill>
                <a:schemeClr val="bg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78117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2400">
          <a:solidFill>
            <a:schemeClr val="bg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5pPr>
      <a:lvl6pPr marL="2062163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6pPr>
      <a:lvl7pPr marL="2519363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7pPr>
      <a:lvl8pPr marL="2976563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8pPr>
      <a:lvl9pPr marL="3433763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ＭＳ Ｐゴシック" pitchFamily="-10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228600"/>
            <a:ext cx="8145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35000" y="6672263"/>
            <a:ext cx="305593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ct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rgbClr val="D3D3D3"/>
                </a:solidFill>
                <a:ea typeface="ＭＳ Ｐゴシック" charset="-128"/>
                <a:cs typeface="ＭＳ Ｐゴシック" charset="-128"/>
              </a:rPr>
              <a:t>© 2008 Cisco Systems, Inc. All rights reserved. </a:t>
            </a:r>
            <a:r>
              <a:rPr lang="en-US" sz="70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Cisco Highly Confidential</a:t>
            </a:r>
            <a:r>
              <a:rPr lang="en-US" sz="700">
                <a:solidFill>
                  <a:srgbClr val="D3D3D3"/>
                </a:solidFill>
                <a:ea typeface="ＭＳ Ｐゴシック" charset="-128"/>
                <a:cs typeface="ＭＳ Ｐゴシック" charset="-128"/>
              </a:rPr>
              <a:t>.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86200" y="6672263"/>
            <a:ext cx="1651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endParaRPr lang="en-US" sz="700">
              <a:solidFill>
                <a:srgbClr val="D3D3D3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fld id="{0DE47028-33D6-4BFA-A65E-195C654CF556}" type="slidenum">
              <a:rPr lang="en-US" sz="1000">
                <a:solidFill>
                  <a:srgbClr val="D3D3D3"/>
                </a:solidFill>
                <a:ea typeface="ＭＳ Ｐゴシック" charset="-128"/>
                <a:cs typeface="ＭＳ Ｐゴシック" charset="-128"/>
              </a:rPr>
              <a:pPr algn="r" defTabSz="814388" eaLnBrk="0" hangingPunct="0">
                <a:lnSpc>
                  <a:spcPct val="90000"/>
                </a:lnSpc>
                <a:defRPr/>
              </a:pPr>
              <a:t>‹#›</a:t>
            </a:fld>
            <a:endParaRPr lang="en-US" sz="1000">
              <a:solidFill>
                <a:srgbClr val="D3D3D3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52082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8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5pPr>
      <a:lvl6pPr marL="2062163" algn="l" defTabSz="814388" rtl="0" fontAlgn="base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6pPr>
      <a:lvl7pPr marL="2519363" algn="l" defTabSz="814388" rtl="0" fontAlgn="base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7pPr>
      <a:lvl8pPr marL="2976563" algn="l" defTabSz="814388" rtl="0" fontAlgn="base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8pPr>
      <a:lvl9pPr marL="3433763" algn="l" defTabSz="814388" rtl="0" fontAlgn="base">
        <a:lnSpc>
          <a:spcPct val="95000"/>
        </a:lnSpc>
        <a:spcBef>
          <a:spcPct val="5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0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19075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72131" name="Rectangle 3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>
              <a:ea typeface="+mn-ea"/>
            </a:endParaRPr>
          </a:p>
        </p:txBody>
      </p:sp>
      <p:sp>
        <p:nvSpPr>
          <p:cNvPr id="1072132" name="Rectangle 4"/>
          <p:cNvSpPr>
            <a:spLocks noChangeArrowheads="1"/>
          </p:cNvSpPr>
          <p:nvPr/>
        </p:nvSpPr>
        <p:spPr bwMode="auto">
          <a:xfrm>
            <a:off x="1150938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ct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© 2007 Cisco Systems, Inc. All rights reserved.</a:t>
            </a:r>
          </a:p>
        </p:txBody>
      </p:sp>
      <p:sp>
        <p:nvSpPr>
          <p:cNvPr id="1072133" name="Rectangle 5"/>
          <p:cNvSpPr>
            <a:spLocks noChangeArrowheads="1"/>
          </p:cNvSpPr>
          <p:nvPr/>
        </p:nvSpPr>
        <p:spPr bwMode="auto">
          <a:xfrm>
            <a:off x="3173413" y="66722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Cisco Confidential</a:t>
            </a:r>
          </a:p>
        </p:txBody>
      </p:sp>
      <p:sp>
        <p:nvSpPr>
          <p:cNvPr id="1072134" name="Rectangle 6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ctr" defTabSz="814388" eaLnBrk="0" hangingPunct="0">
              <a:lnSpc>
                <a:spcPct val="90000"/>
              </a:lnSpc>
              <a:defRPr/>
            </a:pPr>
            <a:r>
              <a:rPr lang="en-US" sz="700">
                <a:solidFill>
                  <a:schemeClr val="bg2"/>
                </a:solidFill>
                <a:ea typeface="+mn-ea"/>
              </a:rPr>
              <a:t>Presentation_ID</a:t>
            </a:r>
          </a:p>
        </p:txBody>
      </p:sp>
      <p:sp>
        <p:nvSpPr>
          <p:cNvPr id="1072135" name="Rectangle 7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lnSpc>
                <a:spcPct val="90000"/>
              </a:lnSpc>
              <a:defRPr/>
            </a:pPr>
            <a:fld id="{0696EE10-E63E-494D-9859-B830D19ADD27}" type="slidenum">
              <a:rPr lang="en-US" sz="1000">
                <a:solidFill>
                  <a:schemeClr val="bg2"/>
                </a:solidFill>
                <a:ea typeface="ＭＳ Ｐゴシック" charset="-128"/>
              </a:rPr>
              <a:pPr algn="r" defTabSz="814388" eaLnBrk="0" hangingPunct="0">
                <a:lnSpc>
                  <a:spcPct val="90000"/>
                </a:lnSpc>
                <a:defRPr/>
              </a:pPr>
              <a:t>‹#›</a:t>
            </a:fld>
            <a:endParaRPr lang="en-US" sz="1000">
              <a:solidFill>
                <a:schemeClr val="bg2"/>
              </a:solidFill>
              <a:ea typeface="ＭＳ Ｐゴシック" charset="-128"/>
            </a:endParaRPr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781175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5pPr>
      <a:lvl6pPr marL="2062163" indent="223838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519363" indent="223838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2976563" indent="223838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433763" indent="223838" algn="l" defTabSz="814388" rtl="0" fontAlgn="base">
        <a:lnSpc>
          <a:spcPct val="95000"/>
        </a:lnSpc>
        <a:spcBef>
          <a:spcPct val="35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660399"/>
            <a:ext cx="8534400" cy="787401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IETF 84 – Vancouver</a:t>
            </a:r>
            <a:b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August 2012</a:t>
            </a:r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676400"/>
            <a:ext cx="8503920" cy="4191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3200" b="1" dirty="0" smtClean="0"/>
          </a:p>
          <a:p>
            <a:pPr algn="ctr">
              <a:buNone/>
            </a:pPr>
            <a:r>
              <a:rPr lang="en-US" sz="3200" b="1" dirty="0" smtClean="0"/>
              <a:t>LSP Ping Support for E-VPN and PBB-EVPN</a:t>
            </a:r>
          </a:p>
          <a:p>
            <a:pPr algn="ctr">
              <a:buNone/>
            </a:pPr>
            <a:r>
              <a:rPr lang="en-US" sz="2400" dirty="0" smtClean="0"/>
              <a:t>(draft-jain-l2vpn-evpn-lsp-ping-00.txt)</a:t>
            </a:r>
            <a:endParaRPr lang="en-US" sz="2400" b="1" dirty="0" smtClean="0"/>
          </a:p>
          <a:p>
            <a:pPr algn="ctr">
              <a:buNone/>
            </a:pPr>
            <a:r>
              <a:rPr lang="en-US" sz="2400" dirty="0" smtClean="0">
                <a:solidFill>
                  <a:srgbClr val="251CC3"/>
                </a:solidFill>
              </a:rPr>
              <a:t>Parag </a:t>
            </a:r>
            <a:r>
              <a:rPr lang="en-US" dirty="0" smtClean="0">
                <a:solidFill>
                  <a:srgbClr val="251CC3"/>
                </a:solidFill>
              </a:rPr>
              <a:t>Jain (Cisco Systems Inc.)</a:t>
            </a:r>
            <a:r>
              <a:rPr lang="en-US" sz="2400" dirty="0" smtClean="0">
                <a:solidFill>
                  <a:srgbClr val="251CC3"/>
                </a:solidFill>
              </a:rPr>
              <a:t>, 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251CC3"/>
                </a:solidFill>
              </a:rPr>
              <a:t>Sami </a:t>
            </a:r>
            <a:r>
              <a:rPr lang="en-US" dirty="0" smtClean="0">
                <a:solidFill>
                  <a:srgbClr val="251CC3"/>
                </a:solidFill>
              </a:rPr>
              <a:t>Boutros (Cisco Systems Inc.),</a:t>
            </a:r>
          </a:p>
          <a:p>
            <a:pPr algn="ctr">
              <a:buNone/>
            </a:pPr>
            <a:r>
              <a:rPr lang="en-US" sz="2400" dirty="0" err="1" smtClean="0">
                <a:solidFill>
                  <a:srgbClr val="251CC3"/>
                </a:solidFill>
              </a:rPr>
              <a:t>Samer</a:t>
            </a:r>
            <a:r>
              <a:rPr lang="en-US" sz="2400" dirty="0" smtClean="0">
                <a:solidFill>
                  <a:srgbClr val="251CC3"/>
                </a:solidFill>
              </a:rPr>
              <a:t> Salam (</a:t>
            </a:r>
            <a:r>
              <a:rPr lang="en-US" dirty="0" smtClean="0">
                <a:solidFill>
                  <a:srgbClr val="251CC3"/>
                </a:solidFill>
              </a:rPr>
              <a:t>Cisco Systems Inc.)</a:t>
            </a:r>
            <a:endParaRPr lang="en-US" sz="2400" dirty="0" smtClean="0">
              <a:solidFill>
                <a:srgbClr val="251CC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0"/>
            <a:ext cx="4572000" cy="736186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</a:rPr>
              <a:t>Next Steps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3999" cy="42672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Seeking Feedback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Looking for </a:t>
            </a:r>
            <a:r>
              <a:rPr lang="en-US" smtClean="0">
                <a:ea typeface="ＭＳ Ｐゴシック" pitchFamily="34" charset="-128"/>
              </a:rPr>
              <a:t>WG </a:t>
            </a:r>
            <a:r>
              <a:rPr lang="en-US" smtClean="0">
                <a:ea typeface="ＭＳ Ｐゴシック" pitchFamily="34" charset="-128"/>
              </a:rPr>
              <a:t>adoption</a:t>
            </a:r>
          </a:p>
          <a:p>
            <a:pPr>
              <a:lnSpc>
                <a:spcPct val="75000"/>
              </a:lnSpc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1" name="Group 2"/>
          <p:cNvGrpSpPr>
            <a:grpSpLocks/>
          </p:cNvGrpSpPr>
          <p:nvPr/>
        </p:nvGrpSpPr>
        <p:grpSpPr bwMode="auto">
          <a:xfrm>
            <a:off x="0" y="0"/>
            <a:ext cx="9144000" cy="4383088"/>
            <a:chOff x="0" y="0"/>
            <a:chExt cx="5760" cy="2761"/>
          </a:xfrm>
        </p:grpSpPr>
        <p:grpSp>
          <p:nvGrpSpPr>
            <p:cNvPr id="76802" name="Group 3"/>
            <p:cNvGrpSpPr>
              <a:grpSpLocks/>
            </p:cNvGrpSpPr>
            <p:nvPr/>
          </p:nvGrpSpPr>
          <p:grpSpPr bwMode="auto">
            <a:xfrm>
              <a:off x="1727" y="1485"/>
              <a:ext cx="2400" cy="1276"/>
              <a:chOff x="3272" y="1316"/>
              <a:chExt cx="1889" cy="1002"/>
            </a:xfrm>
          </p:grpSpPr>
          <p:sp>
            <p:nvSpPr>
              <p:cNvPr id="76804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3272" y="1316"/>
                <a:ext cx="1889" cy="1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05" name="Rectangle 5"/>
              <p:cNvSpPr>
                <a:spLocks noChangeArrowheads="1"/>
              </p:cNvSpPr>
              <p:nvPr/>
            </p:nvSpPr>
            <p:spPr bwMode="auto">
              <a:xfrm>
                <a:off x="3803" y="1980"/>
                <a:ext cx="86" cy="325"/>
              </a:xfrm>
              <a:prstGeom prst="rect">
                <a:avLst/>
              </a:prstGeom>
              <a:solidFill>
                <a:srgbClr val="B21A1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06" name="Freeform 6"/>
              <p:cNvSpPr>
                <a:spLocks/>
              </p:cNvSpPr>
              <p:nvPr/>
            </p:nvSpPr>
            <p:spPr bwMode="auto">
              <a:xfrm>
                <a:off x="4304" y="1971"/>
                <a:ext cx="249" cy="343"/>
              </a:xfrm>
              <a:custGeom>
                <a:avLst/>
                <a:gdLst>
                  <a:gd name="T0" fmla="*/ 2147483647 w 58"/>
                  <a:gd name="T1" fmla="*/ 2147483647 h 80"/>
                  <a:gd name="T2" fmla="*/ 2147483647 w 58"/>
                  <a:gd name="T3" fmla="*/ 2147483647 h 80"/>
                  <a:gd name="T4" fmla="*/ 2147483647 w 58"/>
                  <a:gd name="T5" fmla="*/ 2147483647 h 80"/>
                  <a:gd name="T6" fmla="*/ 2147483647 w 58"/>
                  <a:gd name="T7" fmla="*/ 2147483647 h 80"/>
                  <a:gd name="T8" fmla="*/ 2147483647 w 58"/>
                  <a:gd name="T9" fmla="*/ 2147483647 h 80"/>
                  <a:gd name="T10" fmla="*/ 2147483647 w 58"/>
                  <a:gd name="T11" fmla="*/ 2147483647 h 80"/>
                  <a:gd name="T12" fmla="*/ 2147483647 w 58"/>
                  <a:gd name="T13" fmla="*/ 2147483647 h 80"/>
                  <a:gd name="T14" fmla="*/ 0 w 58"/>
                  <a:gd name="T15" fmla="*/ 2147483647 h 80"/>
                  <a:gd name="T16" fmla="*/ 2147483647 w 58"/>
                  <a:gd name="T17" fmla="*/ 0 h 80"/>
                  <a:gd name="T18" fmla="*/ 2147483647 w 58"/>
                  <a:gd name="T19" fmla="*/ 2147483647 h 80"/>
                  <a:gd name="T20" fmla="*/ 2147483647 w 58"/>
                  <a:gd name="T21" fmla="*/ 2147483647 h 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"/>
                  <a:gd name="T34" fmla="*/ 0 h 80"/>
                  <a:gd name="T35" fmla="*/ 58 w 58"/>
                  <a:gd name="T36" fmla="*/ 80 h 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" h="80">
                    <a:moveTo>
                      <a:pt x="58" y="24"/>
                    </a:moveTo>
                    <a:cubicBezTo>
                      <a:pt x="58" y="23"/>
                      <a:pt x="51" y="20"/>
                      <a:pt x="42" y="20"/>
                    </a:cubicBezTo>
                    <a:cubicBezTo>
                      <a:pt x="30" y="20"/>
                      <a:pt x="21" y="28"/>
                      <a:pt x="21" y="40"/>
                    </a:cubicBezTo>
                    <a:cubicBezTo>
                      <a:pt x="21" y="51"/>
                      <a:pt x="29" y="60"/>
                      <a:pt x="42" y="60"/>
                    </a:cubicBezTo>
                    <a:cubicBezTo>
                      <a:pt x="51" y="60"/>
                      <a:pt x="57" y="57"/>
                      <a:pt x="58" y="56"/>
                    </a:cubicBezTo>
                    <a:cubicBezTo>
                      <a:pt x="58" y="77"/>
                      <a:pt x="58" y="77"/>
                      <a:pt x="58" y="77"/>
                    </a:cubicBezTo>
                    <a:cubicBezTo>
                      <a:pt x="56" y="78"/>
                      <a:pt x="49" y="80"/>
                      <a:pt x="41" y="80"/>
                    </a:cubicBezTo>
                    <a:cubicBezTo>
                      <a:pt x="19" y="80"/>
                      <a:pt x="0" y="65"/>
                      <a:pt x="0" y="40"/>
                    </a:cubicBezTo>
                    <a:cubicBezTo>
                      <a:pt x="0" y="17"/>
                      <a:pt x="17" y="0"/>
                      <a:pt x="41" y="0"/>
                    </a:cubicBezTo>
                    <a:cubicBezTo>
                      <a:pt x="50" y="0"/>
                      <a:pt x="56" y="3"/>
                      <a:pt x="58" y="3"/>
                    </a:cubicBezTo>
                    <a:lnTo>
                      <a:pt x="58" y="24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07" name="Freeform 7"/>
              <p:cNvSpPr>
                <a:spLocks/>
              </p:cNvSpPr>
              <p:nvPr/>
            </p:nvSpPr>
            <p:spPr bwMode="auto">
              <a:xfrm>
                <a:off x="3443" y="1971"/>
                <a:ext cx="249" cy="343"/>
              </a:xfrm>
              <a:custGeom>
                <a:avLst/>
                <a:gdLst>
                  <a:gd name="T0" fmla="*/ 2147483647 w 58"/>
                  <a:gd name="T1" fmla="*/ 2147483647 h 80"/>
                  <a:gd name="T2" fmla="*/ 2147483647 w 58"/>
                  <a:gd name="T3" fmla="*/ 2147483647 h 80"/>
                  <a:gd name="T4" fmla="*/ 2147483647 w 58"/>
                  <a:gd name="T5" fmla="*/ 2147483647 h 80"/>
                  <a:gd name="T6" fmla="*/ 2147483647 w 58"/>
                  <a:gd name="T7" fmla="*/ 2147483647 h 80"/>
                  <a:gd name="T8" fmla="*/ 2147483647 w 58"/>
                  <a:gd name="T9" fmla="*/ 2147483647 h 80"/>
                  <a:gd name="T10" fmla="*/ 2147483647 w 58"/>
                  <a:gd name="T11" fmla="*/ 2147483647 h 80"/>
                  <a:gd name="T12" fmla="*/ 2147483647 w 58"/>
                  <a:gd name="T13" fmla="*/ 2147483647 h 80"/>
                  <a:gd name="T14" fmla="*/ 0 w 58"/>
                  <a:gd name="T15" fmla="*/ 2147483647 h 80"/>
                  <a:gd name="T16" fmla="*/ 2147483647 w 58"/>
                  <a:gd name="T17" fmla="*/ 0 h 80"/>
                  <a:gd name="T18" fmla="*/ 2147483647 w 58"/>
                  <a:gd name="T19" fmla="*/ 2147483647 h 80"/>
                  <a:gd name="T20" fmla="*/ 2147483647 w 58"/>
                  <a:gd name="T21" fmla="*/ 2147483647 h 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"/>
                  <a:gd name="T34" fmla="*/ 0 h 80"/>
                  <a:gd name="T35" fmla="*/ 58 w 58"/>
                  <a:gd name="T36" fmla="*/ 80 h 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" h="80">
                    <a:moveTo>
                      <a:pt x="58" y="24"/>
                    </a:moveTo>
                    <a:cubicBezTo>
                      <a:pt x="57" y="23"/>
                      <a:pt x="51" y="20"/>
                      <a:pt x="42" y="20"/>
                    </a:cubicBezTo>
                    <a:cubicBezTo>
                      <a:pt x="29" y="20"/>
                      <a:pt x="21" y="28"/>
                      <a:pt x="21" y="40"/>
                    </a:cubicBezTo>
                    <a:cubicBezTo>
                      <a:pt x="21" y="51"/>
                      <a:pt x="29" y="60"/>
                      <a:pt x="42" y="60"/>
                    </a:cubicBezTo>
                    <a:cubicBezTo>
                      <a:pt x="51" y="60"/>
                      <a:pt x="57" y="57"/>
                      <a:pt x="58" y="56"/>
                    </a:cubicBezTo>
                    <a:cubicBezTo>
                      <a:pt x="58" y="77"/>
                      <a:pt x="58" y="77"/>
                      <a:pt x="58" y="77"/>
                    </a:cubicBezTo>
                    <a:cubicBezTo>
                      <a:pt x="56" y="78"/>
                      <a:pt x="49" y="80"/>
                      <a:pt x="40" y="80"/>
                    </a:cubicBezTo>
                    <a:cubicBezTo>
                      <a:pt x="19" y="80"/>
                      <a:pt x="0" y="65"/>
                      <a:pt x="0" y="40"/>
                    </a:cubicBezTo>
                    <a:cubicBezTo>
                      <a:pt x="0" y="17"/>
                      <a:pt x="17" y="0"/>
                      <a:pt x="40" y="0"/>
                    </a:cubicBezTo>
                    <a:cubicBezTo>
                      <a:pt x="49" y="0"/>
                      <a:pt x="56" y="3"/>
                      <a:pt x="58" y="3"/>
                    </a:cubicBezTo>
                    <a:lnTo>
                      <a:pt x="58" y="24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08" name="Freeform 8"/>
              <p:cNvSpPr>
                <a:spLocks noEditPoints="1"/>
              </p:cNvSpPr>
              <p:nvPr/>
            </p:nvSpPr>
            <p:spPr bwMode="auto">
              <a:xfrm>
                <a:off x="4643" y="1971"/>
                <a:ext cx="342" cy="343"/>
              </a:xfrm>
              <a:custGeom>
                <a:avLst/>
                <a:gdLst>
                  <a:gd name="T0" fmla="*/ 2147483647 w 80"/>
                  <a:gd name="T1" fmla="*/ 2147483647 h 80"/>
                  <a:gd name="T2" fmla="*/ 2147483647 w 80"/>
                  <a:gd name="T3" fmla="*/ 2147483647 h 80"/>
                  <a:gd name="T4" fmla="*/ 0 w 80"/>
                  <a:gd name="T5" fmla="*/ 2147483647 h 80"/>
                  <a:gd name="T6" fmla="*/ 2147483647 w 80"/>
                  <a:gd name="T7" fmla="*/ 0 h 80"/>
                  <a:gd name="T8" fmla="*/ 2147483647 w 80"/>
                  <a:gd name="T9" fmla="*/ 2147483647 h 80"/>
                  <a:gd name="T10" fmla="*/ 2147483647 w 80"/>
                  <a:gd name="T11" fmla="*/ 2147483647 h 80"/>
                  <a:gd name="T12" fmla="*/ 2147483647 w 80"/>
                  <a:gd name="T13" fmla="*/ 2147483647 h 80"/>
                  <a:gd name="T14" fmla="*/ 2147483647 w 80"/>
                  <a:gd name="T15" fmla="*/ 2147483647 h 80"/>
                  <a:gd name="T16" fmla="*/ 2147483647 w 80"/>
                  <a:gd name="T17" fmla="*/ 2147483647 h 80"/>
                  <a:gd name="T18" fmla="*/ 2147483647 w 80"/>
                  <a:gd name="T19" fmla="*/ 2147483647 h 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0"/>
                  <a:gd name="T31" fmla="*/ 0 h 80"/>
                  <a:gd name="T32" fmla="*/ 80 w 80"/>
                  <a:gd name="T33" fmla="*/ 80 h 8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0" h="80">
                    <a:moveTo>
                      <a:pt x="80" y="40"/>
                    </a:moveTo>
                    <a:cubicBezTo>
                      <a:pt x="80" y="62"/>
                      <a:pt x="64" y="80"/>
                      <a:pt x="40" y="80"/>
                    </a:cubicBezTo>
                    <a:cubicBezTo>
                      <a:pt x="16" y="80"/>
                      <a:pt x="0" y="62"/>
                      <a:pt x="0" y="40"/>
                    </a:cubicBezTo>
                    <a:cubicBezTo>
                      <a:pt x="0" y="18"/>
                      <a:pt x="16" y="0"/>
                      <a:pt x="40" y="0"/>
                    </a:cubicBezTo>
                    <a:cubicBezTo>
                      <a:pt x="64" y="0"/>
                      <a:pt x="80" y="18"/>
                      <a:pt x="80" y="40"/>
                    </a:cubicBezTo>
                    <a:moveTo>
                      <a:pt x="40" y="20"/>
                    </a:moveTo>
                    <a:cubicBezTo>
                      <a:pt x="29" y="20"/>
                      <a:pt x="20" y="29"/>
                      <a:pt x="20" y="40"/>
                    </a:cubicBezTo>
                    <a:cubicBezTo>
                      <a:pt x="20" y="51"/>
                      <a:pt x="29" y="60"/>
                      <a:pt x="40" y="60"/>
                    </a:cubicBezTo>
                    <a:cubicBezTo>
                      <a:pt x="51" y="60"/>
                      <a:pt x="60" y="51"/>
                      <a:pt x="60" y="40"/>
                    </a:cubicBezTo>
                    <a:cubicBezTo>
                      <a:pt x="60" y="29"/>
                      <a:pt x="51" y="20"/>
                      <a:pt x="40" y="20"/>
                    </a:cubicBezTo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09" name="Freeform 9"/>
              <p:cNvSpPr>
                <a:spLocks/>
              </p:cNvSpPr>
              <p:nvPr/>
            </p:nvSpPr>
            <p:spPr bwMode="auto">
              <a:xfrm>
                <a:off x="4000" y="1971"/>
                <a:ext cx="223" cy="343"/>
              </a:xfrm>
              <a:custGeom>
                <a:avLst/>
                <a:gdLst>
                  <a:gd name="T0" fmla="*/ 2147483647 w 52"/>
                  <a:gd name="T1" fmla="*/ 2147483647 h 80"/>
                  <a:gd name="T2" fmla="*/ 2147483647 w 52"/>
                  <a:gd name="T3" fmla="*/ 2147483647 h 80"/>
                  <a:gd name="T4" fmla="*/ 2147483647 w 52"/>
                  <a:gd name="T5" fmla="*/ 2147483647 h 80"/>
                  <a:gd name="T6" fmla="*/ 2147483647 w 52"/>
                  <a:gd name="T7" fmla="*/ 2147483647 h 80"/>
                  <a:gd name="T8" fmla="*/ 2147483647 w 52"/>
                  <a:gd name="T9" fmla="*/ 2147483647 h 80"/>
                  <a:gd name="T10" fmla="*/ 2147483647 w 52"/>
                  <a:gd name="T11" fmla="*/ 2147483647 h 80"/>
                  <a:gd name="T12" fmla="*/ 2147483647 w 52"/>
                  <a:gd name="T13" fmla="*/ 2147483647 h 80"/>
                  <a:gd name="T14" fmla="*/ 0 w 52"/>
                  <a:gd name="T15" fmla="*/ 2147483647 h 80"/>
                  <a:gd name="T16" fmla="*/ 0 w 52"/>
                  <a:gd name="T17" fmla="*/ 2147483647 h 80"/>
                  <a:gd name="T18" fmla="*/ 2147483647 w 52"/>
                  <a:gd name="T19" fmla="*/ 2147483647 h 80"/>
                  <a:gd name="T20" fmla="*/ 2147483647 w 52"/>
                  <a:gd name="T21" fmla="*/ 2147483647 h 80"/>
                  <a:gd name="T22" fmla="*/ 2147483647 w 52"/>
                  <a:gd name="T23" fmla="*/ 2147483647 h 80"/>
                  <a:gd name="T24" fmla="*/ 2147483647 w 52"/>
                  <a:gd name="T25" fmla="*/ 2147483647 h 80"/>
                  <a:gd name="T26" fmla="*/ 0 w 52"/>
                  <a:gd name="T27" fmla="*/ 2147483647 h 80"/>
                  <a:gd name="T28" fmla="*/ 2147483647 w 52"/>
                  <a:gd name="T29" fmla="*/ 0 h 80"/>
                  <a:gd name="T30" fmla="*/ 2147483647 w 52"/>
                  <a:gd name="T31" fmla="*/ 2147483647 h 80"/>
                  <a:gd name="T32" fmla="*/ 2147483647 w 52"/>
                  <a:gd name="T33" fmla="*/ 2147483647 h 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2"/>
                  <a:gd name="T52" fmla="*/ 0 h 80"/>
                  <a:gd name="T53" fmla="*/ 52 w 52"/>
                  <a:gd name="T54" fmla="*/ 80 h 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2" h="80">
                    <a:moveTo>
                      <a:pt x="47" y="19"/>
                    </a:moveTo>
                    <a:cubicBezTo>
                      <a:pt x="47" y="19"/>
                      <a:pt x="38" y="17"/>
                      <a:pt x="32" y="17"/>
                    </a:cubicBezTo>
                    <a:cubicBezTo>
                      <a:pt x="24" y="17"/>
                      <a:pt x="20" y="19"/>
                      <a:pt x="20" y="23"/>
                    </a:cubicBezTo>
                    <a:cubicBezTo>
                      <a:pt x="20" y="28"/>
                      <a:pt x="26" y="29"/>
                      <a:pt x="29" y="30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47" y="36"/>
                      <a:pt x="52" y="45"/>
                      <a:pt x="52" y="54"/>
                    </a:cubicBezTo>
                    <a:cubicBezTo>
                      <a:pt x="52" y="73"/>
                      <a:pt x="35" y="80"/>
                      <a:pt x="21" y="80"/>
                    </a:cubicBezTo>
                    <a:cubicBezTo>
                      <a:pt x="10" y="80"/>
                      <a:pt x="1" y="78"/>
                      <a:pt x="0" y="7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2" y="60"/>
                      <a:pt x="10" y="63"/>
                      <a:pt x="18" y="63"/>
                    </a:cubicBezTo>
                    <a:cubicBezTo>
                      <a:pt x="28" y="63"/>
                      <a:pt x="32" y="60"/>
                      <a:pt x="32" y="56"/>
                    </a:cubicBezTo>
                    <a:cubicBezTo>
                      <a:pt x="32" y="52"/>
                      <a:pt x="28" y="49"/>
                      <a:pt x="23" y="48"/>
                    </a:cubicBezTo>
                    <a:cubicBezTo>
                      <a:pt x="22" y="48"/>
                      <a:pt x="21" y="47"/>
                      <a:pt x="19" y="47"/>
                    </a:cubicBezTo>
                    <a:cubicBezTo>
                      <a:pt x="9" y="43"/>
                      <a:pt x="0" y="37"/>
                      <a:pt x="0" y="24"/>
                    </a:cubicBezTo>
                    <a:cubicBezTo>
                      <a:pt x="0" y="10"/>
                      <a:pt x="10" y="0"/>
                      <a:pt x="28" y="0"/>
                    </a:cubicBezTo>
                    <a:cubicBezTo>
                      <a:pt x="37" y="0"/>
                      <a:pt x="46" y="3"/>
                      <a:pt x="47" y="3"/>
                    </a:cubicBezTo>
                    <a:lnTo>
                      <a:pt x="47" y="19"/>
                    </a:lnTo>
                    <a:close/>
                  </a:path>
                </a:pathLst>
              </a:custGeom>
              <a:solidFill>
                <a:srgbClr val="B21A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0" name="Freeform 10"/>
              <p:cNvSpPr>
                <a:spLocks/>
              </p:cNvSpPr>
              <p:nvPr/>
            </p:nvSpPr>
            <p:spPr bwMode="auto">
              <a:xfrm>
                <a:off x="3272" y="1586"/>
                <a:ext cx="81" cy="167"/>
              </a:xfrm>
              <a:custGeom>
                <a:avLst/>
                <a:gdLst>
                  <a:gd name="T0" fmla="*/ 2147483647 w 19"/>
                  <a:gd name="T1" fmla="*/ 2147483647 h 39"/>
                  <a:gd name="T2" fmla="*/ 2147483647 w 19"/>
                  <a:gd name="T3" fmla="*/ 0 h 39"/>
                  <a:gd name="T4" fmla="*/ 0 w 19"/>
                  <a:gd name="T5" fmla="*/ 2147483647 h 39"/>
                  <a:gd name="T6" fmla="*/ 0 w 19"/>
                  <a:gd name="T7" fmla="*/ 2147483647 h 39"/>
                  <a:gd name="T8" fmla="*/ 2147483647 w 19"/>
                  <a:gd name="T9" fmla="*/ 2147483647 h 39"/>
                  <a:gd name="T10" fmla="*/ 2147483647 w 19"/>
                  <a:gd name="T11" fmla="*/ 2147483647 h 39"/>
                  <a:gd name="T12" fmla="*/ 2147483647 w 19"/>
                  <a:gd name="T13" fmla="*/ 2147483647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39"/>
                  <a:gd name="T23" fmla="*/ 19 w 1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39">
                    <a:moveTo>
                      <a:pt x="19" y="10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10" y="39"/>
                    </a:cubicBezTo>
                    <a:cubicBezTo>
                      <a:pt x="15" y="39"/>
                      <a:pt x="19" y="35"/>
                      <a:pt x="19" y="30"/>
                    </a:cubicBezTo>
                    <a:lnTo>
                      <a:pt x="19" y="1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1" name="Freeform 11"/>
              <p:cNvSpPr>
                <a:spLocks/>
              </p:cNvSpPr>
              <p:nvPr/>
            </p:nvSpPr>
            <p:spPr bwMode="auto">
              <a:xfrm>
                <a:off x="3499" y="1474"/>
                <a:ext cx="81" cy="279"/>
              </a:xfrm>
              <a:custGeom>
                <a:avLst/>
                <a:gdLst>
                  <a:gd name="T0" fmla="*/ 2147483647 w 19"/>
                  <a:gd name="T1" fmla="*/ 2147483647 h 65"/>
                  <a:gd name="T2" fmla="*/ 2147483647 w 19"/>
                  <a:gd name="T3" fmla="*/ 0 h 65"/>
                  <a:gd name="T4" fmla="*/ 0 w 19"/>
                  <a:gd name="T5" fmla="*/ 2147483647 h 65"/>
                  <a:gd name="T6" fmla="*/ 0 w 19"/>
                  <a:gd name="T7" fmla="*/ 2147483647 h 65"/>
                  <a:gd name="T8" fmla="*/ 2147483647 w 19"/>
                  <a:gd name="T9" fmla="*/ 2147483647 h 65"/>
                  <a:gd name="T10" fmla="*/ 2147483647 w 19"/>
                  <a:gd name="T11" fmla="*/ 2147483647 h 65"/>
                  <a:gd name="T12" fmla="*/ 2147483647 w 19"/>
                  <a:gd name="T13" fmla="*/ 214748364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4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5"/>
                      <a:pt x="9" y="65"/>
                    </a:cubicBezTo>
                    <a:cubicBezTo>
                      <a:pt x="14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2" name="Freeform 12"/>
              <p:cNvSpPr>
                <a:spLocks/>
              </p:cNvSpPr>
              <p:nvPr/>
            </p:nvSpPr>
            <p:spPr bwMode="auto">
              <a:xfrm>
                <a:off x="3722" y="1320"/>
                <a:ext cx="81" cy="514"/>
              </a:xfrm>
              <a:custGeom>
                <a:avLst/>
                <a:gdLst>
                  <a:gd name="T0" fmla="*/ 2147483647 w 19"/>
                  <a:gd name="T1" fmla="*/ 2147483647 h 120"/>
                  <a:gd name="T2" fmla="*/ 2147483647 w 19"/>
                  <a:gd name="T3" fmla="*/ 0 h 120"/>
                  <a:gd name="T4" fmla="*/ 0 w 19"/>
                  <a:gd name="T5" fmla="*/ 2147483647 h 120"/>
                  <a:gd name="T6" fmla="*/ 0 w 19"/>
                  <a:gd name="T7" fmla="*/ 2147483647 h 120"/>
                  <a:gd name="T8" fmla="*/ 2147483647 w 19"/>
                  <a:gd name="T9" fmla="*/ 2147483647 h 120"/>
                  <a:gd name="T10" fmla="*/ 2147483647 w 19"/>
                  <a:gd name="T11" fmla="*/ 2147483647 h 120"/>
                  <a:gd name="T12" fmla="*/ 2147483647 w 19"/>
                  <a:gd name="T13" fmla="*/ 2147483647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20"/>
                  <a:gd name="T23" fmla="*/ 19 w 19"/>
                  <a:gd name="T24" fmla="*/ 120 h 1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20">
                    <a:moveTo>
                      <a:pt x="19" y="9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5" y="120"/>
                      <a:pt x="10" y="120"/>
                    </a:cubicBezTo>
                    <a:cubicBezTo>
                      <a:pt x="15" y="120"/>
                      <a:pt x="19" y="116"/>
                      <a:pt x="19" y="111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3" name="Freeform 13"/>
              <p:cNvSpPr>
                <a:spLocks/>
              </p:cNvSpPr>
              <p:nvPr/>
            </p:nvSpPr>
            <p:spPr bwMode="auto">
              <a:xfrm>
                <a:off x="3949" y="1474"/>
                <a:ext cx="81" cy="279"/>
              </a:xfrm>
              <a:custGeom>
                <a:avLst/>
                <a:gdLst>
                  <a:gd name="T0" fmla="*/ 2147483647 w 19"/>
                  <a:gd name="T1" fmla="*/ 2147483647 h 65"/>
                  <a:gd name="T2" fmla="*/ 2147483647 w 19"/>
                  <a:gd name="T3" fmla="*/ 0 h 65"/>
                  <a:gd name="T4" fmla="*/ 0 w 19"/>
                  <a:gd name="T5" fmla="*/ 2147483647 h 65"/>
                  <a:gd name="T6" fmla="*/ 0 w 19"/>
                  <a:gd name="T7" fmla="*/ 2147483647 h 65"/>
                  <a:gd name="T8" fmla="*/ 2147483647 w 19"/>
                  <a:gd name="T9" fmla="*/ 2147483647 h 65"/>
                  <a:gd name="T10" fmla="*/ 2147483647 w 19"/>
                  <a:gd name="T11" fmla="*/ 2147483647 h 65"/>
                  <a:gd name="T12" fmla="*/ 2147483647 w 19"/>
                  <a:gd name="T13" fmla="*/ 214748364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5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5"/>
                      <a:pt x="9" y="65"/>
                    </a:cubicBezTo>
                    <a:cubicBezTo>
                      <a:pt x="15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4" name="Freeform 14"/>
              <p:cNvSpPr>
                <a:spLocks/>
              </p:cNvSpPr>
              <p:nvPr/>
            </p:nvSpPr>
            <p:spPr bwMode="auto">
              <a:xfrm>
                <a:off x="4171" y="1586"/>
                <a:ext cx="86" cy="167"/>
              </a:xfrm>
              <a:custGeom>
                <a:avLst/>
                <a:gdLst>
                  <a:gd name="T0" fmla="*/ 2147483647 w 20"/>
                  <a:gd name="T1" fmla="*/ 2147483647 h 39"/>
                  <a:gd name="T2" fmla="*/ 2147483647 w 20"/>
                  <a:gd name="T3" fmla="*/ 0 h 39"/>
                  <a:gd name="T4" fmla="*/ 0 w 20"/>
                  <a:gd name="T5" fmla="*/ 2147483647 h 39"/>
                  <a:gd name="T6" fmla="*/ 0 w 20"/>
                  <a:gd name="T7" fmla="*/ 2147483647 h 39"/>
                  <a:gd name="T8" fmla="*/ 2147483647 w 20"/>
                  <a:gd name="T9" fmla="*/ 2147483647 h 39"/>
                  <a:gd name="T10" fmla="*/ 2147483647 w 20"/>
                  <a:gd name="T11" fmla="*/ 2147483647 h 39"/>
                  <a:gd name="T12" fmla="*/ 2147483647 w 20"/>
                  <a:gd name="T13" fmla="*/ 2147483647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39"/>
                  <a:gd name="T23" fmla="*/ 20 w 20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39">
                    <a:moveTo>
                      <a:pt x="20" y="10"/>
                    </a:moveTo>
                    <a:cubicBezTo>
                      <a:pt x="20" y="4"/>
                      <a:pt x="15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5" y="39"/>
                      <a:pt x="10" y="39"/>
                    </a:cubicBezTo>
                    <a:cubicBezTo>
                      <a:pt x="15" y="39"/>
                      <a:pt x="20" y="35"/>
                      <a:pt x="20" y="30"/>
                    </a:cubicBezTo>
                    <a:lnTo>
                      <a:pt x="20" y="1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5" name="Freeform 15"/>
              <p:cNvSpPr>
                <a:spLocks/>
              </p:cNvSpPr>
              <p:nvPr/>
            </p:nvSpPr>
            <p:spPr bwMode="auto">
              <a:xfrm>
                <a:off x="4398" y="1474"/>
                <a:ext cx="82" cy="279"/>
              </a:xfrm>
              <a:custGeom>
                <a:avLst/>
                <a:gdLst>
                  <a:gd name="T0" fmla="*/ 2147483647 w 19"/>
                  <a:gd name="T1" fmla="*/ 2147483647 h 65"/>
                  <a:gd name="T2" fmla="*/ 2147483647 w 19"/>
                  <a:gd name="T3" fmla="*/ 0 h 65"/>
                  <a:gd name="T4" fmla="*/ 0 w 19"/>
                  <a:gd name="T5" fmla="*/ 2147483647 h 65"/>
                  <a:gd name="T6" fmla="*/ 0 w 19"/>
                  <a:gd name="T7" fmla="*/ 2147483647 h 65"/>
                  <a:gd name="T8" fmla="*/ 2147483647 w 19"/>
                  <a:gd name="T9" fmla="*/ 2147483647 h 65"/>
                  <a:gd name="T10" fmla="*/ 2147483647 w 19"/>
                  <a:gd name="T11" fmla="*/ 2147483647 h 65"/>
                  <a:gd name="T12" fmla="*/ 2147483647 w 19"/>
                  <a:gd name="T13" fmla="*/ 214748364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5"/>
                      <a:pt x="10" y="65"/>
                    </a:cubicBezTo>
                    <a:cubicBezTo>
                      <a:pt x="15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6" name="Freeform 16"/>
              <p:cNvSpPr>
                <a:spLocks/>
              </p:cNvSpPr>
              <p:nvPr/>
            </p:nvSpPr>
            <p:spPr bwMode="auto">
              <a:xfrm>
                <a:off x="4625" y="1320"/>
                <a:ext cx="82" cy="514"/>
              </a:xfrm>
              <a:custGeom>
                <a:avLst/>
                <a:gdLst>
                  <a:gd name="T0" fmla="*/ 2147483647 w 19"/>
                  <a:gd name="T1" fmla="*/ 2147483647 h 120"/>
                  <a:gd name="T2" fmla="*/ 2147483647 w 19"/>
                  <a:gd name="T3" fmla="*/ 0 h 120"/>
                  <a:gd name="T4" fmla="*/ 0 w 19"/>
                  <a:gd name="T5" fmla="*/ 2147483647 h 120"/>
                  <a:gd name="T6" fmla="*/ 0 w 19"/>
                  <a:gd name="T7" fmla="*/ 2147483647 h 120"/>
                  <a:gd name="T8" fmla="*/ 2147483647 w 19"/>
                  <a:gd name="T9" fmla="*/ 2147483647 h 120"/>
                  <a:gd name="T10" fmla="*/ 2147483647 w 19"/>
                  <a:gd name="T11" fmla="*/ 2147483647 h 120"/>
                  <a:gd name="T12" fmla="*/ 2147483647 w 19"/>
                  <a:gd name="T13" fmla="*/ 2147483647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20"/>
                  <a:gd name="T23" fmla="*/ 19 w 19"/>
                  <a:gd name="T24" fmla="*/ 120 h 1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20">
                    <a:moveTo>
                      <a:pt x="19" y="9"/>
                    </a:moveTo>
                    <a:cubicBezTo>
                      <a:pt x="19" y="4"/>
                      <a:pt x="15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6"/>
                      <a:pt x="4" y="120"/>
                      <a:pt x="9" y="120"/>
                    </a:cubicBezTo>
                    <a:cubicBezTo>
                      <a:pt x="15" y="120"/>
                      <a:pt x="19" y="116"/>
                      <a:pt x="19" y="111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7" name="Freeform 17"/>
              <p:cNvSpPr>
                <a:spLocks/>
              </p:cNvSpPr>
              <p:nvPr/>
            </p:nvSpPr>
            <p:spPr bwMode="auto">
              <a:xfrm>
                <a:off x="4848" y="1474"/>
                <a:ext cx="82" cy="279"/>
              </a:xfrm>
              <a:custGeom>
                <a:avLst/>
                <a:gdLst>
                  <a:gd name="T0" fmla="*/ 2147483647 w 19"/>
                  <a:gd name="T1" fmla="*/ 2147483647 h 65"/>
                  <a:gd name="T2" fmla="*/ 2147483647 w 19"/>
                  <a:gd name="T3" fmla="*/ 0 h 65"/>
                  <a:gd name="T4" fmla="*/ 0 w 19"/>
                  <a:gd name="T5" fmla="*/ 2147483647 h 65"/>
                  <a:gd name="T6" fmla="*/ 0 w 19"/>
                  <a:gd name="T7" fmla="*/ 2147483647 h 65"/>
                  <a:gd name="T8" fmla="*/ 2147483647 w 19"/>
                  <a:gd name="T9" fmla="*/ 2147483647 h 65"/>
                  <a:gd name="T10" fmla="*/ 2147483647 w 19"/>
                  <a:gd name="T11" fmla="*/ 2147483647 h 65"/>
                  <a:gd name="T12" fmla="*/ 2147483647 w 19"/>
                  <a:gd name="T13" fmla="*/ 2147483647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65"/>
                  <a:gd name="T23" fmla="*/ 19 w 19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65">
                    <a:moveTo>
                      <a:pt x="19" y="9"/>
                    </a:moveTo>
                    <a:cubicBezTo>
                      <a:pt x="19" y="4"/>
                      <a:pt x="15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5" y="65"/>
                      <a:pt x="10" y="65"/>
                    </a:cubicBezTo>
                    <a:cubicBezTo>
                      <a:pt x="15" y="65"/>
                      <a:pt x="19" y="61"/>
                      <a:pt x="19" y="56"/>
                    </a:cubicBez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  <p:sp>
            <p:nvSpPr>
              <p:cNvPr id="76818" name="Freeform 18"/>
              <p:cNvSpPr>
                <a:spLocks/>
              </p:cNvSpPr>
              <p:nvPr/>
            </p:nvSpPr>
            <p:spPr bwMode="auto">
              <a:xfrm>
                <a:off x="5075" y="1586"/>
                <a:ext cx="82" cy="167"/>
              </a:xfrm>
              <a:custGeom>
                <a:avLst/>
                <a:gdLst>
                  <a:gd name="T0" fmla="*/ 2147483647 w 19"/>
                  <a:gd name="T1" fmla="*/ 2147483647 h 39"/>
                  <a:gd name="T2" fmla="*/ 2147483647 w 19"/>
                  <a:gd name="T3" fmla="*/ 0 h 39"/>
                  <a:gd name="T4" fmla="*/ 0 w 19"/>
                  <a:gd name="T5" fmla="*/ 2147483647 h 39"/>
                  <a:gd name="T6" fmla="*/ 0 w 19"/>
                  <a:gd name="T7" fmla="*/ 2147483647 h 39"/>
                  <a:gd name="T8" fmla="*/ 2147483647 w 19"/>
                  <a:gd name="T9" fmla="*/ 2147483647 h 39"/>
                  <a:gd name="T10" fmla="*/ 2147483647 w 19"/>
                  <a:gd name="T11" fmla="*/ 2147483647 h 39"/>
                  <a:gd name="T12" fmla="*/ 2147483647 w 19"/>
                  <a:gd name="T13" fmla="*/ 2147483647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39"/>
                  <a:gd name="T23" fmla="*/ 19 w 1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39">
                    <a:moveTo>
                      <a:pt x="19" y="10"/>
                    </a:moveTo>
                    <a:cubicBezTo>
                      <a:pt x="19" y="4"/>
                      <a:pt x="15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5"/>
                      <a:pt x="4" y="39"/>
                      <a:pt x="9" y="39"/>
                    </a:cubicBezTo>
                    <a:cubicBezTo>
                      <a:pt x="15" y="39"/>
                      <a:pt x="19" y="35"/>
                      <a:pt x="19" y="30"/>
                    </a:cubicBezTo>
                    <a:lnTo>
                      <a:pt x="19" y="10"/>
                    </a:lnTo>
                    <a:close/>
                  </a:path>
                </a:pathLst>
              </a:custGeom>
              <a:solidFill>
                <a:srgbClr val="015F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2000"/>
              </a:p>
            </p:txBody>
          </p:sp>
        </p:grpSp>
        <p:sp>
          <p:nvSpPr>
            <p:cNvPr id="76803" name="Rectangle 19"/>
            <p:cNvSpPr>
              <a:spLocks noChangeArrowheads="1"/>
            </p:cNvSpPr>
            <p:nvPr/>
          </p:nvSpPr>
          <p:spPr bwMode="auto">
            <a:xfrm>
              <a:off x="0" y="0"/>
              <a:ext cx="5760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124" tIns="41061" rIns="82124" bIns="41061" anchor="ctr"/>
            <a:lstStyle/>
            <a:p>
              <a:pPr algn="ctr" eaLnBrk="0" hangingPunct="0">
                <a:lnSpc>
                  <a:spcPct val="90000"/>
                </a:lnSpc>
              </a:pPr>
              <a:endParaRPr lang="en-US" sz="20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6553199" cy="736186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LSP Ping Support for E-VPN and PBB-EVPN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3999" cy="40386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Define LSP Ping procedures for E-VPN and PBB-EVPN</a:t>
            </a:r>
          </a:p>
          <a:p>
            <a:pPr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Support ingress replication and P2MP P-trees for Broadcast, multicast and unknown </a:t>
            </a:r>
            <a:r>
              <a:rPr lang="en-US" dirty="0" err="1" smtClean="0">
                <a:ea typeface="ＭＳ Ｐゴシック" pitchFamily="34" charset="-128"/>
              </a:rPr>
              <a:t>unicast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Define 3 new sub-</a:t>
            </a:r>
            <a:r>
              <a:rPr lang="en-US" dirty="0" err="1" smtClean="0">
                <a:ea typeface="ＭＳ Ｐゴシック" pitchFamily="34" charset="-128"/>
              </a:rPr>
              <a:t>TLVs</a:t>
            </a:r>
            <a:r>
              <a:rPr lang="en-US" dirty="0" smtClean="0">
                <a:ea typeface="ＭＳ Ｐゴシック" pitchFamily="34" charset="-128"/>
              </a:rPr>
              <a:t> for Target FEC Stack for identifying various FEC under test</a:t>
            </a:r>
          </a:p>
          <a:p>
            <a:pPr>
              <a:lnSpc>
                <a:spcPct val="75000"/>
              </a:lnSpc>
              <a:buNone/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9702" y="330614"/>
            <a:ext cx="8588861" cy="736186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              Proposed E-VPN MAC sub-TLV Format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259762" cy="57912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0                   1                   2                   3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0 1 2 3 4 5 6 7 8 9 0 1 2 3 4 5 6 7 8 9 0 1 2 3 4 5 6 7 8 9 0 1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Route Distinguisher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   (8 octets)     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Ethernet Segment Identifier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(10 octets)       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                               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          |        must be zero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Ethernet Tag ID   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MAC Address            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                 (6 Octets)    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          | MAC </a:t>
            </a:r>
            <a:r>
              <a:rPr lang="en-US" sz="1400" b="1" dirty="0" err="1" smtClean="0">
                <a:solidFill>
                  <a:srgbClr val="000000"/>
                </a:solidFill>
                <a:latin typeface="CourierNewPSMT"/>
              </a:rPr>
              <a:t>Addr</a:t>
            </a: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Len  |  IP </a:t>
            </a:r>
            <a:r>
              <a:rPr lang="en-US" sz="1400" b="1" dirty="0" err="1" smtClean="0">
                <a:solidFill>
                  <a:srgbClr val="000000"/>
                </a:solidFill>
                <a:latin typeface="CourierNewPSMT"/>
              </a:rPr>
              <a:t>Addr</a:t>
            </a: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Len  |                                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IP Address (4 or 16 Octets)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      EVI                                 |                             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endParaRPr lang="en-US" sz="1400" b="1" dirty="0" smtClean="0">
              <a:solidFill>
                <a:srgbClr val="000000"/>
              </a:solidFill>
              <a:latin typeface="CourierNewPSMT"/>
            </a:endParaRP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</a:t>
            </a: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30614"/>
            <a:ext cx="8991600" cy="583786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       Proposed E-VPN </a:t>
            </a:r>
            <a:r>
              <a:rPr lang="en-US" dirty="0" smtClean="0"/>
              <a:t>Inclusive Multicast </a:t>
            </a:r>
            <a:r>
              <a:rPr lang="en-US" dirty="0" smtClean="0">
                <a:ea typeface="ＭＳ Ｐゴシック" pitchFamily="34" charset="-128"/>
              </a:rPr>
              <a:t> sub-TLV Format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259762" cy="48768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0                   1                   2                   3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0 1 2 3 4 5 6 7 8 9 0 1 2 3 4 5 6 7 8 9 0 1 2 3 4 5 6 7 8 9 0 1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Route Distinguisher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   (8 octets)     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Ethernet Segment Identifier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(10 octets)       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                               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          |         must be zero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Ethernet Tag ID   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      EVI                                 |                             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</a:t>
            </a: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9702" y="330614"/>
            <a:ext cx="8588861" cy="736186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      Proposed E-VPN </a:t>
            </a:r>
            <a:r>
              <a:rPr lang="en-US" dirty="0" smtClean="0"/>
              <a:t>Auto-Discovery </a:t>
            </a:r>
            <a:r>
              <a:rPr lang="en-US" dirty="0" smtClean="0">
                <a:ea typeface="ＭＳ Ｐゴシック" pitchFamily="34" charset="-128"/>
              </a:rPr>
              <a:t>sub-TLV Format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259762" cy="47244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0                   1                   2                   3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0 1 2 3 4 5 6 7 8 9 0 1 2 3 4 5 6 7 8 9 0 1 2 3 4 5 6 7 8 9 0 1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Route Distinguisher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   (8 octets)     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Ethernet Segment Identifier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(10 octets)       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                               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          |      must be zero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Ethernet Tag ID                           |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|                           EVI                                 |                              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  +-+-+-+-+-+-+-+-+-+-+-+-+-+-+-+-+-+-+-+-+-+-+-+-+-+-+-+-+-+-+-+-+</a:t>
            </a:r>
          </a:p>
          <a:p>
            <a:pPr algn="ctr" eaLnBrk="1" hangingPunct="1">
              <a:lnSpc>
                <a:spcPct val="75000"/>
              </a:lnSpc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CourierNewPSMT"/>
              </a:rPr>
              <a:t> </a:t>
            </a: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28600"/>
            <a:ext cx="5333999" cy="736186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</a:rPr>
              <a:t>Remote MAC Connectivity test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3999" cy="37338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Echo Request </a:t>
            </a:r>
            <a:r>
              <a:rPr lang="en-US" dirty="0" smtClean="0">
                <a:ea typeface="ＭＳ Ｐゴシック" pitchFamily="34" charset="-128"/>
              </a:rPr>
              <a:t>with </a:t>
            </a:r>
            <a:r>
              <a:rPr lang="en-US" dirty="0" smtClean="0">
                <a:ea typeface="ＭＳ Ｐゴシック" pitchFamily="34" charset="-128"/>
              </a:rPr>
              <a:t>target FEC stack TLV containing E-VPN MAC sub-TLV.</a:t>
            </a:r>
          </a:p>
          <a:p>
            <a:pPr lvl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Echo Request packet will be </a:t>
            </a:r>
            <a:r>
              <a:rPr lang="en-US" dirty="0" err="1" smtClean="0">
                <a:ea typeface="ＭＳ Ｐゴシック" pitchFamily="34" charset="-128"/>
              </a:rPr>
              <a:t>encaped</a:t>
            </a:r>
            <a:r>
              <a:rPr lang="en-US" dirty="0" smtClean="0">
                <a:ea typeface="ＭＳ Ｐゴシック" pitchFamily="34" charset="-128"/>
              </a:rPr>
              <a:t> with E-VPN MAC label as the bottom label:</a:t>
            </a:r>
          </a:p>
          <a:p>
            <a:pPr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lvl="1"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{Transport </a:t>
            </a:r>
            <a:r>
              <a:rPr lang="en-US" dirty="0" err="1" smtClean="0">
                <a:ea typeface="ＭＳ Ｐゴシック" pitchFamily="34" charset="-128"/>
              </a:rPr>
              <a:t>Label(s</a:t>
            </a:r>
            <a:r>
              <a:rPr lang="en-US" dirty="0" smtClean="0">
                <a:ea typeface="ＭＳ Ｐゴシック" pitchFamily="34" charset="-128"/>
              </a:rPr>
              <a:t>), E-VPN MAC Label}</a:t>
            </a:r>
          </a:p>
          <a:p>
            <a:pPr>
              <a:lnSpc>
                <a:spcPct val="75000"/>
              </a:lnSpc>
              <a:buNone/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Char char="-"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b="1" dirty="0" smtClean="0"/>
          </a:p>
          <a:p>
            <a:pPr eaLnBrk="1" hangingPunct="1">
              <a:lnSpc>
                <a:spcPct val="75000"/>
              </a:lnSpc>
            </a:pPr>
            <a:endParaRPr lang="en-US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05799" cy="736186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</a:rPr>
              <a:t>Multicast Connectivity test for Ingress Replication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3999" cy="55626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sz="2000" dirty="0" smtClean="0">
                <a:ea typeface="ＭＳ Ｐゴシック" pitchFamily="34" charset="-128"/>
              </a:rPr>
              <a:t>Echo Request with target FEC stack TLV containing E-VPN Inclusive Multicast sub-TLV. </a:t>
            </a:r>
          </a:p>
          <a:p>
            <a:pPr>
              <a:lnSpc>
                <a:spcPct val="75000"/>
              </a:lnSpc>
            </a:pPr>
            <a:r>
              <a:rPr lang="en-US" sz="2000" dirty="0" smtClean="0">
                <a:ea typeface="ＭＳ Ｐゴシック" pitchFamily="34" charset="-128"/>
              </a:rPr>
              <a:t>Echo Request packet will be </a:t>
            </a:r>
            <a:r>
              <a:rPr lang="en-US" sz="2000" dirty="0" err="1" smtClean="0">
                <a:ea typeface="ＭＳ Ｐゴシック" pitchFamily="34" charset="-128"/>
              </a:rPr>
              <a:t>encaped</a:t>
            </a:r>
            <a:r>
              <a:rPr lang="en-US" sz="2000" dirty="0" smtClean="0">
                <a:ea typeface="ＭＳ Ｐゴシック" pitchFamily="34" charset="-128"/>
              </a:rPr>
              <a:t> with E-VPN Inclusive Multicast label as the bottom label:</a:t>
            </a:r>
          </a:p>
          <a:p>
            <a:pPr lvl="1">
              <a:lnSpc>
                <a:spcPct val="75000"/>
              </a:lnSpc>
            </a:pPr>
            <a:r>
              <a:rPr lang="en-US" sz="1800" dirty="0" smtClean="0">
                <a:ea typeface="ＭＳ Ｐゴシック" pitchFamily="34" charset="-128"/>
              </a:rPr>
              <a:t>{Transport </a:t>
            </a:r>
            <a:r>
              <a:rPr lang="en-US" sz="1800" dirty="0" err="1" smtClean="0">
                <a:ea typeface="ＭＳ Ｐゴシック" pitchFamily="34" charset="-128"/>
              </a:rPr>
              <a:t>Label(s</a:t>
            </a:r>
            <a:r>
              <a:rPr lang="en-US" sz="1800" dirty="0" smtClean="0">
                <a:ea typeface="ＭＳ Ｐゴシック" pitchFamily="34" charset="-128"/>
              </a:rPr>
              <a:t>), E-VPN Inclusive multicast Label}</a:t>
            </a:r>
          </a:p>
          <a:p>
            <a:pPr>
              <a:lnSpc>
                <a:spcPct val="75000"/>
              </a:lnSpc>
            </a:pPr>
            <a:endParaRPr lang="en-US" sz="2000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</a:pPr>
            <a:r>
              <a:rPr lang="en-US" sz="2000" dirty="0" smtClean="0">
                <a:ea typeface="ＭＳ Ｐゴシック" pitchFamily="34" charset="-128"/>
              </a:rPr>
              <a:t>For PBB-EVPN, if remote PE is not DF for the tag (ISID) ID in the inclusive Multicast  sub-TLV on some Ethernet Segments, the remote will reply with a special return code – </a:t>
            </a:r>
          </a:p>
          <a:p>
            <a:pPr lvl="1">
              <a:lnSpc>
                <a:spcPct val="75000"/>
              </a:lnSpc>
            </a:pPr>
            <a:r>
              <a:rPr lang="en-US" sz="1600" i="1" dirty="0" smtClean="0">
                <a:ea typeface="ＭＳ Ｐゴシック" pitchFamily="34" charset="-128"/>
              </a:rPr>
              <a:t>“</a:t>
            </a:r>
            <a:r>
              <a:rPr lang="en-US" sz="1600" i="1" dirty="0" smtClean="0"/>
              <a:t>FEC exists on the router and the behavior is to drop the packet because of not DF”</a:t>
            </a:r>
          </a:p>
          <a:p>
            <a:pPr>
              <a:lnSpc>
                <a:spcPct val="75000"/>
              </a:lnSpc>
            </a:pPr>
            <a:endParaRPr lang="en-US" sz="2000" dirty="0" smtClean="0"/>
          </a:p>
          <a:p>
            <a:pPr>
              <a:lnSpc>
                <a:spcPct val="75000"/>
              </a:lnSpc>
            </a:pPr>
            <a:r>
              <a:rPr lang="en-US" sz="2000" dirty="0" smtClean="0"/>
              <a:t>For E-VPN case, Echo Request packet may carry an Ethernet AD sub-TLV and associated MPLS Split Horizon Label at the bottom of the MPLS label stack for the other remote MH PE who will respond with a special return code. </a:t>
            </a:r>
          </a:p>
          <a:p>
            <a:pPr lvl="1">
              <a:lnSpc>
                <a:spcPct val="75000"/>
              </a:lnSpc>
            </a:pPr>
            <a:r>
              <a:rPr lang="en-US" sz="1600" dirty="0" smtClean="0"/>
              <a:t> </a:t>
            </a:r>
          </a:p>
          <a:p>
            <a:pPr lvl="1">
              <a:lnSpc>
                <a:spcPct val="75000"/>
              </a:lnSpc>
            </a:pPr>
            <a:r>
              <a:rPr lang="en-US" sz="1600" dirty="0" smtClean="0"/>
              <a:t>“</a:t>
            </a:r>
            <a:r>
              <a:rPr lang="en-US" sz="1600" i="1" dirty="0" smtClean="0"/>
              <a:t>FEC exists on the router and the behavior is to drop the packet because of Split Horizon Filtering”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05799" cy="583786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</a:rPr>
              <a:t>Multicast Connectivity test for P2MP P-tree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3999" cy="53340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sz="2000" dirty="0" smtClean="0">
                <a:ea typeface="ＭＳ Ｐゴシック" pitchFamily="34" charset="-128"/>
              </a:rPr>
              <a:t>Echo request to the remote PE with the target FEC stack TLV containing E-VPN Inclusive Multicast sub-TLV. </a:t>
            </a:r>
          </a:p>
          <a:p>
            <a:pPr>
              <a:lnSpc>
                <a:spcPct val="75000"/>
              </a:lnSpc>
            </a:pPr>
            <a:r>
              <a:rPr lang="en-US" sz="2000" dirty="0" smtClean="0">
                <a:ea typeface="ＭＳ Ｐゴシック" pitchFamily="34" charset="-128"/>
              </a:rPr>
              <a:t>When Using Inclusive P2MP P-trees, send Echo Request packet with the following label stack:</a:t>
            </a:r>
          </a:p>
          <a:p>
            <a:pPr lvl="1">
              <a:lnSpc>
                <a:spcPct val="75000"/>
              </a:lnSpc>
            </a:pPr>
            <a:r>
              <a:rPr lang="en-US" sz="1800" i="1" dirty="0" smtClean="0">
                <a:ea typeface="ＭＳ Ｐゴシック" pitchFamily="34" charset="-128"/>
              </a:rPr>
              <a:t>{P2MP P-tree label}</a:t>
            </a:r>
          </a:p>
          <a:p>
            <a:pPr>
              <a:lnSpc>
                <a:spcPct val="75000"/>
              </a:lnSpc>
            </a:pPr>
            <a:r>
              <a:rPr lang="en-US" sz="2000" dirty="0" smtClean="0">
                <a:ea typeface="ＭＳ Ｐゴシック" pitchFamily="34" charset="-128"/>
              </a:rPr>
              <a:t>When Using Aggregate Inclusive P2MP P-trees, send Echo Request packet with the following label stack:</a:t>
            </a:r>
          </a:p>
          <a:p>
            <a:pPr lvl="1">
              <a:lnSpc>
                <a:spcPct val="75000"/>
              </a:lnSpc>
            </a:pPr>
            <a:r>
              <a:rPr lang="en-US" sz="1800" i="1" dirty="0" smtClean="0">
                <a:ea typeface="ＭＳ Ｐゴシック" pitchFamily="34" charset="-128"/>
              </a:rPr>
              <a:t>{P2MP P-tree label, </a:t>
            </a:r>
            <a:r>
              <a:rPr lang="en-US" sz="1800" i="1" dirty="0" smtClean="0"/>
              <a:t>Upstream assigned E-VPN Multicast Label </a:t>
            </a:r>
            <a:r>
              <a:rPr lang="en-US" sz="1800" i="1" dirty="0" smtClean="0">
                <a:ea typeface="ＭＳ Ｐゴシック" pitchFamily="34" charset="-128"/>
              </a:rPr>
              <a:t>}</a:t>
            </a:r>
          </a:p>
          <a:p>
            <a:pPr>
              <a:lnSpc>
                <a:spcPct val="75000"/>
              </a:lnSpc>
            </a:pPr>
            <a:r>
              <a:rPr lang="en-US" sz="2000" dirty="0" smtClean="0">
                <a:ea typeface="ＭＳ Ｐゴシック" pitchFamily="34" charset="-128"/>
              </a:rPr>
              <a:t>For PBB-EVPN, if remote PE is not DF for the tag (ISID) ID in the inclusive Multicast  sub-TLV on some Ethernet Segments, the remote will reply with a special return code – </a:t>
            </a:r>
          </a:p>
          <a:p>
            <a:pPr lvl="1">
              <a:lnSpc>
                <a:spcPct val="75000"/>
              </a:lnSpc>
            </a:pPr>
            <a:r>
              <a:rPr lang="en-US" sz="1600" i="1" dirty="0" smtClean="0">
                <a:ea typeface="ＭＳ Ｐゴシック" pitchFamily="34" charset="-128"/>
              </a:rPr>
              <a:t>“</a:t>
            </a:r>
            <a:r>
              <a:rPr lang="en-US" sz="1600" i="1" dirty="0" smtClean="0"/>
              <a:t>FEC exists on the router and the behavior is to drop the packet because of not DF”</a:t>
            </a:r>
          </a:p>
          <a:p>
            <a:pPr>
              <a:lnSpc>
                <a:spcPct val="75000"/>
              </a:lnSpc>
            </a:pPr>
            <a:r>
              <a:rPr lang="en-US" sz="2000" dirty="0" smtClean="0"/>
              <a:t>For E-VPN case, Echo Request packet may carry an Ethernet AD sub-TLV and associated MPLS Split Horizon Label at the bottom of the MPLS label stack for the other remote MH PE who will respond with a special return code. </a:t>
            </a:r>
          </a:p>
          <a:p>
            <a:pPr lvl="1">
              <a:lnSpc>
                <a:spcPct val="75000"/>
              </a:lnSpc>
            </a:pPr>
            <a:r>
              <a:rPr lang="en-US" sz="1600" dirty="0" smtClean="0"/>
              <a:t> </a:t>
            </a:r>
          </a:p>
          <a:p>
            <a:pPr lvl="1">
              <a:lnSpc>
                <a:spcPct val="75000"/>
              </a:lnSpc>
            </a:pPr>
            <a:r>
              <a:rPr lang="en-US" sz="1600" dirty="0" smtClean="0"/>
              <a:t>“</a:t>
            </a:r>
            <a:r>
              <a:rPr lang="en-US" sz="1600" i="1" dirty="0" smtClean="0"/>
              <a:t>FEC exists on the router and the behavior is to drop the packet because of Split Horizon Filtering”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0"/>
            <a:ext cx="4952999" cy="736186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34" charset="-128"/>
              </a:rPr>
              <a:t>Aliasing State Connectivity test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3999" cy="3733800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Echo request to the remote PE with the target FEC stack TLV containing E-VPN Ethernet AD sub-TLV.</a:t>
            </a:r>
          </a:p>
          <a:p>
            <a:pPr>
              <a:lnSpc>
                <a:spcPct val="75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75000"/>
              </a:lnSpc>
              <a:buNone/>
            </a:pPr>
            <a:r>
              <a:rPr lang="en-US" dirty="0" smtClean="0">
                <a:ea typeface="ＭＳ Ｐゴシック" pitchFamily="34" charset="-128"/>
              </a:rPr>
              <a:t> </a:t>
            </a:r>
          </a:p>
          <a:p>
            <a:pPr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Echo Request packet </a:t>
            </a:r>
            <a:r>
              <a:rPr lang="en-US" dirty="0" err="1" smtClean="0">
                <a:ea typeface="ＭＳ Ｐゴシック" pitchFamily="34" charset="-128"/>
              </a:rPr>
              <a:t>encaped</a:t>
            </a:r>
            <a:r>
              <a:rPr lang="en-US" dirty="0" smtClean="0">
                <a:ea typeface="ＭＳ Ｐゴシック" pitchFamily="34" charset="-128"/>
              </a:rPr>
              <a:t> with E-VPN Ethernet AD label as the bottom label:</a:t>
            </a:r>
          </a:p>
          <a:p>
            <a:pPr lvl="1">
              <a:lnSpc>
                <a:spcPct val="75000"/>
              </a:lnSpc>
            </a:pPr>
            <a:r>
              <a:rPr lang="en-US" dirty="0" smtClean="0">
                <a:ea typeface="ＭＳ Ｐゴシック" pitchFamily="34" charset="-128"/>
              </a:rPr>
              <a:t>{Transport </a:t>
            </a:r>
            <a:r>
              <a:rPr lang="en-US" dirty="0" err="1" smtClean="0">
                <a:ea typeface="ＭＳ Ｐゴシック" pitchFamily="34" charset="-128"/>
              </a:rPr>
              <a:t>Label(s</a:t>
            </a:r>
            <a:r>
              <a:rPr lang="en-US" dirty="0" smtClean="0">
                <a:ea typeface="ＭＳ Ｐゴシック" pitchFamily="34" charset="-128"/>
              </a:rPr>
              <a:t>), E-VPN Ethernet AD Label}</a:t>
            </a:r>
          </a:p>
          <a:p>
            <a:pPr eaLnBrk="1" hangingPunct="1">
              <a:lnSpc>
                <a:spcPct val="75000"/>
              </a:lnSpc>
              <a:buNone/>
            </a:pPr>
            <a:endParaRPr lang="en-US" sz="1600" b="1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5000"/>
              </a:lnSpc>
            </a:pPr>
            <a:endParaRPr lang="en-US" sz="1600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scopresentationwhite.10.5.06">
  <a:themeElements>
    <a:clrScheme name="ciscopresentationwhite.10.5.06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ciscopresentationwhite.10.5.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</a:defRPr>
        </a:defPPr>
      </a:lstStyle>
    </a:lnDef>
  </a:objectDefaults>
  <a:extraClrSchemeLst>
    <a:extraClrScheme>
      <a:clrScheme name="ciscopresentationwhite.10.5.06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iscopresentationblack.10.3.06">
  <a:themeElements>
    <a:clrScheme name="1_Ciscopresentationblack.10.3.06 1">
      <a:dk1>
        <a:srgbClr val="8E8E95"/>
      </a:dk1>
      <a:lt1>
        <a:srgbClr val="FFFFFF"/>
      </a:lt1>
      <a:dk2>
        <a:srgbClr val="000000"/>
      </a:dk2>
      <a:lt2>
        <a:srgbClr val="59B7D9"/>
      </a:lt2>
      <a:accent1>
        <a:srgbClr val="0183B7"/>
      </a:accent1>
      <a:accent2>
        <a:srgbClr val="B21A1A"/>
      </a:accent2>
      <a:accent3>
        <a:srgbClr val="AAAAAA"/>
      </a:accent3>
      <a:accent4>
        <a:srgbClr val="DADADA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1_Ciscopresentationblack.10.3.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</a:defRPr>
        </a:defPPr>
      </a:lstStyle>
    </a:lnDef>
  </a:objectDefaults>
  <a:extraClrSchemeLst>
    <a:extraClrScheme>
      <a:clrScheme name="1_Ciscopresentationblack.10.3.06 1">
        <a:dk1>
          <a:srgbClr val="8E8E95"/>
        </a:dk1>
        <a:lt1>
          <a:srgbClr val="FFFFFF"/>
        </a:lt1>
        <a:dk2>
          <a:srgbClr val="000000"/>
        </a:dk2>
        <a:lt2>
          <a:srgbClr val="59B7D9"/>
        </a:lt2>
        <a:accent1>
          <a:srgbClr val="0183B7"/>
        </a:accent1>
        <a:accent2>
          <a:srgbClr val="B21A1A"/>
        </a:accent2>
        <a:accent3>
          <a:srgbClr val="AAAAAA"/>
        </a:accent3>
        <a:accent4>
          <a:srgbClr val="DADADA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PT_white_tmplt1.10.23.06">
  <a:themeElements>
    <a:clrScheme name="PPT_white_tmplt1.10.23.06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_white_tmplt1.10.23.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PT_white_tmplt1.10.23.06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iscopresentationblack.10.3.06">
  <a:themeElements>
    <a:clrScheme name="3_Ciscopresentationblack.10.3.06 1">
      <a:dk1>
        <a:srgbClr val="8E8E95"/>
      </a:dk1>
      <a:lt1>
        <a:srgbClr val="FFFFFF"/>
      </a:lt1>
      <a:dk2>
        <a:srgbClr val="000000"/>
      </a:dk2>
      <a:lt2>
        <a:srgbClr val="59B7D9"/>
      </a:lt2>
      <a:accent1>
        <a:srgbClr val="0183B7"/>
      </a:accent1>
      <a:accent2>
        <a:srgbClr val="B21A1A"/>
      </a:accent2>
      <a:accent3>
        <a:srgbClr val="AAAAAA"/>
      </a:accent3>
      <a:accent4>
        <a:srgbClr val="DADADA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3_Ciscopresentationblack.10.3.06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3_Ciscopresentationblack.10.3.06 1">
        <a:dk1>
          <a:srgbClr val="8E8E95"/>
        </a:dk1>
        <a:lt1>
          <a:srgbClr val="FFFFFF"/>
        </a:lt1>
        <a:dk2>
          <a:srgbClr val="000000"/>
        </a:dk2>
        <a:lt2>
          <a:srgbClr val="59B7D9"/>
        </a:lt2>
        <a:accent1>
          <a:srgbClr val="0183B7"/>
        </a:accent1>
        <a:accent2>
          <a:srgbClr val="B21A1A"/>
        </a:accent2>
        <a:accent3>
          <a:srgbClr val="AAAAAA"/>
        </a:accent3>
        <a:accent4>
          <a:srgbClr val="DADADA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ciscopresentationwhite.10.5.06</Template>
  <TotalTime>314513</TotalTime>
  <Pages>28</Pages>
  <Words>2205</Words>
  <Application>Microsoft Macintosh PowerPoint</Application>
  <PresentationFormat>On-screen Show (4:3)</PresentationFormat>
  <Paragraphs>150</Paragraphs>
  <Slides>11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ciscopresentationwhite.10.5.06</vt:lpstr>
      <vt:lpstr>1_Ciscopresentationblack.10.3.06</vt:lpstr>
      <vt:lpstr>PPT_white_tmplt1.10.23.06</vt:lpstr>
      <vt:lpstr>3_Ciscopresentationblack.10.3.06</vt:lpstr>
      <vt:lpstr>IETF 84 – Vancouver August 2012</vt:lpstr>
      <vt:lpstr>LSP Ping Support for E-VPN and PBB-EVPN</vt:lpstr>
      <vt:lpstr>              Proposed E-VPN MAC sub-TLV Format</vt:lpstr>
      <vt:lpstr>       Proposed E-VPN Inclusive Multicast  sub-TLV Format</vt:lpstr>
      <vt:lpstr>      Proposed E-VPN Auto-Discovery sub-TLV Format</vt:lpstr>
      <vt:lpstr>Remote MAC Connectivity test</vt:lpstr>
      <vt:lpstr>Multicast Connectivity test for Ingress Replication</vt:lpstr>
      <vt:lpstr>Multicast Connectivity test for P2MP P-tree</vt:lpstr>
      <vt:lpstr>Aliasing State Connectivity test</vt:lpstr>
      <vt:lpstr>Next Steps</vt:lpstr>
      <vt:lpstr>Slide 11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Network Optimisation for IPTV Transport</dc:title>
  <dc:subject/>
  <dc:creator>joevans</dc:creator>
  <cp:keywords/>
  <dc:description/>
  <cp:lastModifiedBy>Parag Jain</cp:lastModifiedBy>
  <cp:revision>1411</cp:revision>
  <cp:lastPrinted>2009-06-02T19:22:37Z</cp:lastPrinted>
  <dcterms:created xsi:type="dcterms:W3CDTF">2012-07-31T16:39:14Z</dcterms:created>
  <dcterms:modified xsi:type="dcterms:W3CDTF">2012-07-31T18:41:40Z</dcterms:modified>
</cp:coreProperties>
</file>