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0" r:id="rId2"/>
    <p:sldId id="268" r:id="rId3"/>
    <p:sldId id="269" r:id="rId4"/>
    <p:sldId id="271" r:id="rId5"/>
    <p:sldId id="272" r:id="rId6"/>
    <p:sldId id="273" r:id="rId7"/>
    <p:sldId id="27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64680-DC7C-8346-B28D-10D349527307}" type="datetimeFigureOut">
              <a:rPr lang="en-US" smtClean="0"/>
              <a:pPr/>
              <a:t>7/29/12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D3EB7-7DB1-DE4A-9BF9-8D9121FA5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6246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111" b="1" dirty="0" smtClean="0"/>
              <a:t>draft-boutros-l2vpn-evpn-vpws-00.txt</a:t>
            </a:r>
            <a:br>
              <a:rPr lang="en-US" sz="3111" b="1" dirty="0" smtClean="0"/>
            </a:br>
            <a:r>
              <a:rPr lang="en-US" sz="3111" b="1" dirty="0" smtClean="0"/>
              <a:t/>
            </a:r>
            <a:br>
              <a:rPr lang="en-US" sz="3111" b="1" dirty="0" smtClean="0"/>
            </a:br>
            <a:r>
              <a:rPr lang="en-US" sz="2667" b="1" dirty="0" smtClean="0"/>
              <a:t>Sami Boutros  </a:t>
            </a:r>
            <a:br>
              <a:rPr lang="en-US" sz="2667" b="1" dirty="0" smtClean="0"/>
            </a:br>
            <a:r>
              <a:rPr lang="en-US" sz="2667" b="1" dirty="0" smtClean="0"/>
              <a:t>Ali </a:t>
            </a:r>
            <a:r>
              <a:rPr lang="en-US" sz="2667" b="1" dirty="0" err="1" smtClean="0"/>
              <a:t>Sajassi</a:t>
            </a:r>
            <a:r>
              <a:rPr lang="en-US" sz="2667" b="1" dirty="0" smtClean="0"/>
              <a:t/>
            </a:r>
            <a:br>
              <a:rPr lang="en-US" sz="2667" b="1" dirty="0" smtClean="0"/>
            </a:br>
            <a:r>
              <a:rPr lang="en-US" sz="2667" b="1" dirty="0" err="1" smtClean="0"/>
              <a:t>Samer</a:t>
            </a:r>
            <a:r>
              <a:rPr lang="en-US" sz="2667" b="1" dirty="0" smtClean="0"/>
              <a:t> Salam</a:t>
            </a:r>
            <a:br>
              <a:rPr lang="en-US" sz="2667" b="1" dirty="0" smtClean="0"/>
            </a:br>
            <a:r>
              <a:rPr lang="en-US" sz="2667" b="1" dirty="0" smtClean="0"/>
              <a:t/>
            </a:r>
            <a:br>
              <a:rPr lang="en-US" sz="2667" b="1" dirty="0" smtClean="0"/>
            </a:br>
            <a:r>
              <a:rPr lang="en-US" sz="2667" b="1" dirty="0" smtClean="0"/>
              <a:t>IETF 84, July 2012</a:t>
            </a:r>
            <a:br>
              <a:rPr lang="en-US" sz="2667" b="1" dirty="0" smtClean="0"/>
            </a:br>
            <a:r>
              <a:rPr lang="en-US" sz="2667" b="1" dirty="0" smtClean="0"/>
              <a:t>Vancouver, Canada</a:t>
            </a:r>
            <a:endParaRPr lang="en-US" sz="2667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E-VPN For VPWS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E-VPN enables the following characteristics for VPWS: </a:t>
            </a:r>
          </a:p>
          <a:p>
            <a:pPr lvl="1"/>
            <a:r>
              <a:rPr lang="en-US" dirty="0" smtClean="0"/>
              <a:t>Active/standby redundancy.</a:t>
            </a:r>
          </a:p>
          <a:p>
            <a:pPr lvl="1"/>
            <a:r>
              <a:rPr lang="en-US" dirty="0" smtClean="0"/>
              <a:t>Active/active multi-homing with flow-based load-balancing.</a:t>
            </a:r>
          </a:p>
          <a:p>
            <a:pPr lvl="1"/>
            <a:r>
              <a:rPr lang="en-US" dirty="0" smtClean="0"/>
              <a:t>Eliminates the need for single-segment and multi-segment PW signaling</a:t>
            </a:r>
          </a:p>
          <a:p>
            <a:pPr lvl="1"/>
            <a:r>
              <a:rPr lang="en-US" dirty="0" smtClean="0"/>
              <a:t>Provides faster convergence using data-plane prefix independent convergence upon node or link failure in comparison to control-plane convergence with PW redundancy.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470852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[E-VPN] has the ability to forward customer traffic to/from a given customer Attachment Circuit (aka Ethernet AD route) without any MAC lookup. This capability is ideal in providing P2P services (aka VPWS services). </a:t>
            </a:r>
          </a:p>
          <a:p>
            <a:endParaRPr lang="en-US" dirty="0" smtClean="0"/>
          </a:p>
          <a:p>
            <a:r>
              <a:rPr lang="en-US" dirty="0" smtClean="0"/>
              <a:t>[MEF] defines EVPL service as P2P service between a pair of </a:t>
            </a:r>
            <a:r>
              <a:rPr lang="en-US" dirty="0" err="1" smtClean="0"/>
              <a:t>ACs</a:t>
            </a:r>
            <a:r>
              <a:rPr lang="en-US" dirty="0" smtClean="0"/>
              <a:t> (designated by </a:t>
            </a:r>
            <a:r>
              <a:rPr lang="en-US" dirty="0" err="1" smtClean="0"/>
              <a:t>VLANs</a:t>
            </a:r>
            <a:r>
              <a:rPr lang="en-US" dirty="0" smtClean="0"/>
              <a:t>). EVPL can be considered as a VPWS with only two </a:t>
            </a:r>
            <a:r>
              <a:rPr lang="en-US" dirty="0" err="1" smtClean="0"/>
              <a:t>ACs</a:t>
            </a:r>
            <a:r>
              <a:rPr lang="en-US" dirty="0" smtClean="0"/>
              <a:t>. In delivering an EVPL service, traffic forwarding capability of E-VPN between a pair of Ethernet AD routes is used; whereas, for more general VPWS, traffic forwarding capability of E- VPN among a group of Ethernet AD routes (one Ether AD route per AC/site) is used. </a:t>
            </a:r>
          </a:p>
          <a:p>
            <a:endParaRPr lang="en-US" dirty="0" smtClean="0"/>
          </a:p>
          <a:p>
            <a:r>
              <a:rPr lang="en-US" dirty="0" smtClean="0"/>
              <a:t>MPLS label associated with the destination Ether AD route can be used in forwarding user traffic to the destination AC.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No new BGP messages.</a:t>
            </a:r>
          </a:p>
          <a:p>
            <a:r>
              <a:rPr lang="en-US" dirty="0" smtClean="0"/>
              <a:t>Repurposes Ethernet AD route to signal P2P services. </a:t>
            </a:r>
          </a:p>
          <a:p>
            <a:pPr lvl="1"/>
            <a:r>
              <a:rPr lang="en-US" dirty="0" smtClean="0"/>
              <a:t>Ethernet Segment Identifier field is set to the ESI of the attachment circuit of the VPWS service instance.</a:t>
            </a:r>
          </a:p>
          <a:p>
            <a:pPr lvl="1"/>
            <a:r>
              <a:rPr lang="en-US" dirty="0" smtClean="0"/>
              <a:t>Ethernet Tag field is set to 0 in the case of an Ethernet Private Wire service, and to the VLAN identifier associated with the service for Ethernet Virtual Private Wire service. </a:t>
            </a:r>
          </a:p>
          <a:p>
            <a:pPr lvl="1"/>
            <a:r>
              <a:rPr lang="en-US" dirty="0" smtClean="0"/>
              <a:t>Route- Target (RT) extended community attribute identifies the service instance (together with the Ethernet Tag field when non-zero)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Operation..</a:t>
            </a:r>
          </a:p>
          <a:p>
            <a:r>
              <a:rPr lang="en-US" dirty="0" smtClean="0"/>
              <a:t>          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2668350" y="137583"/>
            <a:ext cx="626533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    Ethernet                                                                         Ethernet</a:t>
            </a:r>
          </a:p>
          <a:p>
            <a:r>
              <a:rPr lang="en-US" sz="1400" dirty="0" smtClean="0"/>
              <a:t>    Native    |&lt;---------E-VPN Instance-----------------------&gt;|  Native</a:t>
            </a:r>
          </a:p>
          <a:p>
            <a:r>
              <a:rPr lang="en-US" sz="1400" dirty="0" smtClean="0"/>
              <a:t>    Service  |                                                                     |  Service</a:t>
            </a:r>
          </a:p>
          <a:p>
            <a:r>
              <a:rPr lang="en-US" sz="1400" dirty="0" smtClean="0"/>
              <a:t>    (AC)       |       |&lt;-PSN1-&gt;|                 |&lt;-PSN2-&gt;|         |  (AC)</a:t>
            </a:r>
          </a:p>
          <a:p>
            <a:r>
              <a:rPr lang="en-US" sz="1400" dirty="0" smtClean="0"/>
              <a:t>           |      V       V             V               V                V      V  |</a:t>
            </a:r>
          </a:p>
          <a:p>
            <a:r>
              <a:rPr lang="en-US" sz="1400" dirty="0" smtClean="0"/>
              <a:t>           |      +------+           +---------+   +---------+     +------+  |</a:t>
            </a:r>
          </a:p>
          <a:p>
            <a:r>
              <a:rPr lang="en-US" sz="1400" dirty="0" smtClean="0"/>
              <a:t>+-----+ |      | PE1 |======|ASBR1|==|ASBR2|===| PE3 |  |     +------+</a:t>
            </a:r>
          </a:p>
          <a:p>
            <a:r>
              <a:rPr lang="en-US" sz="1400" dirty="0" smtClean="0"/>
              <a:t>|        |------+-------+           +---------+   +---------+      +------+-------|        |</a:t>
            </a:r>
          </a:p>
          <a:p>
            <a:r>
              <a:rPr lang="en-US" sz="1400" dirty="0" smtClean="0"/>
              <a:t>| CE1| |                                                                                |       |CE2 |</a:t>
            </a:r>
          </a:p>
          <a:p>
            <a:r>
              <a:rPr lang="en-US" sz="1400" dirty="0" smtClean="0"/>
              <a:t>|        |-------+-------+           +---------+   +---------+     +------+-------|        |</a:t>
            </a:r>
          </a:p>
          <a:p>
            <a:r>
              <a:rPr lang="en-US" sz="1400" dirty="0" smtClean="0"/>
              <a:t>+-----+ |       | PE2 |======|ASBR3|==|ASBR4|===| PE4 |  |    +------+</a:t>
            </a:r>
          </a:p>
          <a:p>
            <a:r>
              <a:rPr lang="en-US" sz="1400" dirty="0" smtClean="0"/>
              <a:t>        ^         +------+            +---------+  +----------+    +-------+          ^</a:t>
            </a:r>
          </a:p>
          <a:p>
            <a:r>
              <a:rPr lang="en-US" sz="1400" dirty="0" smtClean="0"/>
              <a:t>        |   Provider Edge 1                 ^           Provider Edge 2         |</a:t>
            </a:r>
          </a:p>
          <a:p>
            <a:r>
              <a:rPr lang="en-US" sz="1400" dirty="0" smtClean="0"/>
              <a:t>        |                                              |                                              |</a:t>
            </a:r>
          </a:p>
          <a:p>
            <a:r>
              <a:rPr lang="en-US" sz="1400" dirty="0" smtClean="0"/>
              <a:t>        |                                              |                                              |</a:t>
            </a:r>
          </a:p>
          <a:p>
            <a:r>
              <a:rPr lang="en-US" sz="1400" dirty="0" smtClean="0"/>
              <a:t>        |                           E-VPN Inter-provider point                        |</a:t>
            </a:r>
          </a:p>
          <a:p>
            <a:r>
              <a:rPr lang="en-US" sz="1400" dirty="0" smtClean="0"/>
              <a:t>        |                                                                                             |</a:t>
            </a:r>
          </a:p>
          <a:p>
            <a:r>
              <a:rPr lang="en-US" sz="1400" dirty="0" smtClean="0"/>
              <a:t>        |&lt;---------------- Emulated Service ---------------------------------&gt;|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32832" y="4107901"/>
            <a:ext cx="87008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400" dirty="0" err="1" smtClean="0"/>
              <a:t>iBGP</a:t>
            </a:r>
            <a:r>
              <a:rPr lang="en-US" sz="1400" dirty="0" smtClean="0"/>
              <a:t> sessions between PE1, PE2, ASBR1, ASBR3, and PE3, PE4, ASBR2, ASBR4. 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err="1" smtClean="0"/>
              <a:t>eBGP</a:t>
            </a:r>
            <a:r>
              <a:rPr lang="en-US" sz="1400" dirty="0" smtClean="0"/>
              <a:t> sessions between ASBR1, ASBR2, ASBR3, and ASBR4.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/>
              <a:t>Exchange E-VPN Ethernet A-D routes - one route per AC. </a:t>
            </a:r>
            <a:r>
              <a:rPr lang="en-US" sz="1400" dirty="0" err="1" smtClean="0"/>
              <a:t>ASBRs</a:t>
            </a:r>
            <a:r>
              <a:rPr lang="en-US" sz="1400" dirty="0" smtClean="0"/>
              <a:t> re-advertise routes with Next Hop self.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/>
              <a:t>CE link between is an C-TAG or S-TAG interface as described in [802.1Q].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/>
              <a:t>A VPWS with multiple sites or multiple EVPL services on the same CE port can be included in one EVI between 2 or more </a:t>
            </a:r>
            <a:r>
              <a:rPr lang="en-US" sz="1400" dirty="0" err="1" smtClean="0"/>
              <a:t>PEs</a:t>
            </a:r>
            <a:r>
              <a:rPr lang="en-US" sz="1400" dirty="0" smtClean="0"/>
              <a:t>. 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/>
              <a:t>An Ethernet Tag corresponding to each P2P connection and known to both </a:t>
            </a:r>
            <a:r>
              <a:rPr lang="en-US" sz="1400" dirty="0" err="1" smtClean="0"/>
              <a:t>PEs</a:t>
            </a:r>
            <a:r>
              <a:rPr lang="en-US" sz="1400" dirty="0" smtClean="0"/>
              <a:t> is used to identify the services multiplexed in the same EVI. 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/>
              <a:t>In CE multi-homing, Ethernet AD Route encodes the ESI associated with the CE. This allows flow-based load-balancing of traffic between </a:t>
            </a:r>
            <a:r>
              <a:rPr lang="en-US" sz="1400" dirty="0" err="1" smtClean="0"/>
              <a:t>PEs</a:t>
            </a:r>
            <a:r>
              <a:rPr lang="en-US" sz="14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1400" dirty="0" smtClean="0"/>
              <a:t>Ethernet Segment route may be used too, for discovery of multi-homed </a:t>
            </a:r>
            <a:r>
              <a:rPr lang="en-US" sz="1400" dirty="0" err="1" smtClean="0"/>
              <a:t>CEs</a:t>
            </a:r>
            <a:r>
              <a:rPr lang="en-US" sz="1400" dirty="0" smtClean="0"/>
              <a:t>. </a:t>
            </a:r>
            <a:endParaRPr lang="en-U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P2P PW and EVPN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mtClean="0"/>
              <a:t>P2P PW redundancy </a:t>
            </a:r>
            <a:r>
              <a:rPr lang="en-US" dirty="0" smtClean="0"/>
              <a:t>is limited to Active/Standby mode, while with E-VPN both Active/Active and Active/Standby.</a:t>
            </a:r>
          </a:p>
          <a:p>
            <a:endParaRPr lang="en-US" dirty="0" smtClean="0"/>
          </a:p>
          <a:p>
            <a:r>
              <a:rPr lang="en-US" dirty="0" smtClean="0"/>
              <a:t>P2P PW, backup </a:t>
            </a:r>
            <a:r>
              <a:rPr lang="en-US" dirty="0" err="1" smtClean="0"/>
              <a:t>PWs</a:t>
            </a:r>
            <a:r>
              <a:rPr lang="en-US" dirty="0" smtClean="0"/>
              <a:t> are not used to carry traffic, while E-VPN traffic can be load-balanced among primary and secondary </a:t>
            </a:r>
            <a:r>
              <a:rPr lang="en-US" dirty="0" err="1" smtClean="0"/>
              <a:t>PEs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On link or node failure, E- VPN can trigger failover with the withdrawal of a single BGP route per service, whereas with VPWS PW redundancy, the failover sequence requires exchange of two control plane messages: one message to deactivate the group of primary </a:t>
            </a:r>
            <a:r>
              <a:rPr lang="en-US" dirty="0" err="1" smtClean="0"/>
              <a:t>PWs</a:t>
            </a:r>
            <a:r>
              <a:rPr lang="en-US" dirty="0" smtClean="0"/>
              <a:t> and a second message to activate the group of backup </a:t>
            </a:r>
            <a:r>
              <a:rPr lang="en-US" dirty="0" err="1" smtClean="0"/>
              <a:t>PWs</a:t>
            </a:r>
            <a:r>
              <a:rPr lang="en-US" dirty="0" smtClean="0"/>
              <a:t> associated with the access link. </a:t>
            </a:r>
          </a:p>
          <a:p>
            <a:endParaRPr lang="en-US" dirty="0" smtClean="0"/>
          </a:p>
          <a:p>
            <a:r>
              <a:rPr lang="en-US" dirty="0" smtClean="0"/>
              <a:t>E- VPN may employ data plane local repair and PIC mechanisms not available with P2P PW.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Next steps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altLang="zh-CN" dirty="0" smtClean="0"/>
              <a:t>Comments </a:t>
            </a:r>
            <a:r>
              <a:rPr lang="en-US" altLang="zh-CN" dirty="0"/>
              <a:t>are </a:t>
            </a:r>
            <a:r>
              <a:rPr lang="en-US" altLang="zh-CN"/>
              <a:t>appreciated</a:t>
            </a:r>
            <a:r>
              <a:rPr lang="en-US" altLang="zh-CN" smtClean="0"/>
              <a:t>.</a:t>
            </a:r>
            <a:endParaRPr lang="en-US" altLang="zh-CN" dirty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3860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altLang="zh-CN" sz="4400">
                <a:solidFill>
                  <a:schemeClr val="tx2"/>
                </a:solidFill>
              </a:rPr>
              <a:t>Thank you</a:t>
            </a:r>
          </a:p>
        </p:txBody>
      </p:sp>
      <p:sp>
        <p:nvSpPr>
          <p:cNvPr id="20485" name="灯片编号占位符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644844-F78F-D54D-ACC9-65E583CE7071}" type="slidenum">
              <a:rPr lang="en-US" altLang="zh-CN"/>
              <a:pPr/>
              <a:t>7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9003</TotalTime>
  <Words>1143</Words>
  <Application>Microsoft Macintosh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draft-boutros-l2vpn-evpn-vpws-00.txt  Sami Boutros   Ali Sajassi Samer Salam  IETF 84, July 2012 Vancouver, Canada</vt:lpstr>
      <vt:lpstr>E-VPN For VPWS</vt:lpstr>
      <vt:lpstr>How it works?</vt:lpstr>
      <vt:lpstr>BGP Extensions</vt:lpstr>
      <vt:lpstr>Slide 5</vt:lpstr>
      <vt:lpstr>P2P PW and EVPN Comparison</vt:lpstr>
      <vt:lpstr>Next steps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Sami Boutros</dc:creator>
  <cp:lastModifiedBy>Sami Boutros</cp:lastModifiedBy>
  <cp:revision>24</cp:revision>
  <dcterms:created xsi:type="dcterms:W3CDTF">2012-07-29T21:00:24Z</dcterms:created>
  <dcterms:modified xsi:type="dcterms:W3CDTF">2012-07-29T21:01:57Z</dcterms:modified>
</cp:coreProperties>
</file>