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2" r:id="rId2"/>
    <p:sldId id="305" r:id="rId3"/>
    <p:sldId id="306" r:id="rId4"/>
    <p:sldId id="316" r:id="rId5"/>
    <p:sldId id="309" r:id="rId6"/>
    <p:sldId id="307" r:id="rId7"/>
    <p:sldId id="295" r:id="rId8"/>
    <p:sldId id="314" r:id="rId9"/>
    <p:sldId id="315" r:id="rId10"/>
    <p:sldId id="31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007" autoAdjust="0"/>
  </p:normalViewPr>
  <p:slideViewPr>
    <p:cSldViewPr>
      <p:cViewPr varScale="1">
        <p:scale>
          <a:sx n="68" d="100"/>
          <a:sy n="68" d="100"/>
        </p:scale>
        <p:origin x="-13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95C2F4-A62B-4EE3-AF64-EACC7066AA16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1EA85-46A6-4FDC-851B-ED179F9737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303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1EA85-46A6-4FDC-851B-ED179F97379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1EA85-46A6-4FDC-851B-ED179F97379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59A6-7BA7-431B-A554-CC7154871138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C5EF-C0F5-4D27-9AEB-1E36BE37D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59A6-7BA7-431B-A554-CC7154871138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C5EF-C0F5-4D27-9AEB-1E36BE37D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59A6-7BA7-431B-A554-CC7154871138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C5EF-C0F5-4D27-9AEB-1E36BE37D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7435849" cy="452596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93751" y="1186542"/>
            <a:ext cx="743584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59A6-7BA7-431B-A554-CC7154871138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C5EF-C0F5-4D27-9AEB-1E36BE37D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59A6-7BA7-431B-A554-CC7154871138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C5EF-C0F5-4D27-9AEB-1E36BE37D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59A6-7BA7-431B-A554-CC7154871138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C5EF-C0F5-4D27-9AEB-1E36BE37D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59A6-7BA7-431B-A554-CC7154871138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C5EF-C0F5-4D27-9AEB-1E36BE37D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59A6-7BA7-431B-A554-CC7154871138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C5EF-C0F5-4D27-9AEB-1E36BE37D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59A6-7BA7-431B-A554-CC7154871138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C5EF-C0F5-4D27-9AEB-1E36BE37D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59A6-7BA7-431B-A554-CC7154871138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C5EF-C0F5-4D27-9AEB-1E36BE37D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59A6-7BA7-431B-A554-CC7154871138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C5EF-C0F5-4D27-9AEB-1E36BE37D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859A6-7BA7-431B-A554-CC7154871138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6C5EF-C0F5-4D27-9AEB-1E36BE37D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datatracker.ietf.org/doc/draft-cai-l2vpn-evpn-vlan-aware-bundlin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html/draft-ietf-l2vpn-evpn-01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200" dirty="0" err="1" smtClean="0"/>
              <a:t>VLAN</a:t>
            </a:r>
            <a:r>
              <a:rPr lang="en-US" sz="4200" dirty="0" smtClean="0"/>
              <a:t>-Aware </a:t>
            </a:r>
            <a:r>
              <a:rPr lang="en-US" sz="4200" dirty="0" smtClean="0"/>
              <a:t>Bundling for </a:t>
            </a:r>
            <a:r>
              <a:rPr lang="en-US" sz="4200" dirty="0" err="1" smtClean="0"/>
              <a:t>EVPN</a:t>
            </a:r>
            <a:r>
              <a:rPr lang="en-US" sz="4200" dirty="0" smtClean="0"/>
              <a:t>/</a:t>
            </a:r>
            <a:r>
              <a:rPr lang="en-US" sz="4200" dirty="0" err="1" smtClean="0"/>
              <a:t>VPLS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i="1" dirty="0">
                <a:hlinkClick r:id="rId2"/>
              </a:rPr>
              <a:t>draft</a:t>
            </a:r>
            <a:r>
              <a:rPr lang="en-US" sz="3100" dirty="0">
                <a:hlinkClick r:id="rId2"/>
              </a:rPr>
              <a:t>-</a:t>
            </a:r>
            <a:r>
              <a:rPr lang="en-US" sz="3100" i="1" dirty="0" err="1">
                <a:hlinkClick r:id="rId2"/>
              </a:rPr>
              <a:t>cai</a:t>
            </a:r>
            <a:r>
              <a:rPr lang="en-US" sz="3100" dirty="0">
                <a:hlinkClick r:id="rId2"/>
              </a:rPr>
              <a:t>-</a:t>
            </a:r>
            <a:r>
              <a:rPr lang="en-US" sz="3100" dirty="0" err="1">
                <a:hlinkClick r:id="rId2"/>
              </a:rPr>
              <a:t>l2vpn</a:t>
            </a:r>
            <a:r>
              <a:rPr lang="en-US" sz="3100" dirty="0">
                <a:hlinkClick r:id="rId2"/>
              </a:rPr>
              <a:t>-</a:t>
            </a:r>
            <a:r>
              <a:rPr lang="en-US" sz="3100" dirty="0" err="1">
                <a:hlinkClick r:id="rId2"/>
              </a:rPr>
              <a:t>evpn</a:t>
            </a:r>
            <a:r>
              <a:rPr lang="en-US" sz="3100" dirty="0">
                <a:hlinkClick r:id="rId2"/>
              </a:rPr>
              <a:t>-</a:t>
            </a:r>
            <a:r>
              <a:rPr lang="en-US" sz="3100" dirty="0" err="1">
                <a:hlinkClick r:id="rId2"/>
              </a:rPr>
              <a:t>vlan</a:t>
            </a:r>
            <a:r>
              <a:rPr lang="en-US" sz="3100" dirty="0">
                <a:hlinkClick r:id="rId2"/>
              </a:rPr>
              <a:t>-aware-bundling-00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95400" y="3124200"/>
            <a:ext cx="6400800" cy="3124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Dennis Cai (dcai)</a:t>
            </a:r>
          </a:p>
          <a:p>
            <a:r>
              <a:rPr lang="en-US" dirty="0" smtClean="0"/>
              <a:t>Sami Boutros (sboutros)</a:t>
            </a:r>
          </a:p>
          <a:p>
            <a:r>
              <a:rPr lang="en-US" dirty="0" smtClean="0"/>
              <a:t>Samer Salam (ssalam)</a:t>
            </a:r>
          </a:p>
          <a:p>
            <a:r>
              <a:rPr lang="en-US" dirty="0" smtClean="0"/>
              <a:t>Reshad Rahman (rrahman</a:t>
            </a:r>
            <a:r>
              <a:rPr lang="en-US" dirty="0" smtClean="0"/>
              <a:t>)</a:t>
            </a:r>
          </a:p>
          <a:p>
            <a:r>
              <a:rPr lang="en-US" dirty="0" smtClean="0"/>
              <a:t>Cisco Systems </a:t>
            </a:r>
          </a:p>
          <a:p>
            <a:endParaRPr lang="en-US" b="1" dirty="0"/>
          </a:p>
          <a:p>
            <a:r>
              <a:rPr lang="en-US" b="1" dirty="0" err="1" smtClean="0"/>
              <a:t>IETF</a:t>
            </a:r>
            <a:r>
              <a:rPr lang="en-US" b="1" dirty="0" smtClean="0"/>
              <a:t> </a:t>
            </a:r>
            <a:r>
              <a:rPr lang="en-US" b="1" dirty="0"/>
              <a:t>84, July 2012</a:t>
            </a:r>
            <a:br>
              <a:rPr lang="en-US" b="1" dirty="0"/>
            </a:br>
            <a:r>
              <a:rPr lang="en-US" b="1" dirty="0"/>
              <a:t>Vancouver, </a:t>
            </a:r>
            <a:r>
              <a:rPr lang="en-US" b="1" dirty="0" smtClean="0"/>
              <a:t>Canada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Next steps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 eaLnBrk="1" hangingPunct="1"/>
            <a:r>
              <a:rPr lang="en-US" altLang="zh-CN" dirty="0" smtClean="0"/>
              <a:t>Comments </a:t>
            </a:r>
            <a:r>
              <a:rPr lang="en-US" altLang="zh-CN" dirty="0"/>
              <a:t>are </a:t>
            </a:r>
            <a:r>
              <a:rPr lang="en-US" altLang="zh-CN" dirty="0" smtClean="0"/>
              <a:t>appreciated</a:t>
            </a:r>
            <a:endParaRPr lang="en-US" altLang="zh-CN" dirty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95288" y="3860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altLang="zh-CN" sz="4400">
                <a:solidFill>
                  <a:schemeClr val="tx2"/>
                </a:solidFill>
              </a:rPr>
              <a:t>Thank you</a:t>
            </a:r>
          </a:p>
        </p:txBody>
      </p:sp>
      <p:sp>
        <p:nvSpPr>
          <p:cNvPr id="20485" name="灯片编号占位符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644844-F78F-D54D-ACC9-65E583CE7071}" type="slidenum">
              <a:rPr lang="en-US" altLang="zh-CN"/>
              <a:pPr/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453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0010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simple scenario: DC LAN Extension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05000" y="5181600"/>
            <a:ext cx="12192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477000" y="5181600"/>
            <a:ext cx="12192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114800" y="3810000"/>
            <a:ext cx="1219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743200" y="5410200"/>
            <a:ext cx="762000" cy="4572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EVI</a:t>
            </a:r>
            <a:r>
              <a:rPr lang="en-US" sz="1400" dirty="0" smtClean="0"/>
              <a:t>/</a:t>
            </a:r>
            <a:r>
              <a:rPr lang="en-US" sz="1400" dirty="0" err="1" smtClean="0"/>
              <a:t>VFI</a:t>
            </a:r>
            <a:endParaRPr lang="en-US" sz="1400" dirty="0"/>
          </a:p>
        </p:txBody>
      </p:sp>
      <p:cxnSp>
        <p:nvCxnSpPr>
          <p:cNvPr id="13" name="Straight Connector 12"/>
          <p:cNvCxnSpPr>
            <a:endCxn id="10" idx="7"/>
          </p:cNvCxnSpPr>
          <p:nvPr/>
        </p:nvCxnSpPr>
        <p:spPr>
          <a:xfrm flipH="1">
            <a:off x="3393608" y="4648200"/>
            <a:ext cx="1330792" cy="82895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 flipH="1">
            <a:off x="5010150" y="4362450"/>
            <a:ext cx="952500" cy="152400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0" idx="6"/>
          </p:cNvCxnSpPr>
          <p:nvPr/>
        </p:nvCxnSpPr>
        <p:spPr>
          <a:xfrm flipV="1">
            <a:off x="3505200" y="5600700"/>
            <a:ext cx="2743200" cy="3810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1295400" y="5410200"/>
            <a:ext cx="685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UNI</a:t>
            </a:r>
            <a:endParaRPr lang="en-US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2133600" y="63246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PE1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6705600" y="63246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PE2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334000" y="37338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PE3</a:t>
            </a:r>
            <a:endParaRPr lang="en-US" dirty="0"/>
          </a:p>
        </p:txBody>
      </p:sp>
      <p:sp>
        <p:nvSpPr>
          <p:cNvPr id="39" name="Rounded Rectangle 38"/>
          <p:cNvSpPr/>
          <p:nvPr/>
        </p:nvSpPr>
        <p:spPr>
          <a:xfrm>
            <a:off x="381000" y="1066800"/>
            <a:ext cx="8458200" cy="2057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Solution 1: </a:t>
            </a:r>
            <a:r>
              <a:rPr lang="en-US" b="1" dirty="0" err="1" smtClean="0"/>
              <a:t>EVI</a:t>
            </a:r>
            <a:r>
              <a:rPr lang="en-US" b="1" dirty="0" smtClean="0"/>
              <a:t>/</a:t>
            </a:r>
            <a:r>
              <a:rPr lang="en-US" b="1" dirty="0" err="1" smtClean="0"/>
              <a:t>VFI</a:t>
            </a:r>
            <a:r>
              <a:rPr lang="en-US" b="1" dirty="0" smtClean="0"/>
              <a:t> per each </a:t>
            </a:r>
            <a:r>
              <a:rPr lang="en-US" b="1" dirty="0" err="1" smtClean="0"/>
              <a:t>VLAN</a:t>
            </a:r>
            <a:endParaRPr lang="en-US" b="1" dirty="0" smtClean="0"/>
          </a:p>
          <a:p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Provisioning/configuration/scale overhead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Solution 2: </a:t>
            </a:r>
            <a:r>
              <a:rPr lang="en-US" b="1" dirty="0" err="1" smtClean="0"/>
              <a:t>QinQ</a:t>
            </a:r>
            <a:r>
              <a:rPr lang="en-US" b="1" dirty="0" smtClean="0"/>
              <a:t>, </a:t>
            </a:r>
            <a:r>
              <a:rPr lang="en-US" b="1" dirty="0" err="1" smtClean="0"/>
              <a:t>VLANs</a:t>
            </a:r>
            <a:r>
              <a:rPr lang="en-US" b="1" dirty="0" smtClean="0"/>
              <a:t> are bundled into same </a:t>
            </a:r>
            <a:r>
              <a:rPr lang="en-US" b="1" dirty="0" err="1" smtClean="0"/>
              <a:t>EVI</a:t>
            </a:r>
            <a:r>
              <a:rPr lang="en-US" b="1" dirty="0" smtClean="0"/>
              <a:t>/</a:t>
            </a:r>
            <a:r>
              <a:rPr lang="en-US" b="1" dirty="0" err="1" smtClean="0"/>
              <a:t>VFI</a:t>
            </a:r>
            <a:endParaRPr lang="en-US" b="1" dirty="0" smtClean="0"/>
          </a:p>
          <a:p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No </a:t>
            </a:r>
            <a:r>
              <a:rPr lang="en-US" dirty="0" err="1" smtClean="0"/>
              <a:t>VLAN</a:t>
            </a:r>
            <a:r>
              <a:rPr lang="en-US" dirty="0" smtClean="0"/>
              <a:t> separation, for example, duplicated MAC across </a:t>
            </a:r>
            <a:r>
              <a:rPr lang="en-US" dirty="0" err="1" smtClean="0"/>
              <a:t>VLANs</a:t>
            </a:r>
            <a:r>
              <a:rPr lang="en-US" dirty="0" smtClean="0"/>
              <a:t> could cause issue</a:t>
            </a:r>
          </a:p>
          <a:p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Unnecessary packet flooding to </a:t>
            </a:r>
            <a:r>
              <a:rPr lang="en-US" dirty="0" err="1" smtClean="0">
                <a:sym typeface="Wingdings" pitchFamily="2" charset="2"/>
              </a:rPr>
              <a:t>PE3</a:t>
            </a:r>
            <a:r>
              <a:rPr lang="en-US" dirty="0" smtClean="0">
                <a:sym typeface="Wingdings" pitchFamily="2" charset="2"/>
              </a:rPr>
              <a:t> for </a:t>
            </a:r>
            <a:r>
              <a:rPr lang="en-US" dirty="0" err="1" smtClean="0">
                <a:sym typeface="Wingdings" pitchFamily="2" charset="2"/>
              </a:rPr>
              <a:t>VLAN</a:t>
            </a:r>
            <a:r>
              <a:rPr lang="en-US" dirty="0" smtClean="0">
                <a:sym typeface="Wingdings" pitchFamily="2" charset="2"/>
              </a:rPr>
              <a:t> 51-100 (in this example)</a:t>
            </a:r>
          </a:p>
          <a:p>
            <a:r>
              <a:rPr lang="en-US" dirty="0" smtClean="0">
                <a:sym typeface="Wingdings" pitchFamily="2" charset="2"/>
              </a:rPr>
              <a:t>  Unnecessary MAC withdrawal ( in the multi-homing scenario)</a:t>
            </a:r>
            <a:endParaRPr lang="en-US" dirty="0"/>
          </a:p>
        </p:txBody>
      </p:sp>
      <p:sp>
        <p:nvSpPr>
          <p:cNvPr id="45" name="Oval 44"/>
          <p:cNvSpPr/>
          <p:nvPr/>
        </p:nvSpPr>
        <p:spPr>
          <a:xfrm>
            <a:off x="7543800" y="5486400"/>
            <a:ext cx="685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UNI</a:t>
            </a:r>
            <a:endParaRPr lang="en-US" sz="1400" dirty="0"/>
          </a:p>
        </p:txBody>
      </p:sp>
      <p:sp>
        <p:nvSpPr>
          <p:cNvPr id="46" name="Oval 45"/>
          <p:cNvSpPr/>
          <p:nvPr/>
        </p:nvSpPr>
        <p:spPr>
          <a:xfrm>
            <a:off x="4343400" y="3581400"/>
            <a:ext cx="685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UNI</a:t>
            </a:r>
            <a:endParaRPr lang="en-US" sz="1400" dirty="0"/>
          </a:p>
        </p:txBody>
      </p:sp>
      <p:sp>
        <p:nvSpPr>
          <p:cNvPr id="60" name="Oval 59"/>
          <p:cNvSpPr/>
          <p:nvPr/>
        </p:nvSpPr>
        <p:spPr>
          <a:xfrm>
            <a:off x="1981200" y="5410200"/>
            <a:ext cx="762000" cy="3810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1" name="Oval 60"/>
          <p:cNvSpPr/>
          <p:nvPr/>
        </p:nvSpPr>
        <p:spPr>
          <a:xfrm>
            <a:off x="6781800" y="5410200"/>
            <a:ext cx="762000" cy="3810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2" name="Oval 61"/>
          <p:cNvSpPr/>
          <p:nvPr/>
        </p:nvSpPr>
        <p:spPr>
          <a:xfrm>
            <a:off x="4343400" y="3886200"/>
            <a:ext cx="762000" cy="3810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04800" y="5791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C-</a:t>
            </a:r>
            <a:r>
              <a:rPr lang="en-US" dirty="0" err="1" smtClean="0"/>
              <a:t>VLAN</a:t>
            </a:r>
            <a:r>
              <a:rPr lang="en-US" dirty="0" smtClean="0"/>
              <a:t>: 1-100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7620000" y="5867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C-</a:t>
            </a:r>
            <a:r>
              <a:rPr lang="en-US" dirty="0" err="1" smtClean="0"/>
              <a:t>VLAN</a:t>
            </a:r>
            <a:r>
              <a:rPr lang="en-US" dirty="0" smtClean="0"/>
              <a:t>: 1-100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2819400" y="3505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C-</a:t>
            </a:r>
            <a:r>
              <a:rPr lang="en-US" dirty="0" err="1" smtClean="0"/>
              <a:t>VLAN</a:t>
            </a:r>
            <a:r>
              <a:rPr lang="en-US" dirty="0" smtClean="0"/>
              <a:t>: 1-50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4345379" y="4343400"/>
            <a:ext cx="762000" cy="4572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EVI</a:t>
            </a:r>
            <a:r>
              <a:rPr lang="en-US" sz="1400" dirty="0" smtClean="0"/>
              <a:t>/</a:t>
            </a:r>
            <a:r>
              <a:rPr lang="en-US" sz="1400" dirty="0" err="1" smtClean="0"/>
              <a:t>VFI</a:t>
            </a:r>
            <a:endParaRPr lang="en-US" sz="1400" dirty="0"/>
          </a:p>
        </p:txBody>
      </p:sp>
      <p:sp>
        <p:nvSpPr>
          <p:cNvPr id="30" name="Oval 29"/>
          <p:cNvSpPr/>
          <p:nvPr/>
        </p:nvSpPr>
        <p:spPr>
          <a:xfrm>
            <a:off x="5878781" y="5448300"/>
            <a:ext cx="762000" cy="4572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EVI</a:t>
            </a:r>
            <a:r>
              <a:rPr lang="en-US" sz="1400" dirty="0" smtClean="0"/>
              <a:t>/</a:t>
            </a:r>
            <a:r>
              <a:rPr lang="en-US" sz="1400" dirty="0" err="1" smtClean="0"/>
              <a:t>VFI</a:t>
            </a:r>
            <a:endParaRPr lang="en-US" sz="1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435849" cy="8382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What’s the “</a:t>
            </a:r>
            <a:r>
              <a:rPr lang="en-US" sz="4000" dirty="0" err="1" smtClean="0"/>
              <a:t>VLAN</a:t>
            </a:r>
            <a:r>
              <a:rPr lang="en-US" sz="4000" dirty="0" smtClean="0"/>
              <a:t>-aware bundling”?</a:t>
            </a:r>
            <a:endParaRPr lang="en-US" sz="4000" dirty="0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2819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It’s </a:t>
            </a:r>
            <a:r>
              <a:rPr lang="en-US" b="1" dirty="0" smtClean="0">
                <a:solidFill>
                  <a:schemeClr val="accent1"/>
                </a:solidFill>
              </a:rPr>
              <a:t>“enhanced” </a:t>
            </a:r>
            <a:r>
              <a:rPr lang="en-US" b="1" dirty="0" err="1" smtClean="0">
                <a:solidFill>
                  <a:schemeClr val="accent1"/>
                </a:solidFill>
              </a:rPr>
              <a:t>QinQ</a:t>
            </a:r>
            <a:r>
              <a:rPr lang="en-US" b="1" dirty="0" smtClean="0">
                <a:solidFill>
                  <a:schemeClr val="accent1"/>
                </a:solidFill>
              </a:rPr>
              <a:t> with customer </a:t>
            </a:r>
            <a:r>
              <a:rPr lang="en-US" b="1" dirty="0" err="1" smtClean="0">
                <a:solidFill>
                  <a:schemeClr val="accent1"/>
                </a:solidFill>
              </a:rPr>
              <a:t>VLAN</a:t>
            </a:r>
            <a:r>
              <a:rPr lang="en-US" b="1" dirty="0" smtClean="0">
                <a:solidFill>
                  <a:schemeClr val="accent1"/>
                </a:solidFill>
              </a:rPr>
              <a:t> separation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“</a:t>
            </a:r>
            <a:r>
              <a:rPr lang="en-US" b="1" dirty="0" err="1" smtClean="0">
                <a:solidFill>
                  <a:schemeClr val="accent1"/>
                </a:solidFill>
              </a:rPr>
              <a:t>VLAN</a:t>
            </a:r>
            <a:r>
              <a:rPr lang="en-US" b="1" dirty="0" smtClean="0">
                <a:solidFill>
                  <a:schemeClr val="accent1"/>
                </a:solidFill>
              </a:rPr>
              <a:t>-aware” means “</a:t>
            </a:r>
            <a:r>
              <a:rPr lang="en-US" b="1" dirty="0" err="1" smtClean="0">
                <a:solidFill>
                  <a:schemeClr val="accent1"/>
                </a:solidFill>
              </a:rPr>
              <a:t>VLAN</a:t>
            </a:r>
            <a:r>
              <a:rPr lang="en-US" b="1" dirty="0" smtClean="0">
                <a:solidFill>
                  <a:schemeClr val="accent1"/>
                </a:solidFill>
              </a:rPr>
              <a:t> separation</a:t>
            </a:r>
            <a:r>
              <a:rPr lang="en-US" dirty="0" smtClean="0"/>
              <a:t>”, which means:</a:t>
            </a:r>
          </a:p>
          <a:p>
            <a:pPr lvl="1"/>
            <a:r>
              <a:rPr lang="en-US" dirty="0" smtClean="0"/>
              <a:t>Customer </a:t>
            </a:r>
            <a:r>
              <a:rPr lang="en-US" dirty="0" err="1" smtClean="0"/>
              <a:t>VLANs</a:t>
            </a:r>
            <a:r>
              <a:rPr lang="en-US" dirty="0" smtClean="0"/>
              <a:t> are in different broadcast domain</a:t>
            </a:r>
          </a:p>
          <a:p>
            <a:pPr lvl="1"/>
            <a:r>
              <a:rPr lang="en-US" dirty="0" smtClean="0"/>
              <a:t>MAC learning/flushing is per customer </a:t>
            </a:r>
            <a:r>
              <a:rPr lang="en-US" dirty="0" err="1" smtClean="0"/>
              <a:t>VLAN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err="1" smtClean="0"/>
              <a:t>VLAN</a:t>
            </a:r>
            <a:r>
              <a:rPr lang="en-US" dirty="0" smtClean="0"/>
              <a:t>-aware” includes both </a:t>
            </a:r>
            <a:r>
              <a:rPr lang="en-US" dirty="0" err="1" smtClean="0"/>
              <a:t>UNI</a:t>
            </a:r>
            <a:r>
              <a:rPr lang="en-US" dirty="0" smtClean="0"/>
              <a:t> and WAN side</a:t>
            </a:r>
          </a:p>
          <a:p>
            <a:pPr lvl="1"/>
            <a:r>
              <a:rPr lang="en-US" dirty="0" err="1" smtClean="0"/>
              <a:t>UNI</a:t>
            </a:r>
            <a:r>
              <a:rPr lang="en-US" dirty="0" smtClean="0"/>
              <a:t>: “</a:t>
            </a:r>
            <a:r>
              <a:rPr lang="en-US" dirty="0" err="1" smtClean="0"/>
              <a:t>vlan</a:t>
            </a:r>
            <a:r>
              <a:rPr lang="en-US" dirty="0" smtClean="0"/>
              <a:t>-aware” bundling (or “</a:t>
            </a:r>
            <a:r>
              <a:rPr lang="en-US" dirty="0" err="1" smtClean="0"/>
              <a:t>vlan</a:t>
            </a:r>
            <a:r>
              <a:rPr lang="en-US" dirty="0" smtClean="0"/>
              <a:t>-aware” </a:t>
            </a:r>
            <a:r>
              <a:rPr lang="en-US" dirty="0" err="1" smtClean="0"/>
              <a:t>qinq</a:t>
            </a:r>
            <a:r>
              <a:rPr lang="en-US" dirty="0" smtClean="0"/>
              <a:t>)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/>
              <a:t>WAN side: “</a:t>
            </a:r>
            <a:r>
              <a:rPr lang="en-US" dirty="0" err="1" smtClean="0"/>
              <a:t>vlan</a:t>
            </a:r>
            <a:r>
              <a:rPr lang="en-US" dirty="0" smtClean="0"/>
              <a:t>-aware” </a:t>
            </a:r>
            <a:r>
              <a:rPr lang="en-US" dirty="0" err="1" smtClean="0"/>
              <a:t>evpn</a:t>
            </a:r>
            <a:r>
              <a:rPr lang="en-US" dirty="0" smtClean="0"/>
              <a:t>/</a:t>
            </a:r>
            <a:r>
              <a:rPr lang="en-US" dirty="0" err="1" smtClean="0"/>
              <a:t>vpls</a:t>
            </a:r>
            <a:endParaRPr lang="en-US" dirty="0" smtClean="0"/>
          </a:p>
        </p:txBody>
      </p:sp>
      <p:sp>
        <p:nvSpPr>
          <p:cNvPr id="46" name="Rectangle 45"/>
          <p:cNvSpPr/>
          <p:nvPr/>
        </p:nvSpPr>
        <p:spPr>
          <a:xfrm>
            <a:off x="1828800" y="5410200"/>
            <a:ext cx="12192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400800" y="5410200"/>
            <a:ext cx="12192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2667000" y="5638800"/>
            <a:ext cx="685800" cy="5334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EVI</a:t>
            </a:r>
            <a:r>
              <a:rPr lang="en-US" sz="1400" dirty="0" smtClean="0"/>
              <a:t>/</a:t>
            </a:r>
            <a:r>
              <a:rPr lang="en-US" sz="1400" dirty="0" err="1" smtClean="0"/>
              <a:t>VFI</a:t>
            </a:r>
            <a:endParaRPr lang="en-US" sz="1400" dirty="0"/>
          </a:p>
        </p:txBody>
      </p:sp>
      <p:sp>
        <p:nvSpPr>
          <p:cNvPr id="56" name="Oval 55"/>
          <p:cNvSpPr/>
          <p:nvPr/>
        </p:nvSpPr>
        <p:spPr>
          <a:xfrm>
            <a:off x="1219200" y="5638800"/>
            <a:ext cx="685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UNI</a:t>
            </a:r>
            <a:endParaRPr lang="en-US" sz="1400" dirty="0"/>
          </a:p>
        </p:txBody>
      </p:sp>
      <p:sp>
        <p:nvSpPr>
          <p:cNvPr id="57" name="Oval 56"/>
          <p:cNvSpPr/>
          <p:nvPr/>
        </p:nvSpPr>
        <p:spPr>
          <a:xfrm>
            <a:off x="7467600" y="5715000"/>
            <a:ext cx="685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UNI</a:t>
            </a:r>
            <a:endParaRPr lang="en-US" sz="1400" dirty="0"/>
          </a:p>
        </p:txBody>
      </p:sp>
      <p:sp>
        <p:nvSpPr>
          <p:cNvPr id="59" name="Oval 58"/>
          <p:cNvSpPr/>
          <p:nvPr/>
        </p:nvSpPr>
        <p:spPr>
          <a:xfrm>
            <a:off x="6781800" y="5791200"/>
            <a:ext cx="762000" cy="38100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09600" y="58674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C-</a:t>
            </a:r>
            <a:r>
              <a:rPr lang="en-US" sz="1600" dirty="0" err="1" smtClean="0"/>
              <a:t>VLANs</a:t>
            </a:r>
            <a:endParaRPr lang="en-US" sz="1600" dirty="0"/>
          </a:p>
        </p:txBody>
      </p:sp>
      <p:cxnSp>
        <p:nvCxnSpPr>
          <p:cNvPr id="62" name="Straight Connector 61"/>
          <p:cNvCxnSpPr/>
          <p:nvPr/>
        </p:nvCxnSpPr>
        <p:spPr>
          <a:xfrm>
            <a:off x="838200" y="57150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838200" y="57912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838200" y="58674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848600" y="59436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C-</a:t>
            </a:r>
            <a:r>
              <a:rPr lang="en-US" sz="1600" dirty="0" err="1" smtClean="0"/>
              <a:t>VLANs</a:t>
            </a:r>
            <a:endParaRPr lang="en-US" sz="1600" dirty="0"/>
          </a:p>
        </p:txBody>
      </p:sp>
      <p:cxnSp>
        <p:nvCxnSpPr>
          <p:cNvPr id="66" name="Straight Connector 65"/>
          <p:cNvCxnSpPr/>
          <p:nvPr/>
        </p:nvCxnSpPr>
        <p:spPr>
          <a:xfrm>
            <a:off x="8077200" y="57912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8077200" y="58674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8077200" y="59436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581400" y="58674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C-</a:t>
            </a:r>
            <a:r>
              <a:rPr lang="en-US" sz="1600" dirty="0" err="1" smtClean="0"/>
              <a:t>VLANs</a:t>
            </a:r>
            <a:r>
              <a:rPr lang="en-US" sz="1600" dirty="0" smtClean="0"/>
              <a:t> are aggregated over single </a:t>
            </a:r>
            <a:r>
              <a:rPr lang="en-US" sz="1600" dirty="0" err="1" smtClean="0"/>
              <a:t>EVC</a:t>
            </a:r>
            <a:r>
              <a:rPr lang="en-US" sz="1600" dirty="0" smtClean="0"/>
              <a:t>: </a:t>
            </a:r>
            <a:r>
              <a:rPr lang="en-US" sz="1600" dirty="0" err="1" smtClean="0"/>
              <a:t>EV</a:t>
            </a:r>
            <a:r>
              <a:rPr lang="en-US" sz="1600" dirty="0" err="1" smtClean="0"/>
              <a:t>I</a:t>
            </a:r>
            <a:r>
              <a:rPr lang="en-US" sz="1600" dirty="0" smtClean="0"/>
              <a:t>/</a:t>
            </a:r>
            <a:r>
              <a:rPr lang="en-US" sz="1600" dirty="0" err="1" smtClean="0"/>
              <a:t>VFI</a:t>
            </a:r>
            <a:endParaRPr lang="en-US" sz="1600" dirty="0"/>
          </a:p>
        </p:txBody>
      </p:sp>
      <p:sp>
        <p:nvSpPr>
          <p:cNvPr id="71" name="Oval 70"/>
          <p:cNvSpPr/>
          <p:nvPr/>
        </p:nvSpPr>
        <p:spPr>
          <a:xfrm>
            <a:off x="6019800" y="5638800"/>
            <a:ext cx="685800" cy="5334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EVI</a:t>
            </a:r>
            <a:r>
              <a:rPr lang="en-US" sz="1400" dirty="0" smtClean="0"/>
              <a:t>/</a:t>
            </a:r>
            <a:r>
              <a:rPr lang="en-US" sz="1400" dirty="0" err="1" smtClean="0"/>
              <a:t>VFI</a:t>
            </a:r>
            <a:endParaRPr lang="en-US" sz="1400" dirty="0"/>
          </a:p>
        </p:txBody>
      </p:sp>
      <p:cxnSp>
        <p:nvCxnSpPr>
          <p:cNvPr id="76" name="Straight Connector 75"/>
          <p:cNvCxnSpPr/>
          <p:nvPr/>
        </p:nvCxnSpPr>
        <p:spPr>
          <a:xfrm>
            <a:off x="3352800" y="5867400"/>
            <a:ext cx="2667000" cy="1588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/>
          <p:cNvSpPr/>
          <p:nvPr/>
        </p:nvSpPr>
        <p:spPr>
          <a:xfrm>
            <a:off x="304800" y="4114800"/>
            <a:ext cx="1600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“</a:t>
            </a:r>
            <a:r>
              <a:rPr lang="en-US" dirty="0" err="1" smtClean="0"/>
              <a:t>VLAN</a:t>
            </a:r>
            <a:r>
              <a:rPr lang="en-US" dirty="0" smtClean="0"/>
              <a:t>-aware” bundling</a:t>
            </a:r>
            <a:endParaRPr lang="en-US" dirty="0"/>
          </a:p>
        </p:txBody>
      </p:sp>
      <p:sp>
        <p:nvSpPr>
          <p:cNvPr id="78" name="Rounded Rectangle 77"/>
          <p:cNvSpPr/>
          <p:nvPr/>
        </p:nvSpPr>
        <p:spPr>
          <a:xfrm>
            <a:off x="4328532" y="4114800"/>
            <a:ext cx="1600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“</a:t>
            </a:r>
            <a:r>
              <a:rPr lang="en-US" dirty="0" err="1" smtClean="0"/>
              <a:t>VLAN</a:t>
            </a:r>
            <a:r>
              <a:rPr lang="en-US" dirty="0" smtClean="0"/>
              <a:t>-aware” </a:t>
            </a:r>
            <a:r>
              <a:rPr lang="en-US" dirty="0" err="1" smtClean="0"/>
              <a:t>EVPN</a:t>
            </a:r>
            <a:r>
              <a:rPr lang="en-US" dirty="0" smtClean="0"/>
              <a:t>/</a:t>
            </a:r>
            <a:r>
              <a:rPr lang="en-US" dirty="0" err="1" smtClean="0"/>
              <a:t>VPLS</a:t>
            </a:r>
            <a:endParaRPr lang="en-US" dirty="0"/>
          </a:p>
        </p:txBody>
      </p:sp>
      <p:cxnSp>
        <p:nvCxnSpPr>
          <p:cNvPr id="80" name="Straight Arrow Connector 79"/>
          <p:cNvCxnSpPr/>
          <p:nvPr/>
        </p:nvCxnSpPr>
        <p:spPr>
          <a:xfrm rot="5400000">
            <a:off x="1200150" y="5048250"/>
            <a:ext cx="762000" cy="1143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endCxn id="48" idx="7"/>
          </p:cNvCxnSpPr>
          <p:nvPr/>
        </p:nvCxnSpPr>
        <p:spPr>
          <a:xfrm flipH="1">
            <a:off x="3252367" y="4800600"/>
            <a:ext cx="1472033" cy="91631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2100146" y="4114800"/>
            <a:ext cx="1981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Separated C-</a:t>
            </a:r>
            <a:r>
              <a:rPr lang="en-US" dirty="0" err="1" smtClean="0"/>
              <a:t>VLAN</a:t>
            </a:r>
            <a:r>
              <a:rPr lang="en-US" dirty="0" smtClean="0"/>
              <a:t> bridge-domains</a:t>
            </a:r>
            <a:endParaRPr lang="en-US" dirty="0"/>
          </a:p>
        </p:txBody>
      </p:sp>
      <p:cxnSp>
        <p:nvCxnSpPr>
          <p:cNvPr id="85" name="Straight Arrow Connector 84"/>
          <p:cNvCxnSpPr/>
          <p:nvPr/>
        </p:nvCxnSpPr>
        <p:spPr>
          <a:xfrm rot="5400000">
            <a:off x="2235783" y="5131383"/>
            <a:ext cx="762000" cy="100434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Oval 86"/>
          <p:cNvSpPr/>
          <p:nvPr/>
        </p:nvSpPr>
        <p:spPr>
          <a:xfrm>
            <a:off x="1981200" y="5715000"/>
            <a:ext cx="762000" cy="38100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9" name="Oval 88"/>
          <p:cNvSpPr/>
          <p:nvPr/>
        </p:nvSpPr>
        <p:spPr>
          <a:xfrm>
            <a:off x="6858000" y="5867400"/>
            <a:ext cx="762000" cy="38100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0" name="Oval 89"/>
          <p:cNvSpPr/>
          <p:nvPr/>
        </p:nvSpPr>
        <p:spPr>
          <a:xfrm>
            <a:off x="2057400" y="5791200"/>
            <a:ext cx="762000" cy="38100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1905000" y="5638800"/>
            <a:ext cx="762000" cy="38100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BDs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8" name="Oval 87"/>
          <p:cNvSpPr/>
          <p:nvPr/>
        </p:nvSpPr>
        <p:spPr>
          <a:xfrm>
            <a:off x="6705600" y="5715000"/>
            <a:ext cx="762000" cy="38100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BDs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smtClean="0"/>
              <a:t>do we </a:t>
            </a:r>
            <a:r>
              <a:rPr lang="en-US" dirty="0" smtClean="0"/>
              <a:t>gain?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751" y="1600201"/>
            <a:ext cx="7435849" cy="152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 a simple example</a:t>
            </a:r>
          </a:p>
          <a:p>
            <a:pPr lvl="1"/>
            <a:r>
              <a:rPr lang="en-US" dirty="0" smtClean="0"/>
              <a:t>5 DC sites, each site has two </a:t>
            </a:r>
            <a:r>
              <a:rPr lang="en-US" dirty="0" err="1" smtClean="0"/>
              <a:t>PEs</a:t>
            </a:r>
            <a:endParaRPr lang="en-US" dirty="0" smtClean="0"/>
          </a:p>
          <a:p>
            <a:pPr lvl="1"/>
            <a:r>
              <a:rPr lang="en-US" dirty="0" smtClean="0"/>
              <a:t>1000 </a:t>
            </a:r>
            <a:r>
              <a:rPr lang="en-US" dirty="0" err="1" smtClean="0"/>
              <a:t>VLANs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361030"/>
              </p:ext>
            </p:extLst>
          </p:nvPr>
        </p:nvGraphicFramePr>
        <p:xfrm>
          <a:off x="838200" y="3352800"/>
          <a:ext cx="66294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133600"/>
                <a:gridCol w="2209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Scale per 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Classic </a:t>
                      </a:r>
                      <a:r>
                        <a:rPr lang="en-US" dirty="0" err="1" smtClean="0"/>
                        <a:t>VPLS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VLAN</a:t>
                      </a:r>
                      <a:r>
                        <a:rPr lang="en-US" dirty="0" smtClean="0"/>
                        <a:t>-aware </a:t>
                      </a:r>
                      <a:r>
                        <a:rPr lang="en-US" dirty="0" err="1" smtClean="0"/>
                        <a:t>VPLS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VFIs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PWs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Bridge-domains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Lines</a:t>
                      </a:r>
                      <a:r>
                        <a:rPr lang="en-US" baseline="0" dirty="0" smtClean="0"/>
                        <a:t> of configuration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 </a:t>
                      </a:r>
                      <a:r>
                        <a:rPr lang="en-US" dirty="0" err="1" smtClean="0"/>
                        <a:t>nx1000</a:t>
                      </a:r>
                      <a:r>
                        <a:rPr lang="en-US" dirty="0" smtClean="0"/>
                        <a:t> lines, depend on the platform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~10 lines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41650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435849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Standard requirement</a:t>
            </a:r>
            <a:endParaRPr lang="en-US" sz="4000" dirty="0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2819400"/>
          </a:xfrm>
        </p:spPr>
        <p:txBody>
          <a:bodyPr>
            <a:normAutofit/>
          </a:bodyPr>
          <a:lstStyle/>
          <a:p>
            <a:r>
              <a:rPr lang="en-US" dirty="0" err="1" smtClean="0"/>
              <a:t>UNI</a:t>
            </a:r>
            <a:r>
              <a:rPr lang="en-US" dirty="0" smtClean="0"/>
              <a:t> and C-</a:t>
            </a:r>
            <a:r>
              <a:rPr lang="en-US" dirty="0" err="1" smtClean="0"/>
              <a:t>VLAN</a:t>
            </a:r>
            <a:r>
              <a:rPr lang="en-US" dirty="0" smtClean="0"/>
              <a:t> separation(bridge-domain)</a:t>
            </a:r>
          </a:p>
          <a:p>
            <a:pPr lvl="1"/>
            <a:r>
              <a:rPr lang="en-US" dirty="0" smtClean="0"/>
              <a:t>Vendor specific implementation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/>
              <a:t>NNI</a:t>
            </a:r>
            <a:r>
              <a:rPr lang="en-US" dirty="0" smtClean="0"/>
              <a:t> (WAN): </a:t>
            </a:r>
            <a:r>
              <a:rPr lang="en-US" dirty="0" err="1" smtClean="0"/>
              <a:t>EVPN</a:t>
            </a:r>
            <a:r>
              <a:rPr lang="en-US" dirty="0" smtClean="0"/>
              <a:t>/</a:t>
            </a:r>
            <a:r>
              <a:rPr lang="en-US" dirty="0" err="1" smtClean="0"/>
              <a:t>VPLS</a:t>
            </a:r>
            <a:endParaRPr lang="en-US" dirty="0" smtClean="0"/>
          </a:p>
          <a:p>
            <a:pPr lvl="1"/>
            <a:r>
              <a:rPr lang="en-US" dirty="0" smtClean="0"/>
              <a:t>Need inter-operation between vendors</a:t>
            </a:r>
          </a:p>
          <a:p>
            <a:pPr lvl="1"/>
            <a:r>
              <a:rPr lang="en-US" dirty="0" smtClean="0"/>
              <a:t>The focus of this presentation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828800" y="5410200"/>
            <a:ext cx="12192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400800" y="5410200"/>
            <a:ext cx="12192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2667000" y="5638800"/>
            <a:ext cx="685800" cy="5334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EVI</a:t>
            </a:r>
            <a:r>
              <a:rPr lang="en-US" sz="1400" dirty="0" smtClean="0"/>
              <a:t>/</a:t>
            </a:r>
            <a:r>
              <a:rPr lang="en-US" sz="1400" dirty="0" err="1" smtClean="0"/>
              <a:t>VFI</a:t>
            </a:r>
            <a:endParaRPr lang="en-US" sz="1400" dirty="0"/>
          </a:p>
        </p:txBody>
      </p:sp>
      <p:sp>
        <p:nvSpPr>
          <p:cNvPr id="56" name="Oval 55"/>
          <p:cNvSpPr/>
          <p:nvPr/>
        </p:nvSpPr>
        <p:spPr>
          <a:xfrm>
            <a:off x="1219200" y="5638800"/>
            <a:ext cx="685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UNI</a:t>
            </a:r>
            <a:endParaRPr lang="en-US" sz="1400" dirty="0"/>
          </a:p>
        </p:txBody>
      </p:sp>
      <p:sp>
        <p:nvSpPr>
          <p:cNvPr id="57" name="Oval 56"/>
          <p:cNvSpPr/>
          <p:nvPr/>
        </p:nvSpPr>
        <p:spPr>
          <a:xfrm>
            <a:off x="7467600" y="5715000"/>
            <a:ext cx="685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UNI</a:t>
            </a:r>
            <a:endParaRPr lang="en-US" sz="1400" dirty="0"/>
          </a:p>
        </p:txBody>
      </p:sp>
      <p:sp>
        <p:nvSpPr>
          <p:cNvPr id="60" name="TextBox 59"/>
          <p:cNvSpPr txBox="1"/>
          <p:nvPr/>
        </p:nvSpPr>
        <p:spPr>
          <a:xfrm>
            <a:off x="609600" y="58674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C-</a:t>
            </a:r>
            <a:r>
              <a:rPr lang="en-US" sz="1600" dirty="0" err="1" smtClean="0"/>
              <a:t>VLANs</a:t>
            </a:r>
            <a:endParaRPr lang="en-US" sz="1600" dirty="0"/>
          </a:p>
        </p:txBody>
      </p:sp>
      <p:cxnSp>
        <p:nvCxnSpPr>
          <p:cNvPr id="62" name="Straight Connector 61"/>
          <p:cNvCxnSpPr/>
          <p:nvPr/>
        </p:nvCxnSpPr>
        <p:spPr>
          <a:xfrm>
            <a:off x="838200" y="57150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838200" y="57912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838200" y="58674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848600" y="59436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C-</a:t>
            </a:r>
            <a:r>
              <a:rPr lang="en-US" sz="1600" dirty="0" err="1" smtClean="0"/>
              <a:t>VLANs</a:t>
            </a:r>
            <a:endParaRPr lang="en-US" sz="1600" dirty="0"/>
          </a:p>
        </p:txBody>
      </p:sp>
      <p:cxnSp>
        <p:nvCxnSpPr>
          <p:cNvPr id="66" name="Straight Connector 65"/>
          <p:cNvCxnSpPr/>
          <p:nvPr/>
        </p:nvCxnSpPr>
        <p:spPr>
          <a:xfrm>
            <a:off x="8077200" y="57912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8077200" y="58674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8077200" y="59436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581400" y="58674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C-</a:t>
            </a:r>
            <a:r>
              <a:rPr lang="en-US" sz="1600" dirty="0" err="1" smtClean="0"/>
              <a:t>VLANs</a:t>
            </a:r>
            <a:r>
              <a:rPr lang="en-US" sz="1600" dirty="0" smtClean="0"/>
              <a:t> aggregated over single </a:t>
            </a:r>
            <a:r>
              <a:rPr lang="en-US" sz="1600" dirty="0" err="1" smtClean="0"/>
              <a:t>EVI</a:t>
            </a:r>
            <a:r>
              <a:rPr lang="en-US" sz="1600" dirty="0" smtClean="0"/>
              <a:t>/</a:t>
            </a:r>
            <a:r>
              <a:rPr lang="en-US" sz="1600" dirty="0" err="1" smtClean="0"/>
              <a:t>VFI</a:t>
            </a:r>
            <a:endParaRPr lang="en-US" sz="1600" dirty="0"/>
          </a:p>
        </p:txBody>
      </p:sp>
      <p:sp>
        <p:nvSpPr>
          <p:cNvPr id="71" name="Oval 70"/>
          <p:cNvSpPr/>
          <p:nvPr/>
        </p:nvSpPr>
        <p:spPr>
          <a:xfrm>
            <a:off x="6019800" y="5638800"/>
            <a:ext cx="685800" cy="5334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EVI</a:t>
            </a:r>
            <a:r>
              <a:rPr lang="en-US" sz="1400" dirty="0" smtClean="0"/>
              <a:t>/</a:t>
            </a:r>
            <a:r>
              <a:rPr lang="en-US" sz="1400" dirty="0" err="1" smtClean="0"/>
              <a:t>VFI</a:t>
            </a:r>
            <a:endParaRPr lang="en-US" sz="1400" dirty="0"/>
          </a:p>
        </p:txBody>
      </p:sp>
      <p:cxnSp>
        <p:nvCxnSpPr>
          <p:cNvPr id="76" name="Straight Connector 75"/>
          <p:cNvCxnSpPr/>
          <p:nvPr/>
        </p:nvCxnSpPr>
        <p:spPr>
          <a:xfrm>
            <a:off x="3352800" y="5867400"/>
            <a:ext cx="2667000" cy="1588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219200" y="5105400"/>
            <a:ext cx="1524000" cy="1447800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743200" y="5257800"/>
            <a:ext cx="3962400" cy="14478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066800" y="4419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Vendor specific implementation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505200" y="48006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Standard requirement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1905000" y="5638800"/>
            <a:ext cx="762000" cy="38100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1981200" y="5715000"/>
            <a:ext cx="762000" cy="38100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1828800" y="5562600"/>
            <a:ext cx="762000" cy="38100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BDs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6705600" y="5638800"/>
            <a:ext cx="762000" cy="38100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6781800" y="5715000"/>
            <a:ext cx="762000" cy="38100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6629400" y="5562600"/>
            <a:ext cx="762000" cy="38100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BDs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VLAN</a:t>
            </a:r>
            <a:r>
              <a:rPr lang="en-US" dirty="0" smtClean="0"/>
              <a:t>-aware </a:t>
            </a:r>
            <a:r>
              <a:rPr lang="en-US" dirty="0" err="1" smtClean="0"/>
              <a:t>bunlding</a:t>
            </a:r>
            <a:r>
              <a:rPr lang="en-US" dirty="0" smtClean="0"/>
              <a:t>” for </a:t>
            </a:r>
            <a:r>
              <a:rPr lang="en-US" dirty="0" err="1" smtClean="0"/>
              <a:t>EVPN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7543801" cy="5059363"/>
          </a:xfrm>
        </p:spPr>
        <p:txBody>
          <a:bodyPr>
            <a:normAutofit/>
          </a:bodyPr>
          <a:lstStyle/>
          <a:p>
            <a:r>
              <a:rPr lang="en-US" dirty="0" smtClean="0"/>
              <a:t>This draft recommend to use </a:t>
            </a:r>
            <a:r>
              <a:rPr lang="en-US" dirty="0" smtClean="0">
                <a:solidFill>
                  <a:srgbClr val="FF0000"/>
                </a:solidFill>
              </a:rPr>
              <a:t>Ethernet </a:t>
            </a:r>
            <a:r>
              <a:rPr lang="en-US" dirty="0">
                <a:solidFill>
                  <a:srgbClr val="FF0000"/>
                </a:solidFill>
              </a:rPr>
              <a:t>Tag </a:t>
            </a:r>
            <a:r>
              <a:rPr lang="en-US" dirty="0"/>
              <a:t>field in the </a:t>
            </a:r>
            <a:r>
              <a:rPr lang="en-US" dirty="0" smtClean="0"/>
              <a:t>Ethernet Auto-Discovery </a:t>
            </a:r>
            <a:r>
              <a:rPr lang="en-US" dirty="0"/>
              <a:t>Route, Mac Advertisement route, and </a:t>
            </a:r>
            <a:r>
              <a:rPr lang="en-US" dirty="0" smtClean="0"/>
              <a:t>inclusive multicast </a:t>
            </a:r>
            <a:r>
              <a:rPr lang="en-US" dirty="0"/>
              <a:t>Ethernet tag route </a:t>
            </a:r>
            <a:r>
              <a:rPr lang="en-US" dirty="0" smtClean="0"/>
              <a:t>to </a:t>
            </a:r>
            <a:r>
              <a:rPr lang="en-US" dirty="0" err="1" smtClean="0"/>
              <a:t>to</a:t>
            </a:r>
            <a:r>
              <a:rPr lang="en-US" dirty="0" smtClean="0"/>
              <a:t> </a:t>
            </a:r>
            <a:r>
              <a:rPr lang="en-US" dirty="0"/>
              <a:t>multiplex </a:t>
            </a:r>
            <a:r>
              <a:rPr lang="en-US" dirty="0" err="1" smtClean="0"/>
              <a:t>VLANs</a:t>
            </a:r>
            <a:r>
              <a:rPr lang="en-US" dirty="0" smtClean="0"/>
              <a:t> over </a:t>
            </a:r>
            <a:r>
              <a:rPr lang="en-US" dirty="0"/>
              <a:t>the same </a:t>
            </a:r>
            <a:r>
              <a:rPr lang="en-US" dirty="0" err="1" smtClean="0"/>
              <a:t>EVI</a:t>
            </a:r>
            <a:endParaRPr lang="en-US" dirty="0" smtClean="0"/>
          </a:p>
          <a:p>
            <a:r>
              <a:rPr lang="en-US" dirty="0" smtClean="0"/>
              <a:t>Please refer to the </a:t>
            </a:r>
            <a:r>
              <a:rPr lang="en-US" dirty="0" err="1" smtClean="0"/>
              <a:t>EVPN</a:t>
            </a:r>
            <a:r>
              <a:rPr lang="en-US" dirty="0" smtClean="0"/>
              <a:t> draft for details: </a:t>
            </a:r>
            <a:r>
              <a:rPr lang="en-US" dirty="0">
                <a:hlinkClick r:id="rId2"/>
              </a:rPr>
              <a:t>draft-</a:t>
            </a:r>
            <a:r>
              <a:rPr lang="en-US" i="1" dirty="0" err="1">
                <a:hlinkClick r:id="rId2"/>
              </a:rPr>
              <a:t>ietf</a:t>
            </a:r>
            <a:r>
              <a:rPr lang="en-US" dirty="0">
                <a:hlinkClick r:id="rId2"/>
              </a:rPr>
              <a:t>-</a:t>
            </a:r>
            <a:r>
              <a:rPr lang="en-US" i="1" dirty="0" err="1">
                <a:hlinkClick r:id="rId2"/>
              </a:rPr>
              <a:t>l2vpn</a:t>
            </a:r>
            <a:r>
              <a:rPr lang="en-US" dirty="0">
                <a:hlinkClick r:id="rId2"/>
              </a:rPr>
              <a:t>-</a:t>
            </a:r>
            <a:r>
              <a:rPr lang="en-US" i="1" dirty="0" err="1">
                <a:hlinkClick r:id="rId2"/>
              </a:rPr>
              <a:t>evpn</a:t>
            </a:r>
            <a:r>
              <a:rPr lang="en-US" dirty="0">
                <a:hlinkClick r:id="rId2"/>
              </a:rPr>
              <a:t>-01 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VLAN</a:t>
            </a:r>
            <a:r>
              <a:rPr lang="en-US" dirty="0" smtClean="0"/>
              <a:t>-aware bundling” for </a:t>
            </a:r>
            <a:r>
              <a:rPr lang="en-US" dirty="0" err="1" smtClean="0"/>
              <a:t>VPLS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543801" cy="60959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The PW </a:t>
            </a:r>
            <a:r>
              <a:rPr lang="en-US" sz="1600" dirty="0" err="1" smtClean="0"/>
              <a:t>VLAN</a:t>
            </a:r>
            <a:r>
              <a:rPr lang="en-US" sz="1600" dirty="0" smtClean="0"/>
              <a:t> Vector </a:t>
            </a:r>
            <a:r>
              <a:rPr lang="en-US" sz="1600" dirty="0" err="1" smtClean="0"/>
              <a:t>TLV</a:t>
            </a:r>
            <a:r>
              <a:rPr lang="en-US" sz="1600" dirty="0" smtClean="0"/>
              <a:t> is described as below</a:t>
            </a:r>
            <a:endParaRPr lang="en-US" sz="1600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33400" y="1981200"/>
            <a:ext cx="78486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  <a:tab pos="457200" algn="l"/>
                <a:tab pos="549275" algn="l"/>
                <a:tab pos="822325" algn="l"/>
                <a:tab pos="1096963" algn="l"/>
                <a:tab pos="1371600" algn="l"/>
                <a:tab pos="1646238" algn="l"/>
                <a:tab pos="1920875" algn="l"/>
                <a:tab pos="2193925" algn="l"/>
                <a:tab pos="2468563" algn="l"/>
                <a:tab pos="2743200" algn="l"/>
                <a:tab pos="3017838" algn="l"/>
                <a:tab pos="3292475" algn="l"/>
                <a:tab pos="3565525" algn="l"/>
                <a:tab pos="3840163" algn="l"/>
                <a:tab pos="4114800" algn="l"/>
                <a:tab pos="4389438" algn="l"/>
                <a:tab pos="4664075" algn="l"/>
                <a:tab pos="4937125" algn="l"/>
                <a:tab pos="5211763" algn="l"/>
                <a:tab pos="5486400" algn="l"/>
                <a:tab pos="5761038" algn="l"/>
                <a:tab pos="6035675" algn="l"/>
                <a:tab pos="6308725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    0                   1                   2                   3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  <a:tab pos="457200" algn="l"/>
                <a:tab pos="549275" algn="l"/>
                <a:tab pos="822325" algn="l"/>
                <a:tab pos="1096963" algn="l"/>
                <a:tab pos="1371600" algn="l"/>
                <a:tab pos="1646238" algn="l"/>
                <a:tab pos="1920875" algn="l"/>
                <a:tab pos="2193925" algn="l"/>
                <a:tab pos="2468563" algn="l"/>
                <a:tab pos="2743200" algn="l"/>
                <a:tab pos="3017838" algn="l"/>
                <a:tab pos="3292475" algn="l"/>
                <a:tab pos="3565525" algn="l"/>
                <a:tab pos="3840163" algn="l"/>
                <a:tab pos="4114800" algn="l"/>
                <a:tab pos="4389438" algn="l"/>
                <a:tab pos="4664075" algn="l"/>
                <a:tab pos="4937125" algn="l"/>
                <a:tab pos="5211763" algn="l"/>
                <a:tab pos="5486400" algn="l"/>
                <a:tab pos="5761038" algn="l"/>
                <a:tab pos="6035675" algn="l"/>
                <a:tab pos="6308725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    0 1 2 3 4 5 6 7 8 9 0 1 2 3 4 5 6 7 8 9 0 1 2 3 4 5 6 7 8 9 0 1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  <a:tab pos="457200" algn="l"/>
                <a:tab pos="549275" algn="l"/>
                <a:tab pos="822325" algn="l"/>
                <a:tab pos="1096963" algn="l"/>
                <a:tab pos="1371600" algn="l"/>
                <a:tab pos="1646238" algn="l"/>
                <a:tab pos="1920875" algn="l"/>
                <a:tab pos="2193925" algn="l"/>
                <a:tab pos="2468563" algn="l"/>
                <a:tab pos="2743200" algn="l"/>
                <a:tab pos="3017838" algn="l"/>
                <a:tab pos="3292475" algn="l"/>
                <a:tab pos="3565525" algn="l"/>
                <a:tab pos="3840163" algn="l"/>
                <a:tab pos="4114800" algn="l"/>
                <a:tab pos="4389438" algn="l"/>
                <a:tab pos="4664075" algn="l"/>
                <a:tab pos="4937125" algn="l"/>
                <a:tab pos="5211763" algn="l"/>
                <a:tab pos="5486400" algn="l"/>
                <a:tab pos="5761038" algn="l"/>
                <a:tab pos="6035675" algn="l"/>
                <a:tab pos="6308725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   +-+-+-+-+-+-+-+-+-+-+-+-+-+-+-+-+-+-+-+-+-+-+-+-+-+-+-+-+-+-+-+-+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  <a:tab pos="457200" algn="l"/>
                <a:tab pos="549275" algn="l"/>
                <a:tab pos="822325" algn="l"/>
                <a:tab pos="1096963" algn="l"/>
                <a:tab pos="1371600" algn="l"/>
                <a:tab pos="1646238" algn="l"/>
                <a:tab pos="1920875" algn="l"/>
                <a:tab pos="2193925" algn="l"/>
                <a:tab pos="2468563" algn="l"/>
                <a:tab pos="2743200" algn="l"/>
                <a:tab pos="3017838" algn="l"/>
                <a:tab pos="3292475" algn="l"/>
                <a:tab pos="3565525" algn="l"/>
                <a:tab pos="3840163" algn="l"/>
                <a:tab pos="4114800" algn="l"/>
                <a:tab pos="4389438" algn="l"/>
                <a:tab pos="4664075" algn="l"/>
                <a:tab pos="4937125" algn="l"/>
                <a:tab pos="5211763" algn="l"/>
                <a:tab pos="5486400" algn="l"/>
                <a:tab pos="5761038" algn="l"/>
                <a:tab pos="6035675" algn="l"/>
                <a:tab pos="6308725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   |1|1|          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VLAN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 Vector(TBD)|           Length              |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  <a:tab pos="457200" algn="l"/>
                <a:tab pos="549275" algn="l"/>
                <a:tab pos="822325" algn="l"/>
                <a:tab pos="1096963" algn="l"/>
                <a:tab pos="1371600" algn="l"/>
                <a:tab pos="1646238" algn="l"/>
                <a:tab pos="1920875" algn="l"/>
                <a:tab pos="2193925" algn="l"/>
                <a:tab pos="2468563" algn="l"/>
                <a:tab pos="2743200" algn="l"/>
                <a:tab pos="3017838" algn="l"/>
                <a:tab pos="3292475" algn="l"/>
                <a:tab pos="3565525" algn="l"/>
                <a:tab pos="3840163" algn="l"/>
                <a:tab pos="4114800" algn="l"/>
                <a:tab pos="4389438" algn="l"/>
                <a:tab pos="4664075" algn="l"/>
                <a:tab pos="4937125" algn="l"/>
                <a:tab pos="5211763" algn="l"/>
                <a:tab pos="5486400" algn="l"/>
                <a:tab pos="5761038" algn="l"/>
                <a:tab pos="6035675" algn="l"/>
                <a:tab pos="6308725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   +-+-+-+-+-+-+-+-+-+-+-+-+-+-+-+-+-+-+-+-+-+-+-+-+-+-+-+-+-+-+-+-+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  <a:tab pos="457200" algn="l"/>
                <a:tab pos="549275" algn="l"/>
                <a:tab pos="822325" algn="l"/>
                <a:tab pos="1096963" algn="l"/>
                <a:tab pos="1371600" algn="l"/>
                <a:tab pos="1646238" algn="l"/>
                <a:tab pos="1920875" algn="l"/>
                <a:tab pos="2193925" algn="l"/>
                <a:tab pos="2468563" algn="l"/>
                <a:tab pos="2743200" algn="l"/>
                <a:tab pos="3017838" algn="l"/>
                <a:tab pos="3292475" algn="l"/>
                <a:tab pos="3565525" algn="l"/>
                <a:tab pos="3840163" algn="l"/>
                <a:tab pos="4114800" algn="l"/>
                <a:tab pos="4389438" algn="l"/>
                <a:tab pos="4664075" algn="l"/>
                <a:tab pos="4937125" algn="l"/>
                <a:tab pos="5211763" algn="l"/>
                <a:tab pos="5486400" algn="l"/>
                <a:tab pos="5761038" algn="l"/>
                <a:tab pos="6035675" algn="l"/>
                <a:tab pos="6308725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   |first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VLAN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 Value       |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NumberOfValues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         |               |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  <a:tab pos="457200" algn="l"/>
                <a:tab pos="549275" algn="l"/>
                <a:tab pos="822325" algn="l"/>
                <a:tab pos="1096963" algn="l"/>
                <a:tab pos="1371600" algn="l"/>
                <a:tab pos="1646238" algn="l"/>
                <a:tab pos="1920875" algn="l"/>
                <a:tab pos="2193925" algn="l"/>
                <a:tab pos="2468563" algn="l"/>
                <a:tab pos="2743200" algn="l"/>
                <a:tab pos="3017838" algn="l"/>
                <a:tab pos="3292475" algn="l"/>
                <a:tab pos="3565525" algn="l"/>
                <a:tab pos="3840163" algn="l"/>
                <a:tab pos="4114800" algn="l"/>
                <a:tab pos="4389438" algn="l"/>
                <a:tab pos="4664075" algn="l"/>
                <a:tab pos="4937125" algn="l"/>
                <a:tab pos="5211763" algn="l"/>
                <a:tab pos="5486400" algn="l"/>
                <a:tab pos="5761038" algn="l"/>
                <a:tab pos="6035675" algn="l"/>
                <a:tab pos="6308725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   +-+-+-+-+-+-+-+-+-+-+-+-+-+-+-+-+-+-+-+-+-+-+-+-+               |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  <a:tab pos="457200" algn="l"/>
                <a:tab pos="549275" algn="l"/>
                <a:tab pos="822325" algn="l"/>
                <a:tab pos="1096963" algn="l"/>
                <a:tab pos="1371600" algn="l"/>
                <a:tab pos="1646238" algn="l"/>
                <a:tab pos="1920875" algn="l"/>
                <a:tab pos="2193925" algn="l"/>
                <a:tab pos="2468563" algn="l"/>
                <a:tab pos="2743200" algn="l"/>
                <a:tab pos="3017838" algn="l"/>
                <a:tab pos="3292475" algn="l"/>
                <a:tab pos="3565525" algn="l"/>
                <a:tab pos="3840163" algn="l"/>
                <a:tab pos="4114800" algn="l"/>
                <a:tab pos="4389438" algn="l"/>
                <a:tab pos="4664075" algn="l"/>
                <a:tab pos="4937125" algn="l"/>
                <a:tab pos="5211763" algn="l"/>
                <a:tab pos="5486400" algn="l"/>
                <a:tab pos="5761038" algn="l"/>
                <a:tab pos="6035675" algn="l"/>
                <a:tab pos="6308725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   |               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VLANFlushBits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[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NumberOfValues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]                  |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  <a:tab pos="457200" algn="l"/>
                <a:tab pos="549275" algn="l"/>
                <a:tab pos="822325" algn="l"/>
                <a:tab pos="1096963" algn="l"/>
                <a:tab pos="1371600" algn="l"/>
                <a:tab pos="1646238" algn="l"/>
                <a:tab pos="1920875" algn="l"/>
                <a:tab pos="2193925" algn="l"/>
                <a:tab pos="2468563" algn="l"/>
                <a:tab pos="2743200" algn="l"/>
                <a:tab pos="3017838" algn="l"/>
                <a:tab pos="3292475" algn="l"/>
                <a:tab pos="3565525" algn="l"/>
                <a:tab pos="3840163" algn="l"/>
                <a:tab pos="4114800" algn="l"/>
                <a:tab pos="4389438" algn="l"/>
                <a:tab pos="4664075" algn="l"/>
                <a:tab pos="4937125" algn="l"/>
                <a:tab pos="5211763" algn="l"/>
                <a:tab pos="5486400" algn="l"/>
                <a:tab pos="5761038" algn="l"/>
                <a:tab pos="6035675" algn="l"/>
                <a:tab pos="6308725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   |                             "                                 |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  <a:tab pos="457200" algn="l"/>
                <a:tab pos="549275" algn="l"/>
                <a:tab pos="822325" algn="l"/>
                <a:tab pos="1096963" algn="l"/>
                <a:tab pos="1371600" algn="l"/>
                <a:tab pos="1646238" algn="l"/>
                <a:tab pos="1920875" algn="l"/>
                <a:tab pos="2193925" algn="l"/>
                <a:tab pos="2468563" algn="l"/>
                <a:tab pos="2743200" algn="l"/>
                <a:tab pos="3017838" algn="l"/>
                <a:tab pos="3292475" algn="l"/>
                <a:tab pos="3565525" algn="l"/>
                <a:tab pos="3840163" algn="l"/>
                <a:tab pos="4114800" algn="l"/>
                <a:tab pos="4389438" algn="l"/>
                <a:tab pos="4664075" algn="l"/>
                <a:tab pos="4937125" algn="l"/>
                <a:tab pos="5211763" algn="l"/>
                <a:tab pos="5486400" algn="l"/>
                <a:tab pos="5761038" algn="l"/>
                <a:tab pos="6035675" algn="l"/>
                <a:tab pos="6308725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" pitchFamily="49" charset="0"/>
              </a:rPr>
              <a:t>   +-+-+-+-+-+-+-+-+-+-+-+-+-+-+-+-+-+-+-+-+-+-+-+-+-+-+-+-+-+-+-+-+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4800600"/>
            <a:ext cx="6934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 </a:t>
            </a:r>
            <a:r>
              <a:rPr lang="en-US" dirty="0"/>
              <a:t>new PW </a:t>
            </a:r>
            <a:r>
              <a:rPr lang="en-US" dirty="0" err="1"/>
              <a:t>VLAN</a:t>
            </a:r>
            <a:r>
              <a:rPr lang="en-US" dirty="0"/>
              <a:t> vector </a:t>
            </a:r>
            <a:r>
              <a:rPr lang="en-US" dirty="0" err="1"/>
              <a:t>TLV</a:t>
            </a:r>
            <a:r>
              <a:rPr lang="en-US" dirty="0"/>
              <a:t> is defined, the new PW </a:t>
            </a:r>
            <a:r>
              <a:rPr lang="en-US" dirty="0" err="1"/>
              <a:t>VLAN</a:t>
            </a:r>
            <a:r>
              <a:rPr lang="en-US" dirty="0"/>
              <a:t> Vector </a:t>
            </a:r>
            <a:r>
              <a:rPr lang="en-US" dirty="0" err="1"/>
              <a:t>TLV</a:t>
            </a:r>
            <a:r>
              <a:rPr lang="en-US" dirty="0"/>
              <a:t> will</a:t>
            </a:r>
          </a:p>
          <a:p>
            <a:r>
              <a:rPr lang="en-US" dirty="0"/>
              <a:t>be included in </a:t>
            </a:r>
            <a:r>
              <a:rPr lang="en-US" dirty="0" err="1"/>
              <a:t>LDP</a:t>
            </a:r>
            <a:r>
              <a:rPr lang="en-US" dirty="0"/>
              <a:t> PW label mapping messages, as well it can be</a:t>
            </a:r>
          </a:p>
          <a:p>
            <a:r>
              <a:rPr lang="en-US" dirty="0"/>
              <a:t>included in the MAC flush </a:t>
            </a:r>
            <a:r>
              <a:rPr lang="en-US" dirty="0" smtClean="0"/>
              <a:t>message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97849" cy="685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“</a:t>
            </a:r>
            <a:r>
              <a:rPr lang="en-US" sz="3600" dirty="0" err="1" smtClean="0"/>
              <a:t>VLAN</a:t>
            </a:r>
            <a:r>
              <a:rPr lang="en-US" sz="3600" dirty="0" smtClean="0"/>
              <a:t>-aware” </a:t>
            </a:r>
            <a:r>
              <a:rPr lang="en-US" sz="3600" dirty="0" err="1" smtClean="0"/>
              <a:t>VPLS</a:t>
            </a:r>
            <a:r>
              <a:rPr lang="en-US" sz="3600" dirty="0" smtClean="0"/>
              <a:t>/</a:t>
            </a:r>
            <a:r>
              <a:rPr lang="en-US" sz="3600" dirty="0" err="1" smtClean="0"/>
              <a:t>EVPN</a:t>
            </a:r>
            <a:r>
              <a:rPr lang="en-US" sz="3600" dirty="0" smtClean="0"/>
              <a:t> Operation (1)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7543801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Flooding packet pruning</a:t>
            </a:r>
          </a:p>
          <a:p>
            <a:pPr lvl="1"/>
            <a:r>
              <a:rPr lang="en-US" dirty="0" smtClean="0"/>
              <a:t>PE only flood the packet based on the </a:t>
            </a:r>
            <a:r>
              <a:rPr lang="en-US" dirty="0" err="1" smtClean="0"/>
              <a:t>VLAN</a:t>
            </a:r>
            <a:r>
              <a:rPr lang="en-US" dirty="0" smtClean="0"/>
              <a:t> list which it receive from peer </a:t>
            </a:r>
            <a:r>
              <a:rPr lang="en-US" dirty="0" err="1" smtClean="0"/>
              <a:t>PEs</a:t>
            </a:r>
            <a:endParaRPr lang="en-US" dirty="0" smtClean="0"/>
          </a:p>
          <a:p>
            <a:pPr lvl="1"/>
            <a:r>
              <a:rPr lang="en-US" dirty="0" err="1" smtClean="0"/>
              <a:t>IGMP</a:t>
            </a:r>
            <a:r>
              <a:rPr lang="en-US" dirty="0" smtClean="0"/>
              <a:t>/PIM snooping still works as before</a:t>
            </a:r>
          </a:p>
          <a:p>
            <a:r>
              <a:rPr lang="en-US" dirty="0" smtClean="0"/>
              <a:t>Mac </a:t>
            </a:r>
            <a:r>
              <a:rPr lang="en-US" dirty="0"/>
              <a:t>withdrawal</a:t>
            </a:r>
          </a:p>
          <a:p>
            <a:pPr lvl="1"/>
            <a:r>
              <a:rPr lang="en-US" dirty="0" smtClean="0"/>
              <a:t>MAC learning, pruning is per each customer </a:t>
            </a:r>
            <a:r>
              <a:rPr lang="en-US" dirty="0" err="1" smtClean="0"/>
              <a:t>VLAN</a:t>
            </a:r>
            <a:r>
              <a:rPr lang="en-US" dirty="0" smtClean="0"/>
              <a:t> or bridge-domain basis, not per </a:t>
            </a:r>
            <a:r>
              <a:rPr lang="en-US" dirty="0" err="1" smtClean="0"/>
              <a:t>VFI</a:t>
            </a:r>
            <a:r>
              <a:rPr lang="en-US" dirty="0" smtClean="0"/>
              <a:t>/</a:t>
            </a:r>
            <a:r>
              <a:rPr lang="en-US" dirty="0" err="1" smtClean="0"/>
              <a:t>EVI</a:t>
            </a:r>
            <a:endParaRPr lang="en-US" dirty="0" smtClean="0"/>
          </a:p>
          <a:p>
            <a:pPr lvl="1"/>
            <a:r>
              <a:rPr lang="en-US" dirty="0" err="1" smtClean="0"/>
              <a:t>VPLS</a:t>
            </a:r>
            <a:r>
              <a:rPr lang="en-US" dirty="0" smtClean="0"/>
              <a:t> Mac withdrawal message or </a:t>
            </a:r>
            <a:r>
              <a:rPr lang="en-US" dirty="0" err="1" smtClean="0"/>
              <a:t>EVPN</a:t>
            </a:r>
            <a:r>
              <a:rPr lang="en-US" dirty="0" smtClean="0"/>
              <a:t> Ethernet AD route should </a:t>
            </a:r>
            <a:r>
              <a:rPr lang="en-US" dirty="0"/>
              <a:t>include the list of </a:t>
            </a:r>
            <a:r>
              <a:rPr lang="en-US" dirty="0" err="1"/>
              <a:t>VLANs</a:t>
            </a:r>
            <a:r>
              <a:rPr lang="en-US" dirty="0"/>
              <a:t>. Those </a:t>
            </a:r>
            <a:r>
              <a:rPr lang="en-US" dirty="0" err="1"/>
              <a:t>VLAN</a:t>
            </a:r>
            <a:r>
              <a:rPr lang="en-US" dirty="0"/>
              <a:t> need to have mac flushing on the remote </a:t>
            </a:r>
            <a:r>
              <a:rPr lang="en-US" dirty="0" err="1"/>
              <a:t>PEs</a:t>
            </a:r>
            <a:endParaRPr lang="en-US" dirty="0"/>
          </a:p>
          <a:p>
            <a:pPr lvl="1"/>
            <a:r>
              <a:rPr lang="en-US" dirty="0" err="1"/>
              <a:t>VLAN</a:t>
            </a:r>
            <a:r>
              <a:rPr lang="en-US" dirty="0"/>
              <a:t> 0 is for the </a:t>
            </a:r>
            <a:r>
              <a:rPr lang="en-US" dirty="0" smtClean="0"/>
              <a:t>wildcat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69798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816849" cy="685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“</a:t>
            </a:r>
            <a:r>
              <a:rPr lang="en-US" sz="3600" dirty="0" err="1" smtClean="0"/>
              <a:t>VLAN</a:t>
            </a:r>
            <a:r>
              <a:rPr lang="en-US" sz="3600" dirty="0" smtClean="0"/>
              <a:t>-aware” </a:t>
            </a:r>
            <a:r>
              <a:rPr lang="en-US" sz="3600" dirty="0" err="1" smtClean="0"/>
              <a:t>VPLS</a:t>
            </a:r>
            <a:r>
              <a:rPr lang="en-US" sz="3600" dirty="0" smtClean="0"/>
              <a:t>/</a:t>
            </a:r>
            <a:r>
              <a:rPr lang="en-US" sz="3600" dirty="0" err="1" smtClean="0"/>
              <a:t>EVPN</a:t>
            </a:r>
            <a:r>
              <a:rPr lang="en-US" sz="3600" dirty="0" smtClean="0"/>
              <a:t> Operation (2)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7543801" cy="54864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VLAN</a:t>
            </a:r>
            <a:r>
              <a:rPr lang="en-US" dirty="0" smtClean="0"/>
              <a:t> translation</a:t>
            </a:r>
          </a:p>
          <a:p>
            <a:pPr lvl="1"/>
            <a:r>
              <a:rPr lang="en-US" dirty="0" err="1" smtClean="0"/>
              <a:t>VLAN</a:t>
            </a:r>
            <a:r>
              <a:rPr lang="en-US" dirty="0" smtClean="0"/>
              <a:t> translation is per local PE</a:t>
            </a:r>
          </a:p>
          <a:p>
            <a:pPr lvl="1"/>
            <a:r>
              <a:rPr lang="en-US" dirty="0" smtClean="0"/>
              <a:t>After </a:t>
            </a:r>
            <a:r>
              <a:rPr lang="en-US" dirty="0" err="1" smtClean="0"/>
              <a:t>VLAN</a:t>
            </a:r>
            <a:r>
              <a:rPr lang="en-US" dirty="0" smtClean="0"/>
              <a:t> translation, the </a:t>
            </a:r>
            <a:r>
              <a:rPr lang="en-US" dirty="0" err="1" smtClean="0"/>
              <a:t>VLAN</a:t>
            </a:r>
            <a:r>
              <a:rPr lang="en-US" dirty="0" smtClean="0"/>
              <a:t> ID must be global significant among all </a:t>
            </a:r>
            <a:r>
              <a:rPr lang="en-US" dirty="0" err="1" smtClean="0"/>
              <a:t>PEs</a:t>
            </a:r>
            <a:r>
              <a:rPr lang="en-US" dirty="0" smtClean="0"/>
              <a:t> within the same </a:t>
            </a:r>
            <a:r>
              <a:rPr lang="en-US" dirty="0" err="1" smtClean="0"/>
              <a:t>VFI</a:t>
            </a:r>
            <a:r>
              <a:rPr lang="en-US" dirty="0" smtClean="0"/>
              <a:t>/</a:t>
            </a:r>
            <a:r>
              <a:rPr lang="en-US" dirty="0" err="1" smtClean="0"/>
              <a:t>EVI</a:t>
            </a:r>
            <a:endParaRPr lang="en-US" dirty="0" smtClean="0"/>
          </a:p>
          <a:p>
            <a:r>
              <a:rPr lang="en-US" dirty="0" err="1"/>
              <a:t>OAM</a:t>
            </a:r>
            <a:endParaRPr lang="en-US" dirty="0"/>
          </a:p>
          <a:p>
            <a:pPr lvl="1"/>
            <a:r>
              <a:rPr lang="en-US" dirty="0"/>
              <a:t>Customer domain </a:t>
            </a:r>
            <a:r>
              <a:rPr lang="en-US" dirty="0" err="1"/>
              <a:t>OAM</a:t>
            </a:r>
            <a:r>
              <a:rPr lang="en-US" dirty="0"/>
              <a:t> will work transparently over </a:t>
            </a:r>
            <a:r>
              <a:rPr lang="en-US" dirty="0" err="1"/>
              <a:t>VLAN</a:t>
            </a:r>
            <a:r>
              <a:rPr lang="en-US" dirty="0"/>
              <a:t>-aware </a:t>
            </a:r>
            <a:r>
              <a:rPr lang="en-US" dirty="0" err="1"/>
              <a:t>VPLS</a:t>
            </a:r>
            <a:r>
              <a:rPr lang="en-US" dirty="0"/>
              <a:t>/</a:t>
            </a:r>
            <a:r>
              <a:rPr lang="en-US" dirty="0" err="1"/>
              <a:t>EVPN</a:t>
            </a:r>
            <a:endParaRPr lang="en-US" dirty="0"/>
          </a:p>
          <a:p>
            <a:pPr lvl="1"/>
            <a:r>
              <a:rPr lang="en-US" dirty="0"/>
              <a:t>Current </a:t>
            </a:r>
            <a:r>
              <a:rPr lang="en-US" dirty="0" err="1"/>
              <a:t>MPLS</a:t>
            </a:r>
            <a:r>
              <a:rPr lang="en-US" dirty="0"/>
              <a:t> </a:t>
            </a:r>
            <a:r>
              <a:rPr lang="en-US" dirty="0" err="1"/>
              <a:t>OAM</a:t>
            </a:r>
            <a:r>
              <a:rPr lang="en-US" dirty="0"/>
              <a:t> mechanisms need to be extended to verify connectivity in the E-</a:t>
            </a:r>
            <a:r>
              <a:rPr lang="en-US" dirty="0" err="1"/>
              <a:t>VPN</a:t>
            </a:r>
            <a:r>
              <a:rPr lang="en-US" dirty="0"/>
              <a:t> or </a:t>
            </a:r>
            <a:r>
              <a:rPr lang="en-US" dirty="0" err="1"/>
              <a:t>VPLS</a:t>
            </a:r>
            <a:r>
              <a:rPr lang="en-US" dirty="0"/>
              <a:t> instance shared by the customer bridge-domains. However, </a:t>
            </a:r>
            <a:r>
              <a:rPr lang="en-US" dirty="0" err="1"/>
              <a:t>MPLS</a:t>
            </a:r>
            <a:r>
              <a:rPr lang="en-US" dirty="0"/>
              <a:t> </a:t>
            </a:r>
            <a:r>
              <a:rPr lang="en-US" dirty="0" err="1"/>
              <a:t>OAM</a:t>
            </a:r>
            <a:r>
              <a:rPr lang="en-US" dirty="0"/>
              <a:t> extensions is out of scope of the </a:t>
            </a:r>
            <a:r>
              <a:rPr lang="en-US" dirty="0" smtClean="0"/>
              <a:t>document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03275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6845</TotalTime>
  <Words>661</Words>
  <Application>Microsoft Office PowerPoint</Application>
  <PresentationFormat>On-screen Show (4:3)</PresentationFormat>
  <Paragraphs>129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VLAN-Aware Bundling for EVPN/VPLS draft-cai-l2vpn-evpn-vlan-aware-bundling-00 </vt:lpstr>
      <vt:lpstr>A simple scenario: DC LAN Extension</vt:lpstr>
      <vt:lpstr>What’s the “VLAN-aware bundling”?</vt:lpstr>
      <vt:lpstr>What do we gain?</vt:lpstr>
      <vt:lpstr>Standard requirement</vt:lpstr>
      <vt:lpstr>“VLAN-aware bunlding” for EVPN</vt:lpstr>
      <vt:lpstr>“VLAN-aware bundling” for VPLS</vt:lpstr>
      <vt:lpstr>“VLAN-aware” VPLS/EVPN Operation (1)</vt:lpstr>
      <vt:lpstr>“VLAN-aware” VPLS/EVPN Operation (2)</vt:lpstr>
      <vt:lpstr>Next steps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“Easy DCI” Proposal</dc:title>
  <dc:creator>dcai</dc:creator>
  <cp:lastModifiedBy>dcai</cp:lastModifiedBy>
  <cp:revision>68</cp:revision>
  <dcterms:created xsi:type="dcterms:W3CDTF">2012-03-18T03:27:21Z</dcterms:created>
  <dcterms:modified xsi:type="dcterms:W3CDTF">2012-07-30T20:28:39Z</dcterms:modified>
</cp:coreProperties>
</file>