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C191B1-C151-4181-A191-91F1018141C1}" type="slidenum">
              <a:rPr lang="fr-FR">
                <a:solidFill>
                  <a:srgbClr val="000000"/>
                </a:solidFill>
                <a:latin typeface="Arial"/>
              </a:rPr>
              <a:t>&lt;numéro&gt;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de-DE"/>
              <a:t>Cliquez pour éditer le format du texte-titre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DE"/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Septième niveau de plan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F17121B1-01F1-4181-B1C1-C1F111E1F1B1}" type="slidenum">
              <a:rPr lang="fr-FR">
                <a:solidFill>
                  <a:srgbClr val="000000"/>
                </a:solidFill>
                <a:latin typeface="Arial"/>
              </a:rPr>
              <a:t>&lt;numéro&gt;</a:t>
            </a:fld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DE"/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Septième niveau de plan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3200">
                <a:solidFill>
                  <a:srgbClr val="000000"/>
                </a:solidFill>
                <a:latin typeface="Arial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Arial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3200">
                <a:solidFill>
                  <a:srgbClr val="000000"/>
                </a:solidFill>
                <a:latin typeface="Arial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Arial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Arial"/>
              </a:rPr>
              <a:t>Sixième niveau de plan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de-DE" sz="3200">
                <a:solidFill>
                  <a:srgbClr val="000000"/>
                </a:solidFill>
                <a:latin typeface="Arial"/>
              </a:rPr>
              <a:t>Septième niveau de planClick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de-DE" sz="2800">
                <a:solidFill>
                  <a:srgbClr val="000000"/>
                </a:solidFill>
                <a:latin typeface="Arial"/>
              </a:rPr>
              <a:t>Second level</a:t>
            </a:r>
            <a:endParaRPr/>
          </a:p>
          <a:p>
            <a:pPr lvl="1"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Third level</a:t>
            </a:r>
            <a:endParaRPr/>
          </a:p>
          <a:p>
            <a:pPr lvl="2">
              <a:buFont typeface="StarSymbol"/>
              <a:buChar char=""/>
            </a:pPr>
            <a:r>
              <a:rPr lang="de-DE" sz="2000">
                <a:solidFill>
                  <a:srgbClr val="000000"/>
                </a:solidFill>
                <a:latin typeface="Arial"/>
              </a:rPr>
              <a:t>Fourth level</a:t>
            </a:r>
            <a:endParaRPr/>
          </a:p>
          <a:p>
            <a:pPr lvl="3">
              <a:buFont typeface="StarSymbol"/>
              <a:buChar char=""/>
            </a:pPr>
            <a:r>
              <a:rPr lang="de-DE" sz="2000">
                <a:solidFill>
                  <a:srgbClr val="000000"/>
                </a:solidFill>
                <a:latin typeface="Arial"/>
              </a:rPr>
              <a:t>Fifth level</a:t>
            </a:r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C1B1F1-31D1-4151-81F1-91E151F101C1}" type="slidenum">
              <a:rPr lang="fr-FR">
                <a:solidFill>
                  <a:srgbClr val="000000"/>
                </a:solidFill>
                <a:latin typeface="Arial"/>
              </a:rPr>
              <a:t>&lt;numéro&gt;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://www.ietf.org/rfc/rfc5378.txt" TargetMode="External"/><Relationship Id="rId2" Type="http://schemas.openxmlformats.org/officeDocument/2006/relationships/hyperlink" Target="http://www.ietf.org/rfc/rfc3979.txt" TargetMode="External"/><Relationship Id="rId3" Type="http://schemas.openxmlformats.org/officeDocument/2006/relationships/hyperlink" Target="http://www.ietf.org/rfc/rfc4879.txt" TargetMode="External"/><Relationship Id="rId4" Type="http://schemas.openxmlformats.org/officeDocument/2006/relationships/hyperlink" Target="http://www.ietf.org/rfc/rfc5378.txt" TargetMode="External"/><Relationship Id="rId5" Type="http://schemas.openxmlformats.org/officeDocument/2006/relationships/hyperlink" Target="http://www.ietf.org/rfc/rfc3979.txt" TargetMode="External"/><Relationship Id="rId6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376200" y="520560"/>
            <a:ext cx="8322840" cy="514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fr-FR" sz="1600">
                <a:solidFill>
                  <a:srgbClr val="000000"/>
                </a:solidFill>
                <a:latin typeface="Trebuchet MS"/>
              </a:rPr>
              <a:t>Note Well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Any submission to the IETF intended by the Contributor for publication as all or part of an IETF Internet-Draft or RFC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and any statement made within the context of an IETF activity is considered an "IETF Contribution". Such statements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include oral statements in IETF sessions, as well as written and electronic communications made at any time or place, 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which are addressed to: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The IETF plenary session 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The IESG, or any member thereof on behalf of the IESG 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Any IETF mailing list, including the IETF list itself, any working group or design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team list, or any other list functioning under IETF auspices 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Any IETF working group or portion thereof 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The IAB or any member thereof on behalf of the IAB 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The RFC Editor or the Internet-Drafts function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All IETF Contributions are subject to the rules of </a:t>
            </a:r>
            <a:r>
              <a:rPr lang="fr-FR" sz="1200" u="sng">
                <a:solidFill>
                  <a:srgbClr val="009999"/>
                </a:solidFill>
                <a:latin typeface="Trebuchet MS"/>
                <a:hlinkClick r:id="rId1"/>
              </a:rPr>
              <a:t>RFC 5378</a:t>
            </a:r>
            <a:r>
              <a:rPr lang="fr-FR" sz="1200">
                <a:solidFill>
                  <a:srgbClr val="000000"/>
                </a:solidFill>
                <a:latin typeface="Trebuchet MS"/>
              </a:rPr>
              <a:t> and </a:t>
            </a:r>
            <a:r>
              <a:rPr lang="fr-FR" sz="1200" u="sng">
                <a:solidFill>
                  <a:srgbClr val="009999"/>
                </a:solidFill>
                <a:latin typeface="Trebuchet MS"/>
                <a:hlinkClick r:id="rId2"/>
              </a:rPr>
              <a:t>RFC 3979</a:t>
            </a:r>
            <a:r>
              <a:rPr lang="fr-FR" sz="1200">
                <a:solidFill>
                  <a:srgbClr val="000000"/>
                </a:solidFill>
                <a:latin typeface="Trebuchet MS"/>
              </a:rPr>
              <a:t> (updated by </a:t>
            </a:r>
            <a:r>
              <a:rPr lang="fr-FR" sz="1200" u="sng">
                <a:solidFill>
                  <a:srgbClr val="009999"/>
                </a:solidFill>
                <a:latin typeface="Trebuchet MS"/>
                <a:hlinkClick r:id="rId3"/>
              </a:rPr>
              <a:t>RFC 4879</a:t>
            </a:r>
            <a:r>
              <a:rPr lang="fr-FR" sz="1200">
                <a:solidFill>
                  <a:srgbClr val="000000"/>
                </a:solidFill>
                <a:latin typeface="Trebuchet MS"/>
              </a:rPr>
              <a:t>).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Statements made outside of an IETF session, mailing list or other function, that are clearly not intended to be input to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 IETF activity, group or function, are not IETF Contributions in the context of this notice.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Please consult </a:t>
            </a:r>
            <a:r>
              <a:rPr lang="fr-FR" sz="1200" u="sng">
                <a:solidFill>
                  <a:srgbClr val="009999"/>
                </a:solidFill>
                <a:latin typeface="Trebuchet MS"/>
                <a:hlinkClick r:id="rId4"/>
              </a:rPr>
              <a:t>RFC 5378</a:t>
            </a:r>
            <a:r>
              <a:rPr lang="fr-FR" sz="1200">
                <a:solidFill>
                  <a:srgbClr val="000000"/>
                </a:solidFill>
                <a:latin typeface="Trebuchet MS"/>
              </a:rPr>
              <a:t> and </a:t>
            </a:r>
            <a:r>
              <a:rPr lang="fr-FR" sz="1200" u="sng">
                <a:solidFill>
                  <a:srgbClr val="009999"/>
                </a:solidFill>
                <a:latin typeface="Trebuchet MS"/>
                <a:hlinkClick r:id="rId5"/>
              </a:rPr>
              <a:t>RFC 3979</a:t>
            </a:r>
            <a:r>
              <a:rPr lang="fr-FR" sz="1200">
                <a:solidFill>
                  <a:srgbClr val="000000"/>
                </a:solidFill>
                <a:latin typeface="Trebuchet MS"/>
              </a:rPr>
              <a:t> for details.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 participant in any IETF activity is deemed to accept all IETF rules of process, as documented in Best Current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Practices RFCs and IESG Statements.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 participant in any IETF activity acknowledges that written, audio and video records of meetings may be made</a:t>
            </a:r>
            <a:endParaRPr/>
          </a:p>
          <a:p>
            <a:pPr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Trebuchet MS"/>
              </a:rPr>
              <a:t>and may be available to the public.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L3VPN Working Group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fr-FR" sz="3200">
                <a:solidFill>
                  <a:srgbClr val="000000"/>
                </a:solidFill>
                <a:latin typeface="Arial"/>
              </a:rPr>
              <a:t>IETF 84 – Vancouver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800">
                <a:solidFill>
                  <a:srgbClr val="000000"/>
                </a:solidFill>
                <a:latin typeface="Arial"/>
              </a:rPr>
              <a:t>Monday, 1540-1710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800">
                <a:solidFill>
                  <a:srgbClr val="000000"/>
                </a:solidFill>
                <a:latin typeface="Arial"/>
              </a:rPr>
              <a:t>Friday, 1120-1220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Agenda Bashing - Admin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StarSymbol"/>
              <a:buChar char=""/>
            </a:pPr>
            <a:r>
              <a:rPr lang="de-DE" sz="3200">
                <a:solidFill>
                  <a:srgbClr val="000000"/>
                </a:solidFill>
                <a:latin typeface="Arial"/>
              </a:rPr>
              <a:t>Please respect the time allocated to your presentation slot.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de-DE" sz="3200">
                <a:solidFill>
                  <a:srgbClr val="000000"/>
                </a:solidFill>
                <a:latin typeface="Arial"/>
              </a:rPr>
              <a:t>Fill in the </a:t>
            </a:r>
            <a:r>
              <a:rPr lang="de-DE" sz="3200">
                <a:solidFill>
                  <a:srgbClr val="0070c0"/>
                </a:solidFill>
                <a:latin typeface="Arial"/>
              </a:rPr>
              <a:t>Blue Sheets</a:t>
            </a:r>
            <a:r>
              <a:rPr lang="de-DE" sz="3200">
                <a:solidFill>
                  <a:srgbClr val="000000"/>
                </a:solidFill>
                <a:latin typeface="Arial"/>
              </a:rPr>
              <a:t>, and pass on. Return to WG Chairs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WG Status – Since Paris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57200" y="155736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80000"/>
              </a:lnSpc>
              <a:buFont typeface="StarSymbol"/>
              <a:buChar char=""/>
            </a:pPr>
            <a:r>
              <a:rPr b="1" lang="de-DE" sz="3200">
                <a:solidFill>
                  <a:srgbClr val="000000"/>
                </a:solidFill>
                <a:latin typeface="Arial"/>
              </a:rPr>
              <a:t>2 new Co-Chairs</a:t>
            </a:r>
            <a:endParaRPr/>
          </a:p>
          <a:p>
            <a:pPr>
              <a:lnSpc>
                <a:spcPct val="80000"/>
              </a:lnSpc>
            </a:pPr>
            <a:endParaRPr/>
          </a:p>
          <a:p>
            <a:pPr>
              <a:lnSpc>
                <a:spcPct val="80000"/>
              </a:lnSpc>
              <a:buFont typeface="StarSymbol"/>
              <a:buChar char=""/>
            </a:pPr>
            <a:r>
              <a:rPr b="1" lang="de-DE" sz="3200">
                <a:solidFill>
                  <a:srgbClr val="000000"/>
                </a:solidFill>
                <a:latin typeface="Arial"/>
              </a:rPr>
              <a:t>2 new RFCs</a:t>
            </a:r>
            <a:endParaRPr/>
          </a:p>
          <a:p>
            <a:pPr lvl="1">
              <a:lnSpc>
                <a:spcPct val="8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RFC 6565</a:t>
            </a:r>
            <a:r>
              <a:rPr lang="de-DE">
                <a:solidFill>
                  <a:srgbClr val="000000"/>
                </a:solidFill>
                <a:latin typeface="Arial"/>
              </a:rPr>
              <a:t>
</a:t>
            </a:r>
            <a:r>
              <a:rPr lang="de-DE">
                <a:solidFill>
                  <a:srgbClr val="000000"/>
                </a:solidFill>
                <a:latin typeface="Arial"/>
              </a:rPr>
              <a:t>OSPFv3 as a Provider Edge to Customer Edge (PE-CE) Routing Protocol</a:t>
            </a:r>
            <a:endParaRPr/>
          </a:p>
          <a:p>
            <a:pPr lvl="1">
              <a:lnSpc>
                <a:spcPct val="8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RFC 6625</a:t>
            </a:r>
            <a:r>
              <a:rPr lang="de-DE" sz="2400">
                <a:solidFill>
                  <a:srgbClr val="000000"/>
                </a:solidFill>
                <a:latin typeface="Arial"/>
              </a:rPr>
              <a:t>
</a:t>
            </a:r>
            <a:r>
              <a:rPr lang="de-DE">
                <a:solidFill>
                  <a:srgbClr val="000000"/>
                </a:solidFill>
                <a:latin typeface="Arial"/>
              </a:rPr>
              <a:t>Wildcards in Multicast VPN Auto-Discovery Routes</a:t>
            </a:r>
            <a:endParaRPr/>
          </a:p>
          <a:p>
            <a:pPr>
              <a:lnSpc>
                <a:spcPct val="80000"/>
              </a:lnSpc>
            </a:pPr>
            <a:endParaRPr/>
          </a:p>
          <a:p>
            <a:pPr>
              <a:lnSpc>
                <a:spcPct val="80000"/>
              </a:lnSpc>
              <a:buFont typeface="StarSymbol"/>
              <a:buChar char=""/>
            </a:pPr>
            <a:r>
              <a:rPr b="1" lang="de-DE" sz="3200">
                <a:solidFill>
                  <a:srgbClr val="000000"/>
                </a:solidFill>
                <a:latin typeface="Arial"/>
              </a:rPr>
              <a:t>1 new WG Document</a:t>
            </a:r>
            <a:endParaRPr/>
          </a:p>
          <a:p>
            <a:pPr lvl="1">
              <a:lnSpc>
                <a:spcPct val="8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draft-ietf-l3vpn-mvpn-mib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Arial"/>
              </a:rPr>
              <a:t>WG Status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457200" y="155736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2800">
                <a:solidFill>
                  <a:srgbClr val="000000"/>
                </a:solidFill>
                <a:latin typeface="Arial"/>
              </a:rPr>
              <a:t>No document in RFC-Editor’s queue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2800">
                <a:solidFill>
                  <a:srgbClr val="000000"/>
                </a:solidFill>
                <a:latin typeface="Arial"/>
              </a:rPr>
              <a:t>No document in in IESG Processing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2800">
                <a:solidFill>
                  <a:srgbClr val="000000"/>
                </a:solidFill>
                <a:latin typeface="Arial"/>
              </a:rPr>
              <a:t>4 WG documents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draft-ietf-l3vpn-mvpn-bidir (on the agenda)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draft-ietf-l3vpn-mvpn-mib (on the agenda)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draft-ietf-l3vpn-virtual-hub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de-DE" sz="2400">
                <a:solidFill>
                  <a:srgbClr val="000000"/>
                </a:solidFill>
                <a:latin typeface="Arial"/>
              </a:rPr>
              <a:t>draft-ietf-l3vpn-acceptown-community </a:t>
            </a:r>
            <a:r>
              <a:rPr lang="de-DE" sz="2400">
                <a:solidFill>
                  <a:srgbClr val="000000"/>
                </a:solidFill>
                <a:latin typeface="Arial"/>
              </a:rPr>
              <a:t>
</a:t>
            </a:r>
            <a:r>
              <a:rPr lang="de-DE" sz="2400">
                <a:solidFill>
                  <a:srgbClr val="000000"/>
                </a:solidFill>
                <a:latin typeface="Arial"/>
              </a:rPr>
              <a:t>(expired, but not abandoned)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