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04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0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10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2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3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4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6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7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8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9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Bidirectional P-tunnels in MVPN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Bidirectional P-tunnel: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MP2MP LSP per RFC 6388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PIM MDT per RFC 5015, GRE Encapsulation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Accommodated by existing RFCs: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RFC 6514 allows such tunnels to be specified in PMSI Tunnel Attribute of x-PMSI A-D routes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RFCs 6513 and 6517 discuss use of these tunnels: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For saving state in intermediate nodes, and/or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Preferred method of </a:t>
            </a:r>
            <a:r>
              <a:rPr lang="en-US" sz="1800" dirty="0" smtClean="0"/>
              <a:t>supportin</a:t>
            </a:r>
            <a:r>
              <a:rPr lang="en-US" sz="1800" dirty="0" smtClean="0"/>
              <a:t>g customers who use BIDIR-PIM </a:t>
            </a:r>
            <a:r>
              <a:rPr lang="en-US" sz="1800" i="1" dirty="0" smtClean="0"/>
              <a:t>(C-BIDIR support)</a:t>
            </a:r>
            <a:endParaRPr lang="en-US" sz="1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2012-Jul-30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10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Example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0014" y="3651334"/>
            <a:ext cx="8229600" cy="21336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Path of (CE5,G):</a:t>
            </a:r>
          </a:p>
          <a:p>
            <a:pPr marL="457200" lvl="1" indent="0"/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CE5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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PE5PE2{PE4</a:t>
            </a:r>
            <a:r>
              <a:rPr lang="en-US" sz="2000" dirty="0" smtClean="0">
                <a:solidFill>
                  <a:schemeClr val="tx1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CE4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,</a:t>
            </a:r>
          </a:p>
          <a:p>
            <a:pPr marL="457200" lvl="1" indent="0">
              <a:spcBef>
                <a:spcPts val="0"/>
              </a:spcBef>
            </a:pPr>
            <a:r>
              <a:rPr lang="en-US" sz="2000" dirty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             </a:t>
            </a:r>
            <a:r>
              <a:rPr lang="en-US" sz="2000" dirty="0" smtClean="0">
                <a:solidFill>
                  <a:schemeClr val="tx1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CE2C-RPCE1</a:t>
            </a:r>
            <a:r>
              <a:rPr lang="en-US" sz="2000" dirty="0" smtClean="0">
                <a:solidFill>
                  <a:srgbClr val="FF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PE1PE3</a:t>
            </a:r>
            <a:r>
              <a:rPr lang="en-US" sz="2000" dirty="0" smtClean="0">
                <a:solidFill>
                  <a:schemeClr val="tx1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CE3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}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Path of (CE3,G):</a:t>
            </a:r>
          </a:p>
          <a:p>
            <a:pPr marL="457200" lvl="1" indent="0"/>
            <a:r>
              <a:rPr lang="en-US" sz="2000" dirty="0" smtClean="0">
                <a:solidFill>
                  <a:schemeClr val="tx1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CE3</a:t>
            </a:r>
            <a:r>
              <a:rPr lang="en-US" sz="2000" dirty="0" smtClean="0">
                <a:solidFill>
                  <a:srgbClr val="FF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PE3PE1</a:t>
            </a:r>
            <a:r>
              <a:rPr lang="en-US" sz="2000" dirty="0" smtClean="0">
                <a:solidFill>
                  <a:schemeClr val="tx1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CE1C-RPCE2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PE2{PE5CE5,</a:t>
            </a:r>
          </a:p>
          <a:p>
            <a:pPr marL="457200" lvl="1" indent="0">
              <a:spcBef>
                <a:spcPts val="0"/>
              </a:spcBef>
            </a:pPr>
            <a:r>
              <a:rPr lang="en-US" sz="2000" dirty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                                 PE4CE4}</a:t>
            </a:r>
            <a:endParaRPr lang="en-US" sz="2000" dirty="0">
              <a:solidFill>
                <a:srgbClr val="0070C0"/>
              </a:solidFill>
              <a:latin typeface="DejaVu Sans Mono" pitchFamily="49" charset="0"/>
              <a:ea typeface="DejaVu Sans Mono" pitchFamily="49" charset="0"/>
              <a:cs typeface="DejaVu Sans Mono" pitchFamily="49" charset="0"/>
              <a:sym typeface="Wingdings" pitchFamily="2" charset="2"/>
            </a:endParaRPr>
          </a:p>
          <a:p>
            <a:pPr marL="4000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ea typeface="DejaVu Sans Mono" pitchFamily="49" charset="0"/>
                <a:cs typeface="DejaVu Sans Mono" pitchFamily="49" charset="0"/>
                <a:sym typeface="Wingdings" pitchFamily="2" charset="2"/>
              </a:rPr>
              <a:t>No duplication, no DF election, C-RPA at customer site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932166" y="1637128"/>
            <a:ext cx="527566" cy="52756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8795" y="1599498"/>
            <a:ext cx="1005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C-RP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for G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65256" y="1157000"/>
            <a:ext cx="668202" cy="527566"/>
            <a:chOff x="3043607" y="1273433"/>
            <a:chExt cx="668202" cy="527566"/>
          </a:xfrm>
        </p:grpSpPr>
        <p:sp>
          <p:nvSpPr>
            <p:cNvPr id="12" name="Oval 11"/>
            <p:cNvSpPr/>
            <p:nvPr/>
          </p:nvSpPr>
          <p:spPr bwMode="auto">
            <a:xfrm>
              <a:off x="3113925" y="1273433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3607" y="1352550"/>
              <a:ext cx="6682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CE1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82625" y="2268982"/>
            <a:ext cx="633465" cy="527566"/>
            <a:chOff x="890534" y="2179082"/>
            <a:chExt cx="633465" cy="527566"/>
          </a:xfrm>
        </p:grpSpPr>
        <p:sp>
          <p:nvSpPr>
            <p:cNvPr id="15" name="Oval 14"/>
            <p:cNvSpPr/>
            <p:nvPr/>
          </p:nvSpPr>
          <p:spPr bwMode="auto">
            <a:xfrm>
              <a:off x="943483" y="2179082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0534" y="2258199"/>
              <a:ext cx="63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CE2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01408" y="1157000"/>
            <a:ext cx="685800" cy="527566"/>
            <a:chOff x="1219200" y="1537216"/>
            <a:chExt cx="685800" cy="527566"/>
          </a:xfrm>
        </p:grpSpPr>
        <p:sp>
          <p:nvSpPr>
            <p:cNvPr id="18" name="Oval 17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19200" y="161633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CE3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2694193" y="2268982"/>
            <a:ext cx="527566" cy="527566"/>
          </a:xfrm>
          <a:prstGeom prst="ellips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1276" y="2348099"/>
            <a:ext cx="70339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PE2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259574" y="2268982"/>
            <a:ext cx="527566" cy="527566"/>
          </a:xfrm>
          <a:prstGeom prst="ellips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56656" y="2348099"/>
            <a:ext cx="68871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PE4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501408" y="2268982"/>
            <a:ext cx="685800" cy="527566"/>
            <a:chOff x="1219200" y="1537216"/>
            <a:chExt cx="685800" cy="527566"/>
          </a:xfrm>
        </p:grpSpPr>
        <p:sp>
          <p:nvSpPr>
            <p:cNvPr id="27" name="Oval 26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19200" y="161633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CE4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00075" y="1157000"/>
            <a:ext cx="685800" cy="527566"/>
            <a:chOff x="2700075" y="1157000"/>
            <a:chExt cx="685800" cy="527566"/>
          </a:xfrm>
        </p:grpSpPr>
        <p:sp>
          <p:nvSpPr>
            <p:cNvPr id="30" name="Oval 29"/>
            <p:cNvSpPr/>
            <p:nvPr/>
          </p:nvSpPr>
          <p:spPr bwMode="auto">
            <a:xfrm>
              <a:off x="2702992" y="1157000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700075" y="1236117"/>
              <a:ext cx="685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PE1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Oval 32"/>
          <p:cNvSpPr/>
          <p:nvPr/>
        </p:nvSpPr>
        <p:spPr bwMode="auto">
          <a:xfrm>
            <a:off x="4261031" y="1157000"/>
            <a:ext cx="527566" cy="52756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58114" y="1236117"/>
            <a:ext cx="685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PE3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083" name="Group 3082"/>
          <p:cNvGrpSpPr/>
          <p:nvPr/>
        </p:nvGrpSpPr>
        <p:grpSpPr>
          <a:xfrm>
            <a:off x="3973828" y="3091948"/>
            <a:ext cx="728925" cy="527566"/>
            <a:chOff x="2776274" y="3124200"/>
            <a:chExt cx="728925" cy="527566"/>
          </a:xfrm>
        </p:grpSpPr>
        <p:sp>
          <p:nvSpPr>
            <p:cNvPr id="39" name="Oval 38"/>
            <p:cNvSpPr/>
            <p:nvPr/>
          </p:nvSpPr>
          <p:spPr bwMode="auto">
            <a:xfrm>
              <a:off x="2779192" y="3124200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solidFill>
                  <a:srgbClr val="0070C0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776274" y="3203317"/>
              <a:ext cx="72892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PE5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14" name="Curved Connector 13"/>
          <p:cNvCxnSpPr>
            <a:endCxn id="34" idx="1"/>
          </p:cNvCxnSpPr>
          <p:nvPr/>
        </p:nvCxnSpPr>
        <p:spPr bwMode="auto">
          <a:xfrm>
            <a:off x="3230558" y="1420783"/>
            <a:ext cx="1027556" cy="12700"/>
          </a:xfrm>
          <a:prstGeom prst="curvedConnector3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Curved Connector 43"/>
          <p:cNvCxnSpPr>
            <a:stCxn id="30" idx="4"/>
            <a:endCxn id="21" idx="0"/>
          </p:cNvCxnSpPr>
          <p:nvPr/>
        </p:nvCxnSpPr>
        <p:spPr bwMode="auto">
          <a:xfrm rot="5400000">
            <a:off x="2670168" y="1972375"/>
            <a:ext cx="584416" cy="8799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Curved Connector 45"/>
          <p:cNvCxnSpPr>
            <a:endCxn id="24" idx="1"/>
          </p:cNvCxnSpPr>
          <p:nvPr/>
        </p:nvCxnSpPr>
        <p:spPr bwMode="auto">
          <a:xfrm>
            <a:off x="3221759" y="1599498"/>
            <a:ext cx="1115075" cy="746744"/>
          </a:xfrm>
          <a:prstGeom prst="curvedConnector2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Curved Connector 48"/>
          <p:cNvCxnSpPr>
            <a:endCxn id="33" idx="3"/>
          </p:cNvCxnSpPr>
          <p:nvPr/>
        </p:nvCxnSpPr>
        <p:spPr bwMode="auto">
          <a:xfrm flipV="1">
            <a:off x="3221759" y="1607306"/>
            <a:ext cx="1116532" cy="740793"/>
          </a:xfrm>
          <a:prstGeom prst="curvedConnector2">
            <a:avLst/>
          </a:prstGeom>
          <a:solidFill>
            <a:srgbClr val="00B8FF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Curved Connector 50"/>
          <p:cNvCxnSpPr/>
          <p:nvPr/>
        </p:nvCxnSpPr>
        <p:spPr bwMode="auto">
          <a:xfrm>
            <a:off x="3221759" y="2717431"/>
            <a:ext cx="1116532" cy="12700"/>
          </a:xfrm>
          <a:prstGeom prst="curvedConnector3">
            <a:avLst/>
          </a:prstGeom>
          <a:solidFill>
            <a:srgbClr val="00B8FF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Curved Connector 53"/>
          <p:cNvCxnSpPr>
            <a:stCxn id="22" idx="1"/>
            <a:endCxn id="30" idx="3"/>
          </p:cNvCxnSpPr>
          <p:nvPr/>
        </p:nvCxnSpPr>
        <p:spPr bwMode="auto">
          <a:xfrm rot="10800000" flipH="1">
            <a:off x="2691276" y="1607307"/>
            <a:ext cx="88976" cy="925459"/>
          </a:xfrm>
          <a:prstGeom prst="curvedConnector4">
            <a:avLst>
              <a:gd name="adj1" fmla="val -256923"/>
              <a:gd name="adj2" fmla="val 55803"/>
            </a:avLst>
          </a:prstGeom>
          <a:solidFill>
            <a:srgbClr val="00B8FF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Curved Connector 55"/>
          <p:cNvCxnSpPr/>
          <p:nvPr/>
        </p:nvCxnSpPr>
        <p:spPr bwMode="auto">
          <a:xfrm flipV="1">
            <a:off x="1459732" y="1524000"/>
            <a:ext cx="375842" cy="192245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Curved Connector 57"/>
          <p:cNvCxnSpPr/>
          <p:nvPr/>
        </p:nvCxnSpPr>
        <p:spPr bwMode="auto">
          <a:xfrm>
            <a:off x="1459732" y="2066131"/>
            <a:ext cx="375842" cy="372269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Curved Connector 59"/>
          <p:cNvCxnSpPr>
            <a:stCxn id="13" idx="3"/>
            <a:endCxn id="31" idx="1"/>
          </p:cNvCxnSpPr>
          <p:nvPr/>
        </p:nvCxnSpPr>
        <p:spPr bwMode="auto">
          <a:xfrm>
            <a:off x="2433458" y="1420783"/>
            <a:ext cx="266617" cy="12700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Curved Connector 61"/>
          <p:cNvCxnSpPr>
            <a:endCxn id="21" idx="3"/>
          </p:cNvCxnSpPr>
          <p:nvPr/>
        </p:nvCxnSpPr>
        <p:spPr bwMode="auto">
          <a:xfrm>
            <a:off x="2363140" y="2717431"/>
            <a:ext cx="408313" cy="1857"/>
          </a:xfrm>
          <a:prstGeom prst="curvedConnector4">
            <a:avLst>
              <a:gd name="adj1" fmla="val 40539"/>
              <a:gd name="adj2" fmla="val 12410178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72" name="Curved Connector 3071"/>
          <p:cNvCxnSpPr>
            <a:endCxn id="19" idx="1"/>
          </p:cNvCxnSpPr>
          <p:nvPr/>
        </p:nvCxnSpPr>
        <p:spPr bwMode="auto">
          <a:xfrm flipV="1">
            <a:off x="4788597" y="1420783"/>
            <a:ext cx="712811" cy="12700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76" name="Curved Connector 3075"/>
          <p:cNvCxnSpPr>
            <a:endCxn id="28" idx="1"/>
          </p:cNvCxnSpPr>
          <p:nvPr/>
        </p:nvCxnSpPr>
        <p:spPr bwMode="auto">
          <a:xfrm flipV="1">
            <a:off x="4787140" y="2532765"/>
            <a:ext cx="714268" cy="1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82" name="Curved Connector 3081"/>
          <p:cNvCxnSpPr>
            <a:stCxn id="21" idx="4"/>
            <a:endCxn id="39" idx="0"/>
          </p:cNvCxnSpPr>
          <p:nvPr/>
        </p:nvCxnSpPr>
        <p:spPr bwMode="auto">
          <a:xfrm rot="16200000" flipH="1">
            <a:off x="3451552" y="2302971"/>
            <a:ext cx="295400" cy="1282553"/>
          </a:xfrm>
          <a:prstGeom prst="curvedConnector3">
            <a:avLst/>
          </a:prstGeom>
          <a:solidFill>
            <a:srgbClr val="00B8FF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6" name="Group 75"/>
          <p:cNvGrpSpPr/>
          <p:nvPr/>
        </p:nvGrpSpPr>
        <p:grpSpPr>
          <a:xfrm>
            <a:off x="5425208" y="3012831"/>
            <a:ext cx="685800" cy="527566"/>
            <a:chOff x="1219200" y="1537216"/>
            <a:chExt cx="685800" cy="527566"/>
          </a:xfrm>
        </p:grpSpPr>
        <p:sp>
          <p:nvSpPr>
            <p:cNvPr id="77" name="Oval 76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19200" y="161633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CE5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85" name="Curved Connector 3084"/>
          <p:cNvCxnSpPr/>
          <p:nvPr/>
        </p:nvCxnSpPr>
        <p:spPr bwMode="auto">
          <a:xfrm flipV="1">
            <a:off x="4524814" y="3171065"/>
            <a:ext cx="900394" cy="105549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87" name="Curved Connector 3086"/>
          <p:cNvCxnSpPr>
            <a:stCxn id="30" idx="5"/>
            <a:endCxn id="40" idx="0"/>
          </p:cNvCxnSpPr>
          <p:nvPr/>
        </p:nvCxnSpPr>
        <p:spPr bwMode="auto">
          <a:xfrm rot="16200000" flipH="1">
            <a:off x="2963915" y="1796688"/>
            <a:ext cx="1563759" cy="1184993"/>
          </a:xfrm>
          <a:prstGeom prst="curvedConnector3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89" name="TextBox 3088"/>
          <p:cNvSpPr txBox="1"/>
          <p:nvPr/>
        </p:nvSpPr>
        <p:spPr>
          <a:xfrm>
            <a:off x="6189720" y="963105"/>
            <a:ext cx="26105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Two MP2MP LSPs: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PE1-rooted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PE2-rooted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All 5 PEs join both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C1 is root of C-BIDIR tree, group G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Blue nodes choose PE2 as UMH to C-RP, red nodes choose PE1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Multiple MP2MP LSPs?  Really?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Seems a bit odd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Very useful though:</a:t>
            </a:r>
          </a:p>
          <a:p>
            <a:pPr marL="857250" lvl="2" indent="-342900">
              <a:buFont typeface="Arial" pitchFamily="34" charset="0"/>
              <a:buChar char="•"/>
            </a:pPr>
            <a:r>
              <a:rPr lang="en-US" sz="1600" dirty="0" smtClean="0"/>
              <a:t>A sender always sends on tree rooted at (independently chosen) DF</a:t>
            </a:r>
          </a:p>
          <a:p>
            <a:pPr marL="857250" lvl="2" indent="-342900">
              <a:buFont typeface="Arial" pitchFamily="34" charset="0"/>
              <a:buChar char="•"/>
            </a:pPr>
            <a:r>
              <a:rPr lang="en-US" sz="1600" dirty="0" smtClean="0"/>
              <a:t>A receiver never accepts traffic on tree not rooted at DF</a:t>
            </a:r>
          </a:p>
          <a:p>
            <a:pPr marL="857250" lvl="2" indent="-342900">
              <a:buFont typeface="Arial" pitchFamily="34" charset="0"/>
              <a:buChar char="•"/>
            </a:pPr>
            <a:r>
              <a:rPr lang="en-US" sz="1600" dirty="0" smtClean="0"/>
              <a:t>Traffic flows not necessarily optimal, but that’s the nature of BIDIR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Will  also work with BIDIR-PIM tunnels in the SP backbone, instead of MP2MP LSPs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Bidirectional P-tunnels can also be used to carry unidirectional C-flows when the root of the P-tunnel is the UMH of the C-flow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If upstream-assigned labels (and PE Distinguisher Labels attribute) are available, the whole set of MP2MP LSPs in a given VPN can be aggregated onto a single “outer” MP2MP LSP, thus saving state in the P routers</a:t>
            </a:r>
          </a:p>
          <a:p>
            <a:pPr marL="114300" lvl="1" indent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269577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2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Filling the Gaps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Existing RFCs do not provide full specification for use of </a:t>
            </a:r>
            <a:r>
              <a:rPr lang="en-US" sz="2400" dirty="0" err="1" smtClean="0"/>
              <a:t>bidir</a:t>
            </a:r>
            <a:r>
              <a:rPr lang="en-US" sz="2400" dirty="0" smtClean="0"/>
              <a:t> P-tunnels; mostly say: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“full specification is out of scope of this document”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draft-ietf-l3vpn-mvpn-bidir </a:t>
            </a:r>
            <a:r>
              <a:rPr lang="en-US" sz="2400" dirty="0" err="1" smtClean="0"/>
              <a:t>fillx</a:t>
            </a:r>
            <a:r>
              <a:rPr lang="en-US" sz="2400" dirty="0" smtClean="0"/>
              <a:t> these gaps by providing the complete specification for using </a:t>
            </a:r>
            <a:r>
              <a:rPr lang="en-US" sz="2400" dirty="0" err="1" smtClean="0"/>
              <a:t>bidir</a:t>
            </a:r>
            <a:r>
              <a:rPr lang="en-US" sz="2400" dirty="0" smtClean="0"/>
              <a:t> P-tunnels in MVPN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Two ways of using </a:t>
            </a:r>
            <a:r>
              <a:rPr lang="en-US" sz="2400" dirty="0" err="1" smtClean="0"/>
              <a:t>bidir</a:t>
            </a:r>
            <a:r>
              <a:rPr lang="en-US" sz="2400" dirty="0" smtClean="0"/>
              <a:t> P-tunnels defined: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Unpartitioned</a:t>
            </a:r>
            <a:r>
              <a:rPr lang="en-US" sz="2000" dirty="0" smtClean="0"/>
              <a:t> method: useful, </a:t>
            </a:r>
            <a:r>
              <a:rPr lang="en-US" sz="2000" dirty="0" err="1" smtClean="0"/>
              <a:t>e.g</a:t>
            </a:r>
            <a:r>
              <a:rPr lang="en-US" sz="2000" dirty="0" smtClean="0"/>
              <a:t>, for I-PMSI or (C-*,C-*) S-PMSI, all PEs in VPN can transmit and receive on it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Partitioned method: useful for C-</a:t>
            </a:r>
            <a:r>
              <a:rPr lang="en-US" sz="2000" dirty="0" err="1" smtClean="0"/>
              <a:t>bidir</a:t>
            </a:r>
            <a:r>
              <a:rPr lang="en-US" sz="2000" dirty="0" smtClean="0"/>
              <a:t> support as discussed in RFC 6513 section 11.2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New Wild Card (C-*,C-BIDIR) also defined, to enable binding of all C-</a:t>
            </a:r>
            <a:r>
              <a:rPr lang="en-US" sz="2400" dirty="0" err="1" smtClean="0"/>
              <a:t>bidir</a:t>
            </a:r>
            <a:r>
              <a:rPr lang="en-US" sz="2400" dirty="0" smtClean="0"/>
              <a:t> flows to a given (</a:t>
            </a:r>
            <a:r>
              <a:rPr lang="en-US" sz="2400" dirty="0" err="1" smtClean="0"/>
              <a:t>bidir</a:t>
            </a:r>
            <a:r>
              <a:rPr lang="en-US" sz="2400" dirty="0" smtClean="0"/>
              <a:t>) P-tunnel</a:t>
            </a:r>
          </a:p>
        </p:txBody>
      </p:sp>
    </p:spTree>
    <p:extLst>
      <p:ext uri="{BB962C8B-B14F-4D97-AF65-F5344CB8AC3E}">
        <p14:creationId xmlns:p14="http://schemas.microsoft.com/office/powerpoint/2010/main" val="4213765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3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err="1" smtClean="0"/>
              <a:t>Unpartitioned</a:t>
            </a:r>
            <a:r>
              <a:rPr lang="en-US" sz="3600" dirty="0" smtClean="0"/>
              <a:t> Method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U</a:t>
            </a:r>
            <a:r>
              <a:rPr lang="en-US" sz="2400" dirty="0" smtClean="0"/>
              <a:t>sed to instantiate I-PMSI or </a:t>
            </a:r>
            <a:r>
              <a:rPr lang="en-US" sz="2400" dirty="0" err="1" smtClean="0"/>
              <a:t>WildCard</a:t>
            </a:r>
            <a:r>
              <a:rPr lang="en-US" sz="2400" dirty="0" smtClean="0"/>
              <a:t> S-PMSI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Can be used to support PIM/MI-PMSI, but also can be used with BGP C-multicast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All PEs in VPN must identify same P-tunnel in the corresponding A-D routes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mLDP</a:t>
            </a:r>
            <a:r>
              <a:rPr lang="en-US" sz="2000" dirty="0" smtClean="0"/>
              <a:t> FEC provisioned,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root node need not be PE</a:t>
            </a:r>
          </a:p>
          <a:p>
            <a:pPr marL="0" indent="0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19308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4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err="1" smtClean="0"/>
              <a:t>Unpartitioned</a:t>
            </a:r>
            <a:r>
              <a:rPr lang="en-US" sz="3600" dirty="0" smtClean="0"/>
              <a:t> Method Issues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Doesn’t provide RFC 6513 section 11.2 C-</a:t>
            </a:r>
            <a:r>
              <a:rPr lang="en-US" sz="2400" dirty="0" err="1" smtClean="0"/>
              <a:t>bidir</a:t>
            </a:r>
            <a:r>
              <a:rPr lang="en-US" sz="2400" dirty="0" smtClean="0"/>
              <a:t> support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Duplication prevention:</a:t>
            </a:r>
            <a:endParaRPr lang="en-US" sz="24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Single forwarder selection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PIM Asserts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“Discard from wrong PE” technique only available if upstream-assigned labels are used to identify transmitting PE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this requires that the root node be a PE, and 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/>
              <a:t>t</a:t>
            </a:r>
            <a:r>
              <a:rPr lang="en-US" sz="1800" dirty="0" smtClean="0"/>
              <a:t>hat the root node use the PE Distinguisher Labels attribute to bind upstream-assigned labels to PE addresses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/>
              <a:t>a</a:t>
            </a:r>
            <a:r>
              <a:rPr lang="en-US" sz="1800" dirty="0" smtClean="0"/>
              <a:t> PE transmitting onto the tunnel would identify itself in the data plane with the corresponding upstream-assigned label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19023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5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Partitioned Method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Provides C-</a:t>
            </a:r>
            <a:r>
              <a:rPr lang="en-US" sz="2800" dirty="0" err="1" smtClean="0"/>
              <a:t>bidir</a:t>
            </a:r>
            <a:r>
              <a:rPr lang="en-US" sz="2800" dirty="0" smtClean="0"/>
              <a:t> support as envisaged in RFC 6513 section 11.2, &amp; recommended in RFC 6517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 err="1" smtClean="0"/>
              <a:t>bidir</a:t>
            </a:r>
            <a:r>
              <a:rPr lang="en-US" sz="2400" dirty="0" smtClean="0"/>
              <a:t> P-tunnels are advertised in S-PMSI A-D routes to which C-</a:t>
            </a:r>
            <a:r>
              <a:rPr lang="en-US" sz="2400" dirty="0" err="1" smtClean="0"/>
              <a:t>bidir</a:t>
            </a:r>
            <a:r>
              <a:rPr lang="en-US" sz="2400" dirty="0" smtClean="0"/>
              <a:t> flows are bound: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(C-*,C-*),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(C-*,C-G) where C-G is a </a:t>
            </a:r>
            <a:r>
              <a:rPr lang="en-US" sz="2000" dirty="0" err="1" smtClean="0"/>
              <a:t>bidir</a:t>
            </a:r>
            <a:r>
              <a:rPr lang="en-US" sz="2000" dirty="0" smtClean="0"/>
              <a:t> group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New (C-*,C-BIDIR) wildcard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draft also provide rules for using these tunnels to carry unidirectional C-flows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Two variations: with/without LSP hierarchy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Will discuss “without” variation first</a:t>
            </a:r>
          </a:p>
        </p:txBody>
      </p:sp>
    </p:spTree>
    <p:extLst>
      <p:ext uri="{BB962C8B-B14F-4D97-AF65-F5344CB8AC3E}">
        <p14:creationId xmlns:p14="http://schemas.microsoft.com/office/powerpoint/2010/main" val="3276600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6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What’s the Big Deal about C-</a:t>
            </a:r>
            <a:r>
              <a:rPr lang="en-US" sz="3600" dirty="0" err="1" smtClean="0"/>
              <a:t>bidir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Every BIDIR-PIM Group Address is associated with a Rendezvous Point Address (RPA)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BIDIR-PIM distribution tree is rooted at the node closest to the RPA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Traffic can enter the tree at any point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Traffic goes both upstream and downstream from the entry point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At every vertex, traffic goes both upstream and downstream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This creates a duplicate detection issue</a:t>
            </a:r>
          </a:p>
        </p:txBody>
      </p:sp>
    </p:spTree>
    <p:extLst>
      <p:ext uri="{BB962C8B-B14F-4D97-AF65-F5344CB8AC3E}">
        <p14:creationId xmlns:p14="http://schemas.microsoft.com/office/powerpoint/2010/main" val="460259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7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61651" y="353354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What’s the Big Deal about C-</a:t>
            </a:r>
            <a:r>
              <a:rPr lang="en-US" sz="3600" dirty="0" err="1" smtClean="0"/>
              <a:t>bidir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05400" y="1212544"/>
            <a:ext cx="3048000" cy="577571"/>
          </a:xfrm>
          <a:ln/>
        </p:spPr>
        <p:txBody>
          <a:bodyPr lIns="0" tIns="0" rIns="0" bIns="0"/>
          <a:lstStyle/>
          <a:p>
            <a:pPr marL="0" indent="0"/>
            <a:r>
              <a:rPr lang="en-US" sz="2400" dirty="0" smtClean="0">
                <a:sym typeface="Wingdings" pitchFamily="2" charset="2"/>
              </a:rPr>
              <a:t>                         </a:t>
            </a:r>
            <a:endParaRPr lang="en-US" sz="2400" dirty="0" smtClean="0"/>
          </a:p>
        </p:txBody>
      </p:sp>
      <p:sp>
        <p:nvSpPr>
          <p:cNvPr id="2" name="Oval 1"/>
          <p:cNvSpPr/>
          <p:nvPr/>
        </p:nvSpPr>
        <p:spPr bwMode="auto">
          <a:xfrm>
            <a:off x="932166" y="1637128"/>
            <a:ext cx="527566" cy="52756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9249" y="1716245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N1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65256" y="1157000"/>
            <a:ext cx="668202" cy="527566"/>
            <a:chOff x="3043607" y="1273433"/>
            <a:chExt cx="668202" cy="527566"/>
          </a:xfrm>
        </p:grpSpPr>
        <p:sp>
          <p:nvSpPr>
            <p:cNvPr id="12" name="Oval 11"/>
            <p:cNvSpPr/>
            <p:nvPr/>
          </p:nvSpPr>
          <p:spPr bwMode="auto">
            <a:xfrm>
              <a:off x="3113925" y="1273433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3607" y="1352550"/>
              <a:ext cx="6682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N2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82625" y="2268982"/>
            <a:ext cx="633465" cy="527566"/>
            <a:chOff x="890534" y="2179082"/>
            <a:chExt cx="633465" cy="527566"/>
          </a:xfrm>
        </p:grpSpPr>
        <p:sp>
          <p:nvSpPr>
            <p:cNvPr id="15" name="Oval 14"/>
            <p:cNvSpPr/>
            <p:nvPr/>
          </p:nvSpPr>
          <p:spPr bwMode="auto">
            <a:xfrm>
              <a:off x="943483" y="2179082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0534" y="2258199"/>
              <a:ext cx="63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N3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29094" y="2158944"/>
            <a:ext cx="703398" cy="527566"/>
            <a:chOff x="1219200" y="1537216"/>
            <a:chExt cx="703398" cy="527566"/>
          </a:xfrm>
        </p:grpSpPr>
        <p:sp>
          <p:nvSpPr>
            <p:cNvPr id="21" name="Oval 20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19200" y="1616333"/>
              <a:ext cx="703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N5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876228" y="2158944"/>
            <a:ext cx="688717" cy="527566"/>
            <a:chOff x="1219199" y="1537216"/>
            <a:chExt cx="688717" cy="527566"/>
          </a:xfrm>
        </p:grpSpPr>
        <p:sp>
          <p:nvSpPr>
            <p:cNvPr id="24" name="Oval 23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19199" y="1616333"/>
              <a:ext cx="688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N7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49636" y="1337338"/>
            <a:ext cx="685800" cy="527566"/>
            <a:chOff x="1219200" y="1537216"/>
            <a:chExt cx="685800" cy="527566"/>
          </a:xfrm>
        </p:grpSpPr>
        <p:sp>
          <p:nvSpPr>
            <p:cNvPr id="30" name="Oval 29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19200" y="161633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N4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90651" y="1341666"/>
            <a:ext cx="685800" cy="527566"/>
            <a:chOff x="1219200" y="1537216"/>
            <a:chExt cx="685800" cy="527566"/>
          </a:xfrm>
        </p:grpSpPr>
        <p:sp>
          <p:nvSpPr>
            <p:cNvPr id="33" name="Oval 32"/>
            <p:cNvSpPr/>
            <p:nvPr/>
          </p:nvSpPr>
          <p:spPr bwMode="auto">
            <a:xfrm>
              <a:off x="1222117" y="1537216"/>
              <a:ext cx="527566" cy="52756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19200" y="161633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N6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 bwMode="auto">
          <a:xfrm>
            <a:off x="2667000" y="1066800"/>
            <a:ext cx="0" cy="19050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urved Connector 34"/>
          <p:cNvCxnSpPr>
            <a:stCxn id="2" idx="7"/>
          </p:cNvCxnSpPr>
          <p:nvPr/>
        </p:nvCxnSpPr>
        <p:spPr bwMode="auto">
          <a:xfrm rot="5400000" flipH="1" flipV="1">
            <a:off x="1459245" y="1338059"/>
            <a:ext cx="299556" cy="453102"/>
          </a:xfrm>
          <a:prstGeom prst="curved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urved Connector 36"/>
          <p:cNvCxnSpPr>
            <a:stCxn id="2" idx="5"/>
            <a:endCxn id="16" idx="1"/>
          </p:cNvCxnSpPr>
          <p:nvPr/>
        </p:nvCxnSpPr>
        <p:spPr bwMode="auto">
          <a:xfrm rot="16200000" flipH="1">
            <a:off x="1359883" y="2110022"/>
            <a:ext cx="445331" cy="400153"/>
          </a:xfrm>
          <a:prstGeom prst="curved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stCxn id="13" idx="3"/>
          </p:cNvCxnSpPr>
          <p:nvPr/>
        </p:nvCxnSpPr>
        <p:spPr bwMode="auto">
          <a:xfrm>
            <a:off x="2433458" y="1420783"/>
            <a:ext cx="23354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>
            <a:stCxn id="16" idx="3"/>
          </p:cNvCxnSpPr>
          <p:nvPr/>
        </p:nvCxnSpPr>
        <p:spPr bwMode="auto">
          <a:xfrm flipV="1">
            <a:off x="2416090" y="2532764"/>
            <a:ext cx="250910" cy="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22" idx="1"/>
          </p:cNvCxnSpPr>
          <p:nvPr/>
        </p:nvCxnSpPr>
        <p:spPr bwMode="auto">
          <a:xfrm flipH="1">
            <a:off x="2667000" y="2422727"/>
            <a:ext cx="26209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stCxn id="31" idx="1"/>
          </p:cNvCxnSpPr>
          <p:nvPr/>
        </p:nvCxnSpPr>
        <p:spPr bwMode="auto">
          <a:xfrm flipH="1" flipV="1">
            <a:off x="2667000" y="1599498"/>
            <a:ext cx="282636" cy="162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Curved Connector 59"/>
          <p:cNvCxnSpPr>
            <a:endCxn id="33" idx="2"/>
          </p:cNvCxnSpPr>
          <p:nvPr/>
        </p:nvCxnSpPr>
        <p:spPr bwMode="auto">
          <a:xfrm>
            <a:off x="3480119" y="1564610"/>
            <a:ext cx="413449" cy="40839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Curved Connector 62"/>
          <p:cNvCxnSpPr>
            <a:endCxn id="24" idx="2"/>
          </p:cNvCxnSpPr>
          <p:nvPr/>
        </p:nvCxnSpPr>
        <p:spPr bwMode="auto">
          <a:xfrm>
            <a:off x="3459577" y="2422727"/>
            <a:ext cx="419569" cy="12700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75" name="TextBox 3074"/>
          <p:cNvSpPr txBox="1"/>
          <p:nvPr/>
        </p:nvSpPr>
        <p:spPr>
          <a:xfrm>
            <a:off x="5105400" y="1420783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(*,G) Tree rooted at N1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Possible path of (N7,G) flow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087" name="Straight Arrow Connector 3086"/>
          <p:cNvCxnSpPr/>
          <p:nvPr/>
        </p:nvCxnSpPr>
        <p:spPr bwMode="auto">
          <a:xfrm flipH="1">
            <a:off x="3195794" y="2971800"/>
            <a:ext cx="947135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89" name="Straight Arrow Connector 3088"/>
          <p:cNvCxnSpPr/>
          <p:nvPr/>
        </p:nvCxnSpPr>
        <p:spPr bwMode="auto">
          <a:xfrm flipV="1">
            <a:off x="2808318" y="1864904"/>
            <a:ext cx="0" cy="29979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91" name="Straight Arrow Connector 3090"/>
          <p:cNvCxnSpPr/>
          <p:nvPr/>
        </p:nvCxnSpPr>
        <p:spPr bwMode="auto">
          <a:xfrm>
            <a:off x="3632492" y="1790115"/>
            <a:ext cx="261076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93" name="Straight Arrow Connector 3092"/>
          <p:cNvCxnSpPr/>
          <p:nvPr/>
        </p:nvCxnSpPr>
        <p:spPr bwMode="auto">
          <a:xfrm flipH="1">
            <a:off x="2363140" y="2796548"/>
            <a:ext cx="178405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95" name="Straight Arrow Connector 3094"/>
          <p:cNvCxnSpPr/>
          <p:nvPr/>
        </p:nvCxnSpPr>
        <p:spPr bwMode="auto">
          <a:xfrm flipH="1" flipV="1">
            <a:off x="1195949" y="2310098"/>
            <a:ext cx="413074" cy="66170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97" name="Straight Arrow Connector 3096"/>
          <p:cNvCxnSpPr/>
          <p:nvPr/>
        </p:nvCxnSpPr>
        <p:spPr bwMode="auto">
          <a:xfrm flipV="1">
            <a:off x="1195949" y="1236117"/>
            <a:ext cx="586676" cy="18466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99" name="TextBox 3098"/>
          <p:cNvSpPr txBox="1"/>
          <p:nvPr/>
        </p:nvSpPr>
        <p:spPr>
          <a:xfrm>
            <a:off x="752140" y="3200400"/>
            <a:ext cx="79112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Assume N3 is the Designated Forwarder for the LAN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Note that N2 does not get N7’s traffic from the LAN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N2 gets N7’s traffic from N1 not from N5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N2 does not send traffic from N1 onto LAN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These restrictions necessary to prevent duplicates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 RPF check on data is possible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Restrictions effected by Designated Forwarder Election on LAN;</a:t>
            </a:r>
          </a:p>
          <a:p>
            <a:pPr marL="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Only DF (N3 in this case) can take data from downstream off LAN and </a:t>
            </a: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end upstream</a:t>
            </a:r>
          </a:p>
          <a:p>
            <a:pPr marL="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Only DF can put data from upstream on LAN</a:t>
            </a:r>
          </a:p>
          <a:p>
            <a:pPr marL="285750"/>
            <a:endParaRPr lang="en-US" dirty="0" smtClean="0">
              <a:solidFill>
                <a:schemeClr val="tx1"/>
              </a:solidFill>
            </a:endParaRPr>
          </a:p>
          <a:p>
            <a:pPr marL="571500" indent="-285750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81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8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Implications for MVPN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Instead of a LAN, we have tunnels across the SP backbone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do not want to have the PEs of a given MVPN run the BIDIR-PIM DF Election procedures across the backbone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Not recommended outside a LAN environment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Don’t want to require PE-PE PIM interactions as precondition of supporting C-BIDIR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Alternative 1: Put the RPA in the backbone (no DF election on the RPA)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Alternative 2: Partitioned Method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28794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9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8239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Partitioned Method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  <a:ln/>
        </p:spPr>
        <p:txBody>
          <a:bodyPr lIns="0" tIns="0" rIns="0" bIns="0"/>
          <a:lstStyle/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In a given MVPN, when a PE gets Join(*,G) from a CE, where C-G is a BIDIR-PIM group, PE independently selects a “root PE” for C-G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The selected root PE will be the “upstream PE” (as defined in RFC 6513) for G’s C-RPA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Any PE that might be the root PE for some </a:t>
            </a:r>
            <a:r>
              <a:rPr lang="en-US" sz="2000" dirty="0" err="1" smtClean="0"/>
              <a:t>bidir</a:t>
            </a:r>
            <a:r>
              <a:rPr lang="en-US" sz="2000" dirty="0" smtClean="0"/>
              <a:t> group advertises an S-PMSI A-D route (C-*,C-G) or (C-*,C-*) or (C-*,C-BIDIR) whose PMSI Tunnel attribute specifies an MP2MP LSP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Any PE with (C-*,C-G) traffic to send to other PEs sends on the MP2MP LSP advertised by the root PE for C-G</a:t>
            </a:r>
          </a:p>
          <a:p>
            <a:pPr marL="457200" lvl="1" indent="-342900">
              <a:buFont typeface="Arial" pitchFamily="34" charset="0"/>
              <a:buChar char="•"/>
            </a:pPr>
            <a:r>
              <a:rPr lang="en-US" sz="2000" dirty="0" smtClean="0"/>
              <a:t>When a PE receives (C-*,C-G) traffic from another PE, it discards it unless it has arrived on the MP2MP LSP advertised by the root PE for C-G</a:t>
            </a:r>
          </a:p>
          <a:p>
            <a:pPr marL="114300" lvl="1" indent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710340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7038</TotalTime>
  <Words>1120</Words>
  <Application>Microsoft Office PowerPoint</Application>
  <PresentationFormat>On-screen Show (4:3)</PresentationFormat>
  <Paragraphs>162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Bidirectional P-tunnels in MVPN</vt:lpstr>
      <vt:lpstr>Filling the Gaps</vt:lpstr>
      <vt:lpstr>Unpartitioned Method</vt:lpstr>
      <vt:lpstr>Unpartitioned Method Issues</vt:lpstr>
      <vt:lpstr>Partitioned Method</vt:lpstr>
      <vt:lpstr>What’s the Big Deal about C-bidir?</vt:lpstr>
      <vt:lpstr>What’s the Big Deal about C-bidir?</vt:lpstr>
      <vt:lpstr>Implications for MVPN</vt:lpstr>
      <vt:lpstr>Partitioned Method</vt:lpstr>
      <vt:lpstr>Example</vt:lpstr>
      <vt:lpstr>Multiple MP2MP LSPs?  Really?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126</cp:revision>
  <cp:lastPrinted>1601-01-01T00:00:00Z</cp:lastPrinted>
  <dcterms:created xsi:type="dcterms:W3CDTF">1601-01-01T00:00:00Z</dcterms:created>
  <dcterms:modified xsi:type="dcterms:W3CDTF">2012-07-25T16:08:24Z</dcterms:modified>
</cp:coreProperties>
</file>