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sldIdLst>
    <p:sldId id="257" r:id="rId2"/>
    <p:sldId id="258" r:id="rId3"/>
    <p:sldId id="275" r:id="rId4"/>
    <p:sldId id="259" r:id="rId5"/>
    <p:sldId id="276" r:id="rId6"/>
    <p:sldId id="260" r:id="rId7"/>
    <p:sldId id="261" r:id="rId8"/>
    <p:sldId id="263" r:id="rId9"/>
    <p:sldId id="264" r:id="rId10"/>
    <p:sldId id="273" r:id="rId11"/>
    <p:sldId id="274" r:id="rId12"/>
    <p:sldId id="266" r:id="rId13"/>
    <p:sldId id="267" r:id="rId14"/>
    <p:sldId id="268" r:id="rId15"/>
    <p:sldId id="269" r:id="rId16"/>
    <p:sldId id="271" r:id="rId17"/>
    <p:sldId id="272" r:id="rId18"/>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204"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Rectangle 3"/>
          <p:cNvSpPr>
            <a:spLocks noGrp="1" noChangeArrowheads="1"/>
          </p:cNvSpPr>
          <p:nvPr>
            <p:ph type="hdr"/>
          </p:nvPr>
        </p:nvSpPr>
        <p:spPr bwMode="auto">
          <a:xfrm>
            <a:off x="0" y="0"/>
            <a:ext cx="296862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defRPr>
            </a:lvl1pPr>
          </a:lstStyle>
          <a:p>
            <a:endParaRPr lang="en-US"/>
          </a:p>
        </p:txBody>
      </p:sp>
      <p:sp>
        <p:nvSpPr>
          <p:cNvPr id="2052" name="Rectangle 4"/>
          <p:cNvSpPr>
            <a:spLocks noGrp="1" noChangeArrowheads="1"/>
          </p:cNvSpPr>
          <p:nvPr>
            <p:ph type="dt"/>
          </p:nvPr>
        </p:nvSpPr>
        <p:spPr bwMode="auto">
          <a:xfrm>
            <a:off x="3884613" y="0"/>
            <a:ext cx="296862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defRPr>
            </a:lvl1pPr>
          </a:lstStyle>
          <a:p>
            <a:endParaRPr lang="en-US"/>
          </a:p>
        </p:txBody>
      </p:sp>
      <p:sp>
        <p:nvSpPr>
          <p:cNvPr id="2053" name="Rectangle 5"/>
          <p:cNvSpPr>
            <a:spLocks noGrp="1" noRot="1" noChangeAspect="1" noChangeArrowheads="1"/>
          </p:cNvSpPr>
          <p:nvPr>
            <p:ph type="sldImg"/>
          </p:nvPr>
        </p:nvSpPr>
        <p:spPr bwMode="auto">
          <a:xfrm>
            <a:off x="1143000" y="685800"/>
            <a:ext cx="4568825" cy="3425825"/>
          </a:xfrm>
          <a:prstGeom prst="rect">
            <a:avLst/>
          </a:prstGeom>
          <a:solidFill>
            <a:srgbClr val="FFFFFF"/>
          </a:solidFill>
          <a:ln w="9360">
            <a:solidFill>
              <a:srgbClr val="000000"/>
            </a:solidFill>
            <a:miter lim="800000"/>
            <a:headEnd/>
            <a:tailEnd/>
          </a:ln>
          <a:effectLst/>
        </p:spPr>
      </p:sp>
      <p:sp>
        <p:nvSpPr>
          <p:cNvPr id="2054" name="Rectangle 6"/>
          <p:cNvSpPr>
            <a:spLocks noGrp="1" noChangeArrowheads="1"/>
          </p:cNvSpPr>
          <p:nvPr>
            <p:ph type="body"/>
          </p:nvPr>
        </p:nvSpPr>
        <p:spPr bwMode="auto">
          <a:xfrm>
            <a:off x="685800" y="4343400"/>
            <a:ext cx="5483225" cy="41116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smtClean="0"/>
          </a:p>
        </p:txBody>
      </p:sp>
      <p:sp>
        <p:nvSpPr>
          <p:cNvPr id="2055" name="Rectangle 7"/>
          <p:cNvSpPr>
            <a:spLocks noGrp="1" noChangeArrowheads="1"/>
          </p:cNvSpPr>
          <p:nvPr>
            <p:ph type="ftr"/>
          </p:nvPr>
        </p:nvSpPr>
        <p:spPr bwMode="auto">
          <a:xfrm>
            <a:off x="0" y="8685213"/>
            <a:ext cx="2968625" cy="45402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defRPr>
            </a:lvl1pPr>
          </a:lstStyle>
          <a:p>
            <a:endParaRPr lang="en-US"/>
          </a:p>
        </p:txBody>
      </p:sp>
      <p:sp>
        <p:nvSpPr>
          <p:cNvPr id="2056" name="Rectangle 8"/>
          <p:cNvSpPr>
            <a:spLocks noGrp="1" noChangeArrowheads="1"/>
          </p:cNvSpPr>
          <p:nvPr>
            <p:ph type="sldNum"/>
          </p:nvPr>
        </p:nvSpPr>
        <p:spPr bwMode="auto">
          <a:xfrm>
            <a:off x="3884613" y="8685213"/>
            <a:ext cx="2968625" cy="45402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defRPr>
            </a:lvl1pPr>
          </a:lstStyle>
          <a:p>
            <a:fld id="{6DF559FF-E3B5-43D3-9A0C-D3A07E72013F}" type="slidenum">
              <a:rPr lang="en-US"/>
              <a:pPr/>
              <a:t>‹#›</a:t>
            </a:fld>
            <a:endParaRPr lang="en-US"/>
          </a:p>
        </p:txBody>
      </p:sp>
    </p:spTree>
    <p:extLst>
      <p:ext uri="{BB962C8B-B14F-4D97-AF65-F5344CB8AC3E}">
        <p14:creationId xmlns:p14="http://schemas.microsoft.com/office/powerpoint/2010/main" val="17237013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10</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11</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12</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13</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14</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15</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16</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17</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2</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3</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4</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5</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6</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7</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8</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444A32D-E292-4C3B-B3B9-EAB095BD338D}" type="slidenum">
              <a:rPr lang="en-US">
                <a:solidFill>
                  <a:prstClr val="white"/>
                </a:solidFill>
              </a:rPr>
              <a:pPr/>
              <a:t>9</a:t>
            </a:fld>
            <a:endParaRPr lang="en-US">
              <a:solidFill>
                <a:prstClr val="white"/>
              </a:solidFill>
            </a:endParaRPr>
          </a:p>
        </p:txBody>
      </p:sp>
      <p:sp>
        <p:nvSpPr>
          <p:cNvPr id="102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solidFill>
                <a:prstClr val="white"/>
              </a:solidFill>
            </a:endParaRPr>
          </a:p>
        </p:txBody>
      </p:sp>
      <p:sp>
        <p:nvSpPr>
          <p:cNvPr id="10242" name="Rectangle 2"/>
          <p:cNvSpPr txBox="1">
            <a:spLocks noGrp="1" noChangeArrowheads="1"/>
          </p:cNvSpPr>
          <p:nvPr>
            <p:ph type="body"/>
          </p:nvPr>
        </p:nvSpPr>
        <p:spPr bwMode="auto">
          <a:xfrm>
            <a:off x="685800" y="4343400"/>
            <a:ext cx="5484813" cy="4114800"/>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r>
              <a:rPr lang="en-US" smtClean="0"/>
              <a:t>L3VPN WG </a:t>
            </a:r>
            <a:endParaRPr lang="en-US"/>
          </a:p>
        </p:txBody>
      </p:sp>
      <p:sp>
        <p:nvSpPr>
          <p:cNvPr id="5" name="Footer Placeholder 4"/>
          <p:cNvSpPr>
            <a:spLocks noGrp="1"/>
          </p:cNvSpPr>
          <p:nvPr>
            <p:ph type="ftr" idx="11"/>
          </p:nvPr>
        </p:nvSpPr>
        <p:spPr/>
        <p:txBody>
          <a:bodyPr/>
          <a:lstStyle>
            <a:lvl1pPr>
              <a:defRPr/>
            </a:lvl1pPr>
          </a:lstStyle>
          <a:p>
            <a:r>
              <a:rPr lang="en-US" smtClean="0"/>
              <a:t>2012-Jul-30</a:t>
            </a:r>
            <a:endParaRPr lang="en-US"/>
          </a:p>
        </p:txBody>
      </p:sp>
      <p:sp>
        <p:nvSpPr>
          <p:cNvPr id="6" name="Slide Number Placeholder 5"/>
          <p:cNvSpPr>
            <a:spLocks noGrp="1"/>
          </p:cNvSpPr>
          <p:nvPr>
            <p:ph type="sldNum" idx="12"/>
          </p:nvPr>
        </p:nvSpPr>
        <p:spPr/>
        <p:txBody>
          <a:bodyPr/>
          <a:lstStyle>
            <a:lvl1pPr>
              <a:defRPr/>
            </a:lvl1pPr>
          </a:lstStyle>
          <a:p>
            <a:fld id="{25D58B61-61DA-4386-9352-7EE747485C3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smtClean="0"/>
              <a:t>L3VPN WG </a:t>
            </a:r>
            <a:endParaRPr lang="en-US"/>
          </a:p>
        </p:txBody>
      </p:sp>
      <p:sp>
        <p:nvSpPr>
          <p:cNvPr id="5" name="Footer Placeholder 4"/>
          <p:cNvSpPr>
            <a:spLocks noGrp="1"/>
          </p:cNvSpPr>
          <p:nvPr>
            <p:ph type="ftr" idx="11"/>
          </p:nvPr>
        </p:nvSpPr>
        <p:spPr/>
        <p:txBody>
          <a:bodyPr/>
          <a:lstStyle>
            <a:lvl1pPr>
              <a:defRPr/>
            </a:lvl1pPr>
          </a:lstStyle>
          <a:p>
            <a:r>
              <a:rPr lang="en-US" smtClean="0"/>
              <a:t>2012-Jul-30</a:t>
            </a:r>
            <a:endParaRPr lang="en-US"/>
          </a:p>
        </p:txBody>
      </p:sp>
      <p:sp>
        <p:nvSpPr>
          <p:cNvPr id="6" name="Slide Number Placeholder 5"/>
          <p:cNvSpPr>
            <a:spLocks noGrp="1"/>
          </p:cNvSpPr>
          <p:nvPr>
            <p:ph type="sldNum" idx="12"/>
          </p:nvPr>
        </p:nvSpPr>
        <p:spPr/>
        <p:txBody>
          <a:bodyPr/>
          <a:lstStyle>
            <a:lvl1pPr>
              <a:defRPr/>
            </a:lvl1pPr>
          </a:lstStyle>
          <a:p>
            <a:fld id="{8373323B-2C71-44D8-B604-50B2C6E29ED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smtClean="0"/>
              <a:t>L3VPN WG </a:t>
            </a:r>
            <a:endParaRPr lang="en-US"/>
          </a:p>
        </p:txBody>
      </p:sp>
      <p:sp>
        <p:nvSpPr>
          <p:cNvPr id="5" name="Footer Placeholder 4"/>
          <p:cNvSpPr>
            <a:spLocks noGrp="1"/>
          </p:cNvSpPr>
          <p:nvPr>
            <p:ph type="ftr" idx="11"/>
          </p:nvPr>
        </p:nvSpPr>
        <p:spPr/>
        <p:txBody>
          <a:bodyPr/>
          <a:lstStyle>
            <a:lvl1pPr>
              <a:defRPr/>
            </a:lvl1pPr>
          </a:lstStyle>
          <a:p>
            <a:r>
              <a:rPr lang="en-US" smtClean="0"/>
              <a:t>2012-Jul-30</a:t>
            </a:r>
            <a:endParaRPr lang="en-US"/>
          </a:p>
        </p:txBody>
      </p:sp>
      <p:sp>
        <p:nvSpPr>
          <p:cNvPr id="6" name="Slide Number Placeholder 5"/>
          <p:cNvSpPr>
            <a:spLocks noGrp="1"/>
          </p:cNvSpPr>
          <p:nvPr>
            <p:ph type="sldNum" idx="12"/>
          </p:nvPr>
        </p:nvSpPr>
        <p:spPr/>
        <p:txBody>
          <a:bodyPr/>
          <a:lstStyle>
            <a:lvl1pPr>
              <a:defRPr/>
            </a:lvl1pPr>
          </a:lstStyle>
          <a:p>
            <a:fld id="{89B7DD3F-FCAC-4258-BDB0-858E8A19FDF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smtClean="0"/>
              <a:t>L3VPN WG </a:t>
            </a:r>
            <a:endParaRPr lang="en-US"/>
          </a:p>
        </p:txBody>
      </p:sp>
      <p:sp>
        <p:nvSpPr>
          <p:cNvPr id="5" name="Footer Placeholder 4"/>
          <p:cNvSpPr>
            <a:spLocks noGrp="1"/>
          </p:cNvSpPr>
          <p:nvPr>
            <p:ph type="ftr" idx="11"/>
          </p:nvPr>
        </p:nvSpPr>
        <p:spPr/>
        <p:txBody>
          <a:bodyPr/>
          <a:lstStyle>
            <a:lvl1pPr>
              <a:defRPr/>
            </a:lvl1pPr>
          </a:lstStyle>
          <a:p>
            <a:r>
              <a:rPr lang="en-US" smtClean="0"/>
              <a:t>2012-Jul-30</a:t>
            </a:r>
            <a:endParaRPr lang="en-US"/>
          </a:p>
        </p:txBody>
      </p:sp>
      <p:sp>
        <p:nvSpPr>
          <p:cNvPr id="6" name="Slide Number Placeholder 5"/>
          <p:cNvSpPr>
            <a:spLocks noGrp="1"/>
          </p:cNvSpPr>
          <p:nvPr>
            <p:ph type="sldNum" idx="12"/>
          </p:nvPr>
        </p:nvSpPr>
        <p:spPr/>
        <p:txBody>
          <a:bodyPr/>
          <a:lstStyle>
            <a:lvl1pPr>
              <a:defRPr/>
            </a:lvl1pPr>
          </a:lstStyle>
          <a:p>
            <a:fld id="{BC574CD5-5407-47BA-A384-6E7607257A0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L3VPN WG </a:t>
            </a:r>
            <a:endParaRPr lang="en-US"/>
          </a:p>
        </p:txBody>
      </p:sp>
      <p:sp>
        <p:nvSpPr>
          <p:cNvPr id="5" name="Footer Placeholder 4"/>
          <p:cNvSpPr>
            <a:spLocks noGrp="1"/>
          </p:cNvSpPr>
          <p:nvPr>
            <p:ph type="ftr" idx="11"/>
          </p:nvPr>
        </p:nvSpPr>
        <p:spPr/>
        <p:txBody>
          <a:bodyPr/>
          <a:lstStyle>
            <a:lvl1pPr>
              <a:defRPr/>
            </a:lvl1pPr>
          </a:lstStyle>
          <a:p>
            <a:r>
              <a:rPr lang="en-US" smtClean="0"/>
              <a:t>2012-Jul-30</a:t>
            </a:r>
            <a:endParaRPr lang="en-US"/>
          </a:p>
        </p:txBody>
      </p:sp>
      <p:sp>
        <p:nvSpPr>
          <p:cNvPr id="6" name="Slide Number Placeholder 5"/>
          <p:cNvSpPr>
            <a:spLocks noGrp="1"/>
          </p:cNvSpPr>
          <p:nvPr>
            <p:ph type="sldNum" idx="12"/>
          </p:nvPr>
        </p:nvSpPr>
        <p:spPr/>
        <p:txBody>
          <a:bodyPr/>
          <a:lstStyle>
            <a:lvl1pPr>
              <a:defRPr/>
            </a:lvl1pPr>
          </a:lstStyle>
          <a:p>
            <a:fld id="{52A5F379-4486-4749-8A85-1C1893127B5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r>
              <a:rPr lang="en-US" smtClean="0"/>
              <a:t>L3VPN WG </a:t>
            </a:r>
            <a:endParaRPr lang="en-US"/>
          </a:p>
        </p:txBody>
      </p:sp>
      <p:sp>
        <p:nvSpPr>
          <p:cNvPr id="6" name="Footer Placeholder 5"/>
          <p:cNvSpPr>
            <a:spLocks noGrp="1"/>
          </p:cNvSpPr>
          <p:nvPr>
            <p:ph type="ftr" idx="11"/>
          </p:nvPr>
        </p:nvSpPr>
        <p:spPr/>
        <p:txBody>
          <a:bodyPr/>
          <a:lstStyle>
            <a:lvl1pPr>
              <a:defRPr/>
            </a:lvl1pPr>
          </a:lstStyle>
          <a:p>
            <a:r>
              <a:rPr lang="en-US" smtClean="0"/>
              <a:t>2012-Jul-30</a:t>
            </a:r>
            <a:endParaRPr lang="en-US"/>
          </a:p>
        </p:txBody>
      </p:sp>
      <p:sp>
        <p:nvSpPr>
          <p:cNvPr id="7" name="Slide Number Placeholder 6"/>
          <p:cNvSpPr>
            <a:spLocks noGrp="1"/>
          </p:cNvSpPr>
          <p:nvPr>
            <p:ph type="sldNum" idx="12"/>
          </p:nvPr>
        </p:nvSpPr>
        <p:spPr/>
        <p:txBody>
          <a:bodyPr/>
          <a:lstStyle>
            <a:lvl1pPr>
              <a:defRPr/>
            </a:lvl1pPr>
          </a:lstStyle>
          <a:p>
            <a:fld id="{5764632F-5CB9-49C2-A1C5-E01E98A44D5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r>
              <a:rPr lang="en-US" smtClean="0"/>
              <a:t>L3VPN WG </a:t>
            </a:r>
            <a:endParaRPr lang="en-US"/>
          </a:p>
        </p:txBody>
      </p:sp>
      <p:sp>
        <p:nvSpPr>
          <p:cNvPr id="8" name="Footer Placeholder 7"/>
          <p:cNvSpPr>
            <a:spLocks noGrp="1"/>
          </p:cNvSpPr>
          <p:nvPr>
            <p:ph type="ftr" idx="11"/>
          </p:nvPr>
        </p:nvSpPr>
        <p:spPr/>
        <p:txBody>
          <a:bodyPr/>
          <a:lstStyle>
            <a:lvl1pPr>
              <a:defRPr/>
            </a:lvl1pPr>
          </a:lstStyle>
          <a:p>
            <a:r>
              <a:rPr lang="en-US" smtClean="0"/>
              <a:t>2012-Jul-30</a:t>
            </a:r>
            <a:endParaRPr lang="en-US"/>
          </a:p>
        </p:txBody>
      </p:sp>
      <p:sp>
        <p:nvSpPr>
          <p:cNvPr id="9" name="Slide Number Placeholder 8"/>
          <p:cNvSpPr>
            <a:spLocks noGrp="1"/>
          </p:cNvSpPr>
          <p:nvPr>
            <p:ph type="sldNum" idx="12"/>
          </p:nvPr>
        </p:nvSpPr>
        <p:spPr/>
        <p:txBody>
          <a:bodyPr/>
          <a:lstStyle>
            <a:lvl1pPr>
              <a:defRPr/>
            </a:lvl1pPr>
          </a:lstStyle>
          <a:p>
            <a:fld id="{A2AF476A-30C3-412B-8332-791D0773096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r>
              <a:rPr lang="en-US" smtClean="0"/>
              <a:t>L3VPN WG </a:t>
            </a:r>
            <a:endParaRPr lang="en-US"/>
          </a:p>
        </p:txBody>
      </p:sp>
      <p:sp>
        <p:nvSpPr>
          <p:cNvPr id="4" name="Footer Placeholder 3"/>
          <p:cNvSpPr>
            <a:spLocks noGrp="1"/>
          </p:cNvSpPr>
          <p:nvPr>
            <p:ph type="ftr" idx="11"/>
          </p:nvPr>
        </p:nvSpPr>
        <p:spPr/>
        <p:txBody>
          <a:bodyPr/>
          <a:lstStyle>
            <a:lvl1pPr>
              <a:defRPr/>
            </a:lvl1pPr>
          </a:lstStyle>
          <a:p>
            <a:r>
              <a:rPr lang="en-US" smtClean="0"/>
              <a:t>2012-Jul-30</a:t>
            </a:r>
            <a:endParaRPr lang="en-US"/>
          </a:p>
        </p:txBody>
      </p:sp>
      <p:sp>
        <p:nvSpPr>
          <p:cNvPr id="5" name="Slide Number Placeholder 4"/>
          <p:cNvSpPr>
            <a:spLocks noGrp="1"/>
          </p:cNvSpPr>
          <p:nvPr>
            <p:ph type="sldNum" idx="12"/>
          </p:nvPr>
        </p:nvSpPr>
        <p:spPr/>
        <p:txBody>
          <a:bodyPr/>
          <a:lstStyle>
            <a:lvl1pPr>
              <a:defRPr/>
            </a:lvl1pPr>
          </a:lstStyle>
          <a:p>
            <a:fld id="{BF9C7B9D-6DC4-41F7-A462-6EA95B7D97B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L3VPN WG </a:t>
            </a:r>
            <a:endParaRPr lang="en-US"/>
          </a:p>
        </p:txBody>
      </p:sp>
      <p:sp>
        <p:nvSpPr>
          <p:cNvPr id="3" name="Footer Placeholder 2"/>
          <p:cNvSpPr>
            <a:spLocks noGrp="1"/>
          </p:cNvSpPr>
          <p:nvPr>
            <p:ph type="ftr" idx="11"/>
          </p:nvPr>
        </p:nvSpPr>
        <p:spPr/>
        <p:txBody>
          <a:bodyPr/>
          <a:lstStyle>
            <a:lvl1pPr>
              <a:defRPr/>
            </a:lvl1pPr>
          </a:lstStyle>
          <a:p>
            <a:r>
              <a:rPr lang="en-US" smtClean="0"/>
              <a:t>2012-Jul-30</a:t>
            </a:r>
            <a:endParaRPr lang="en-US"/>
          </a:p>
        </p:txBody>
      </p:sp>
      <p:sp>
        <p:nvSpPr>
          <p:cNvPr id="4" name="Slide Number Placeholder 3"/>
          <p:cNvSpPr>
            <a:spLocks noGrp="1"/>
          </p:cNvSpPr>
          <p:nvPr>
            <p:ph type="sldNum" idx="12"/>
          </p:nvPr>
        </p:nvSpPr>
        <p:spPr/>
        <p:txBody>
          <a:bodyPr/>
          <a:lstStyle>
            <a:lvl1pPr>
              <a:defRPr/>
            </a:lvl1pPr>
          </a:lstStyle>
          <a:p>
            <a:fld id="{A36CDFFE-FC25-49B0-B5B0-731629DAD62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smtClean="0"/>
              <a:t>L3VPN WG </a:t>
            </a:r>
            <a:endParaRPr lang="en-US"/>
          </a:p>
        </p:txBody>
      </p:sp>
      <p:sp>
        <p:nvSpPr>
          <p:cNvPr id="6" name="Footer Placeholder 5"/>
          <p:cNvSpPr>
            <a:spLocks noGrp="1"/>
          </p:cNvSpPr>
          <p:nvPr>
            <p:ph type="ftr" idx="11"/>
          </p:nvPr>
        </p:nvSpPr>
        <p:spPr/>
        <p:txBody>
          <a:bodyPr/>
          <a:lstStyle>
            <a:lvl1pPr>
              <a:defRPr/>
            </a:lvl1pPr>
          </a:lstStyle>
          <a:p>
            <a:r>
              <a:rPr lang="en-US" smtClean="0"/>
              <a:t>2012-Jul-30</a:t>
            </a:r>
            <a:endParaRPr lang="en-US"/>
          </a:p>
        </p:txBody>
      </p:sp>
      <p:sp>
        <p:nvSpPr>
          <p:cNvPr id="7" name="Slide Number Placeholder 6"/>
          <p:cNvSpPr>
            <a:spLocks noGrp="1"/>
          </p:cNvSpPr>
          <p:nvPr>
            <p:ph type="sldNum" idx="12"/>
          </p:nvPr>
        </p:nvSpPr>
        <p:spPr/>
        <p:txBody>
          <a:bodyPr/>
          <a:lstStyle>
            <a:lvl1pPr>
              <a:defRPr/>
            </a:lvl1pPr>
          </a:lstStyle>
          <a:p>
            <a:fld id="{54A068A9-DDAC-47F9-83AF-EF7E13DB24E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smtClean="0"/>
              <a:t>L3VPN WG </a:t>
            </a:r>
            <a:endParaRPr lang="en-US"/>
          </a:p>
        </p:txBody>
      </p:sp>
      <p:sp>
        <p:nvSpPr>
          <p:cNvPr id="6" name="Footer Placeholder 5"/>
          <p:cNvSpPr>
            <a:spLocks noGrp="1"/>
          </p:cNvSpPr>
          <p:nvPr>
            <p:ph type="ftr" idx="11"/>
          </p:nvPr>
        </p:nvSpPr>
        <p:spPr/>
        <p:txBody>
          <a:bodyPr/>
          <a:lstStyle>
            <a:lvl1pPr>
              <a:defRPr/>
            </a:lvl1pPr>
          </a:lstStyle>
          <a:p>
            <a:r>
              <a:rPr lang="en-US" smtClean="0"/>
              <a:t>2012-Jul-30</a:t>
            </a:r>
            <a:endParaRPr lang="en-US"/>
          </a:p>
        </p:txBody>
      </p:sp>
      <p:sp>
        <p:nvSpPr>
          <p:cNvPr id="7" name="Slide Number Placeholder 6"/>
          <p:cNvSpPr>
            <a:spLocks noGrp="1"/>
          </p:cNvSpPr>
          <p:nvPr>
            <p:ph type="sldNum" idx="12"/>
          </p:nvPr>
        </p:nvSpPr>
        <p:spPr/>
        <p:txBody>
          <a:bodyPr/>
          <a:lstStyle>
            <a:lvl1pPr>
              <a:defRPr/>
            </a:lvl1pPr>
          </a:lstStyle>
          <a:p>
            <a:fld id="{F74CE3BD-C04B-4FB0-8D62-44DA55C8D11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274638"/>
            <a:ext cx="8226425" cy="1139825"/>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457200" y="1600200"/>
            <a:ext cx="8226425" cy="4522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457200" y="6245225"/>
            <a:ext cx="2130425" cy="5191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r>
              <a:rPr lang="en-US" smtClean="0"/>
              <a:t>L3VPN WG </a:t>
            </a:r>
            <a:endParaRPr lang="en-US"/>
          </a:p>
        </p:txBody>
      </p:sp>
      <p:sp>
        <p:nvSpPr>
          <p:cNvPr id="1028" name="Rectangle 4"/>
          <p:cNvSpPr>
            <a:spLocks noGrp="1" noChangeArrowheads="1"/>
          </p:cNvSpPr>
          <p:nvPr>
            <p:ph type="ftr"/>
          </p:nvPr>
        </p:nvSpPr>
        <p:spPr bwMode="auto">
          <a:xfrm>
            <a:off x="3124200" y="6245225"/>
            <a:ext cx="2892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r>
              <a:rPr lang="en-US" smtClean="0"/>
              <a:t>2012-Jul-30</a:t>
            </a:r>
            <a:endParaRPr lang="en-US"/>
          </a:p>
        </p:txBody>
      </p:sp>
      <p:sp>
        <p:nvSpPr>
          <p:cNvPr id="1029" name="Rectangle 5"/>
          <p:cNvSpPr>
            <a:spLocks noGrp="1" noChangeArrowheads="1"/>
          </p:cNvSpPr>
          <p:nvPr>
            <p:ph type="sldNum"/>
          </p:nvPr>
        </p:nvSpPr>
        <p:spPr bwMode="auto">
          <a:xfrm>
            <a:off x="6553200" y="6245225"/>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fld id="{173EBCEB-EF4D-48DE-A2C0-A83194CF8E4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fontAlgn="base">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marL="742950" indent="-28575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2pPr>
      <a:lvl3pPr marL="11430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3pPr>
      <a:lvl4pPr marL="16002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4pPr>
      <a:lvl5pPr marL="20574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57200" rtl="0" fontAlgn="base">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57200" rtl="0" fontAlgn="base">
        <a:spcBef>
          <a:spcPts val="700"/>
        </a:spcBef>
        <a:spcAft>
          <a:spcPct val="0"/>
        </a:spcAft>
        <a:buClr>
          <a:srgbClr val="000000"/>
        </a:buClr>
        <a:buSzPct val="100000"/>
        <a:buFont typeface="Times New Roman" pitchFamily="18" charset="0"/>
        <a:defRPr sz="2800">
          <a:solidFill>
            <a:srgbClr val="000000"/>
          </a:solidFill>
          <a:latin typeface="+mn-lt"/>
        </a:defRPr>
      </a:lvl2pPr>
      <a:lvl3pPr marL="1143000" indent="-228600" algn="l" defTabSz="457200" rtl="0" fontAlgn="base">
        <a:spcBef>
          <a:spcPts val="600"/>
        </a:spcBef>
        <a:spcAft>
          <a:spcPct val="0"/>
        </a:spcAft>
        <a:buClr>
          <a:srgbClr val="000000"/>
        </a:buClr>
        <a:buSzPct val="100000"/>
        <a:buFont typeface="Times New Roman" pitchFamily="18" charset="0"/>
        <a:defRPr sz="2400">
          <a:solidFill>
            <a:srgbClr val="000000"/>
          </a:solidFill>
          <a:latin typeface="+mn-lt"/>
        </a:defRPr>
      </a:lvl3pPr>
      <a:lvl4pPr marL="1600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4pPr>
      <a:lvl5pPr marL="20574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MVPN Extranet</a:t>
            </a:r>
            <a:endParaRPr lang="en-US" sz="3600" dirty="0"/>
          </a:p>
        </p:txBody>
      </p:sp>
      <p:sp>
        <p:nvSpPr>
          <p:cNvPr id="3074" name="Rectangle 2"/>
          <p:cNvSpPr>
            <a:spLocks noGrp="1" noChangeArrowheads="1"/>
          </p:cNvSpPr>
          <p:nvPr>
            <p:ph type="body" idx="1"/>
          </p:nvPr>
        </p:nvSpPr>
        <p:spPr>
          <a:xfrm>
            <a:off x="457200" y="1143000"/>
            <a:ext cx="8229600" cy="5029200"/>
          </a:xfrm>
          <a:ln/>
        </p:spPr>
        <p:txBody>
          <a:bodyPr lIns="0" tIns="0" rIns="0" bIns="0"/>
          <a:lstStyle/>
          <a:p>
            <a:pPr>
              <a:buFont typeface="Arial" pitchFamily="34" charset="0"/>
              <a:buChar char="•"/>
            </a:pPr>
            <a:r>
              <a:rPr lang="en-US" sz="2800" dirty="0" smtClean="0"/>
              <a:t>First, a little background:</a:t>
            </a:r>
          </a:p>
          <a:p>
            <a:pPr lvl="1">
              <a:buFont typeface="Arial" pitchFamily="34" charset="0"/>
              <a:buChar char="•"/>
            </a:pPr>
            <a:r>
              <a:rPr lang="en-US" sz="2000" dirty="0" smtClean="0"/>
              <a:t>MVPN Effort that began in 2004 culminated in the set of RFCs 6511-6517 in 2012!  (Well, really finished in 2010, mostly)</a:t>
            </a:r>
          </a:p>
          <a:p>
            <a:pPr lvl="1">
              <a:buFont typeface="Arial" pitchFamily="34" charset="0"/>
              <a:buChar char="•"/>
            </a:pPr>
            <a:r>
              <a:rPr lang="en-US" sz="2000" dirty="0" smtClean="0"/>
              <a:t>Left a few loose ends, including “wild cards” and “extranet”</a:t>
            </a:r>
          </a:p>
          <a:p>
            <a:pPr lvl="1">
              <a:buFont typeface="Arial" pitchFamily="34" charset="0"/>
              <a:buChar char="•"/>
            </a:pPr>
            <a:r>
              <a:rPr lang="en-US" sz="2000" dirty="0" smtClean="0"/>
              <a:t>Wild cards </a:t>
            </a:r>
            <a:r>
              <a:rPr lang="en-US" sz="2000" dirty="0" err="1" smtClean="0"/>
              <a:t>spec’ed</a:t>
            </a:r>
            <a:r>
              <a:rPr lang="en-US" sz="2000" dirty="0" smtClean="0"/>
              <a:t> in RFC 6625 (2011-2012)</a:t>
            </a:r>
          </a:p>
          <a:p>
            <a:pPr>
              <a:buFont typeface="Arial" pitchFamily="34" charset="0"/>
              <a:buChar char="•"/>
            </a:pPr>
            <a:r>
              <a:rPr lang="en-US" sz="2800" dirty="0" smtClean="0"/>
              <a:t>Extranet is last of the big missing pieces</a:t>
            </a:r>
          </a:p>
          <a:p>
            <a:pPr lvl="1">
              <a:buFont typeface="Arial" pitchFamily="34" charset="0"/>
              <a:buChar char="•"/>
            </a:pPr>
            <a:r>
              <a:rPr lang="en-US" sz="2000" dirty="0" smtClean="0"/>
              <a:t>Two individual extranet drafts have existed for awhile</a:t>
            </a:r>
          </a:p>
          <a:p>
            <a:pPr lvl="2">
              <a:buFont typeface="Arial" pitchFamily="34" charset="0"/>
              <a:buChar char="•"/>
            </a:pPr>
            <a:r>
              <a:rPr lang="en-US" sz="1600" dirty="0" smtClean="0"/>
              <a:t>Draft-rosen-l3vpn-mvpn-extranet, covering only PIM C-multicast, 2010, based on text that appeared in 2008</a:t>
            </a:r>
          </a:p>
          <a:p>
            <a:pPr lvl="2">
              <a:buFont typeface="Arial" pitchFamily="34" charset="0"/>
              <a:buChar char="•"/>
            </a:pPr>
            <a:r>
              <a:rPr lang="en-US" sz="1600" dirty="0" smtClean="0"/>
              <a:t>Draft-raggarwa-l3vpn-bgp-mvpn-extranet, covering only BGP C-multicast, 2009</a:t>
            </a:r>
          </a:p>
          <a:p>
            <a:pPr lvl="1">
              <a:buFont typeface="Arial" pitchFamily="34" charset="0"/>
              <a:buChar char="•"/>
            </a:pPr>
            <a:r>
              <a:rPr lang="en-US" sz="2000" dirty="0" smtClean="0"/>
              <a:t>Editors have been working (on and off) over past year to merge these two drafts</a:t>
            </a:r>
          </a:p>
          <a:p>
            <a:pPr lvl="1">
              <a:buFont typeface="Arial" pitchFamily="34" charset="0"/>
              <a:buChar char="•"/>
            </a:pPr>
            <a:r>
              <a:rPr lang="en-US" sz="2000" dirty="0" smtClean="0"/>
              <a:t>Almost done, didn’t quite make the pre-Vancouver deadline</a:t>
            </a:r>
          </a:p>
          <a:p>
            <a:pPr marL="0" indent="0"/>
            <a:endParaRPr lang="en-US" sz="2000" dirty="0" smtClean="0"/>
          </a:p>
        </p:txBody>
      </p:sp>
    </p:spTree>
    <p:extLst>
      <p:ext uri="{BB962C8B-B14F-4D97-AF65-F5344CB8AC3E}">
        <p14:creationId xmlns:p14="http://schemas.microsoft.com/office/powerpoint/2010/main" val="167846298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10</a:t>
            </a:fld>
            <a:endParaRPr lang="en-US"/>
          </a:p>
        </p:txBody>
      </p:sp>
      <p:sp>
        <p:nvSpPr>
          <p:cNvPr id="3073" name="Rectangle 1"/>
          <p:cNvSpPr>
            <a:spLocks noGrp="1" noChangeArrowheads="1"/>
          </p:cNvSpPr>
          <p:nvPr>
            <p:ph type="title"/>
          </p:nvPr>
        </p:nvSpPr>
        <p:spPr>
          <a:xfrm>
            <a:off x="337010" y="304800"/>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smtClean="0"/>
              <a:t>Example</a:t>
            </a:r>
            <a:r>
              <a:rPr lang="en-US" sz="3600"/>
              <a:t> </a:t>
            </a:r>
            <a:r>
              <a:rPr lang="en-US" sz="3600" smtClean="0"/>
              <a:t>of Extranet </a:t>
            </a:r>
            <a:r>
              <a:rPr lang="en-US" sz="3600" dirty="0" smtClean="0"/>
              <a:t>Address Ambiguity</a:t>
            </a:r>
            <a:endParaRPr lang="en-US" sz="3600" dirty="0"/>
          </a:p>
        </p:txBody>
      </p:sp>
      <p:grpSp>
        <p:nvGrpSpPr>
          <p:cNvPr id="53" name="Group 52"/>
          <p:cNvGrpSpPr/>
          <p:nvPr/>
        </p:nvGrpSpPr>
        <p:grpSpPr>
          <a:xfrm>
            <a:off x="364353" y="1229138"/>
            <a:ext cx="7766875" cy="2699266"/>
            <a:chOff x="518962" y="1459971"/>
            <a:chExt cx="7766875" cy="2699266"/>
          </a:xfrm>
        </p:grpSpPr>
        <p:grpSp>
          <p:nvGrpSpPr>
            <p:cNvPr id="51" name="Group 50"/>
            <p:cNvGrpSpPr/>
            <p:nvPr/>
          </p:nvGrpSpPr>
          <p:grpSpPr>
            <a:xfrm>
              <a:off x="1023104" y="1459971"/>
              <a:ext cx="7262733" cy="2699266"/>
              <a:chOff x="1066800" y="1861066"/>
              <a:chExt cx="7262733" cy="2699266"/>
            </a:xfrm>
          </p:grpSpPr>
          <p:sp>
            <p:nvSpPr>
              <p:cNvPr id="27" name="TextBox 26"/>
              <p:cNvSpPr txBox="1"/>
              <p:nvPr/>
            </p:nvSpPr>
            <p:spPr>
              <a:xfrm>
                <a:off x="1588469" y="4191000"/>
                <a:ext cx="466794"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S2</a:t>
                </a:r>
                <a:endParaRPr lang="en-US" dirty="0">
                  <a:ln>
                    <a:solidFill>
                      <a:srgbClr val="FF0000"/>
                    </a:solidFill>
                  </a:ln>
                </a:endParaRPr>
              </a:p>
            </p:txBody>
          </p:sp>
          <p:grpSp>
            <p:nvGrpSpPr>
              <p:cNvPr id="50" name="Group 49"/>
              <p:cNvGrpSpPr/>
              <p:nvPr/>
            </p:nvGrpSpPr>
            <p:grpSpPr>
              <a:xfrm>
                <a:off x="1066800" y="1861066"/>
                <a:ext cx="7262733" cy="2329935"/>
                <a:chOff x="1066800" y="1861066"/>
                <a:chExt cx="7262733" cy="2329935"/>
              </a:xfrm>
            </p:grpSpPr>
            <p:sp>
              <p:nvSpPr>
                <p:cNvPr id="7" name="Oval 6"/>
                <p:cNvSpPr/>
                <p:nvPr/>
              </p:nvSpPr>
              <p:spPr bwMode="auto">
                <a:xfrm>
                  <a:off x="1066800" y="2292308"/>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8" name="Rectangle 7"/>
                <p:cNvSpPr/>
                <p:nvPr/>
              </p:nvSpPr>
              <p:spPr bwMode="auto">
                <a:xfrm>
                  <a:off x="1396302" y="2575337"/>
                  <a:ext cx="990600" cy="457200"/>
                </a:xfrm>
                <a:prstGeom prst="rect">
                  <a:avLst/>
                </a:prstGeom>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70C0"/>
                        </a:solidFill>
                      </a:ln>
                      <a:solidFill>
                        <a:schemeClr val="bg1"/>
                      </a:solidFill>
                      <a:effectLst/>
                      <a:latin typeface="Arial" charset="0"/>
                    </a:rPr>
                    <a:t>A</a:t>
                  </a:r>
                </a:p>
              </p:txBody>
            </p:sp>
            <p:sp>
              <p:nvSpPr>
                <p:cNvPr id="10" name="TextBox 9"/>
                <p:cNvSpPr txBox="1"/>
                <p:nvPr/>
              </p:nvSpPr>
              <p:spPr>
                <a:xfrm>
                  <a:off x="1479210" y="2619271"/>
                  <a:ext cx="851580"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VRF A</a:t>
                  </a:r>
                  <a:endParaRPr lang="en-US" dirty="0">
                    <a:ln>
                      <a:solidFill>
                        <a:srgbClr val="0070C0"/>
                      </a:solidFill>
                    </a:ln>
                  </a:endParaRPr>
                </a:p>
              </p:txBody>
            </p:sp>
            <p:sp>
              <p:nvSpPr>
                <p:cNvPr id="17" name="Rectangle 16"/>
                <p:cNvSpPr/>
                <p:nvPr/>
              </p:nvSpPr>
              <p:spPr bwMode="auto">
                <a:xfrm>
                  <a:off x="1393773" y="3184937"/>
                  <a:ext cx="990600" cy="457200"/>
                </a:xfrm>
                <a:prstGeom prst="rect">
                  <a:avLst/>
                </a:prstGeom>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FF0000"/>
                        </a:solidFill>
                      </a:ln>
                      <a:solidFill>
                        <a:schemeClr val="bg1"/>
                      </a:solidFill>
                      <a:effectLst/>
                      <a:latin typeface="Arial" charset="0"/>
                    </a:rPr>
                    <a:t>A</a:t>
                  </a:r>
                </a:p>
              </p:txBody>
            </p:sp>
            <p:sp>
              <p:nvSpPr>
                <p:cNvPr id="18" name="TextBox 17"/>
                <p:cNvSpPr txBox="1"/>
                <p:nvPr/>
              </p:nvSpPr>
              <p:spPr>
                <a:xfrm>
                  <a:off x="1476681" y="3228871"/>
                  <a:ext cx="864339"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VRF B</a:t>
                  </a:r>
                  <a:endParaRPr lang="en-US" dirty="0">
                    <a:ln>
                      <a:solidFill>
                        <a:srgbClr val="FF0000"/>
                      </a:solidFill>
                    </a:ln>
                  </a:endParaRPr>
                </a:p>
              </p:txBody>
            </p:sp>
            <p:sp>
              <p:nvSpPr>
                <p:cNvPr id="19" name="TextBox 18"/>
                <p:cNvSpPr txBox="1"/>
                <p:nvPr/>
              </p:nvSpPr>
              <p:spPr>
                <a:xfrm>
                  <a:off x="1162905" y="1861066"/>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S1</a:t>
                  </a:r>
                  <a:endParaRPr lang="en-US" dirty="0">
                    <a:ln>
                      <a:solidFill>
                        <a:srgbClr val="0070C0"/>
                      </a:solidFill>
                    </a:ln>
                  </a:endParaRPr>
                </a:p>
              </p:txBody>
            </p:sp>
            <p:sp>
              <p:nvSpPr>
                <p:cNvPr id="22" name="TextBox 21"/>
                <p:cNvSpPr txBox="1"/>
                <p:nvPr/>
              </p:nvSpPr>
              <p:spPr>
                <a:xfrm>
                  <a:off x="2097393" y="1862741"/>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S2</a:t>
                  </a:r>
                  <a:endParaRPr lang="en-US" dirty="0">
                    <a:ln>
                      <a:solidFill>
                        <a:srgbClr val="0070C0"/>
                      </a:solidFill>
                    </a:ln>
                  </a:endParaRPr>
                </a:p>
              </p:txBody>
            </p:sp>
            <p:cxnSp>
              <p:nvCxnSpPr>
                <p:cNvPr id="21" name="Curved Connector 20"/>
                <p:cNvCxnSpPr>
                  <a:stCxn id="19" idx="2"/>
                </p:cNvCxnSpPr>
                <p:nvPr/>
              </p:nvCxnSpPr>
              <p:spPr bwMode="auto">
                <a:xfrm rot="16200000" flipH="1">
                  <a:off x="1340531" y="2286168"/>
                  <a:ext cx="344939"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Curved Connector 23"/>
                <p:cNvCxnSpPr>
                  <a:stCxn id="22" idx="2"/>
                </p:cNvCxnSpPr>
                <p:nvPr/>
              </p:nvCxnSpPr>
              <p:spPr bwMode="auto">
                <a:xfrm rot="5400000">
                  <a:off x="2042461" y="2287006"/>
                  <a:ext cx="343263"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6" name="Curved Connector 25"/>
                <p:cNvCxnSpPr>
                  <a:stCxn id="27" idx="0"/>
                  <a:endCxn id="17" idx="2"/>
                </p:cNvCxnSpPr>
                <p:nvPr/>
              </p:nvCxnSpPr>
              <p:spPr bwMode="auto">
                <a:xfrm rot="5400000" flipH="1" flipV="1">
                  <a:off x="1581038" y="3882966"/>
                  <a:ext cx="548863" cy="67207"/>
                </a:xfrm>
                <a:prstGeom prst="curvedConnector3">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36" name="Oval 35"/>
                <p:cNvSpPr/>
                <p:nvPr/>
              </p:nvSpPr>
              <p:spPr bwMode="auto">
                <a:xfrm>
                  <a:off x="4608263" y="2297975"/>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37" name="Rectangle 36"/>
                <p:cNvSpPr/>
                <p:nvPr/>
              </p:nvSpPr>
              <p:spPr bwMode="auto">
                <a:xfrm>
                  <a:off x="4937765" y="2581004"/>
                  <a:ext cx="990600" cy="457200"/>
                </a:xfrm>
                <a:prstGeom prst="rect">
                  <a:avLst/>
                </a:prstGeom>
                <a:ln>
                  <a:solidFill>
                    <a:srgbClr val="7030A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7030A0"/>
                        </a:solidFill>
                      </a:ln>
                      <a:solidFill>
                        <a:schemeClr val="bg1"/>
                      </a:solidFill>
                      <a:effectLst/>
                      <a:latin typeface="Arial" charset="0"/>
                    </a:rPr>
                    <a:t>A</a:t>
                  </a:r>
                </a:p>
              </p:txBody>
            </p:sp>
            <p:sp>
              <p:nvSpPr>
                <p:cNvPr id="38" name="TextBox 37"/>
                <p:cNvSpPr txBox="1"/>
                <p:nvPr/>
              </p:nvSpPr>
              <p:spPr>
                <a:xfrm>
                  <a:off x="5020673" y="2624938"/>
                  <a:ext cx="877163" cy="369332"/>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VRF C</a:t>
                  </a:r>
                  <a:endParaRPr lang="en-US" dirty="0">
                    <a:ln>
                      <a:solidFill>
                        <a:srgbClr val="7030A0"/>
                      </a:solidFill>
                    </a:ln>
                  </a:endParaRPr>
                </a:p>
              </p:txBody>
            </p:sp>
            <p:sp>
              <p:nvSpPr>
                <p:cNvPr id="39" name="Rectangle 38"/>
                <p:cNvSpPr/>
                <p:nvPr/>
              </p:nvSpPr>
              <p:spPr bwMode="auto">
                <a:xfrm>
                  <a:off x="4935236" y="3190604"/>
                  <a:ext cx="990600" cy="457200"/>
                </a:xfrm>
                <a:prstGeom prst="rect">
                  <a:avLst/>
                </a:prstGeom>
                <a:ln>
                  <a:solidFill>
                    <a:srgbClr val="00B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B050"/>
                        </a:solidFill>
                      </a:ln>
                      <a:solidFill>
                        <a:schemeClr val="bg1"/>
                      </a:solidFill>
                      <a:effectLst/>
                      <a:latin typeface="Arial" charset="0"/>
                    </a:rPr>
                    <a:t>A</a:t>
                  </a:r>
                </a:p>
              </p:txBody>
            </p:sp>
            <p:sp>
              <p:nvSpPr>
                <p:cNvPr id="40" name="TextBox 39"/>
                <p:cNvSpPr txBox="1"/>
                <p:nvPr/>
              </p:nvSpPr>
              <p:spPr>
                <a:xfrm>
                  <a:off x="5018144" y="3234538"/>
                  <a:ext cx="877163" cy="369332"/>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VRF D</a:t>
                  </a:r>
                  <a:endParaRPr lang="en-US" dirty="0">
                    <a:ln>
                      <a:solidFill>
                        <a:srgbClr val="00B050"/>
                      </a:solidFill>
                    </a:ln>
                  </a:endParaRPr>
                </a:p>
              </p:txBody>
            </p:sp>
            <p:sp>
              <p:nvSpPr>
                <p:cNvPr id="41" name="TextBox 40"/>
                <p:cNvSpPr txBox="1"/>
                <p:nvPr/>
              </p:nvSpPr>
              <p:spPr>
                <a:xfrm>
                  <a:off x="6413624" y="2552951"/>
                  <a:ext cx="1915909" cy="646331"/>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R1: Joins </a:t>
                  </a:r>
                  <a:r>
                    <a:rPr lang="en-US" dirty="0" smtClean="0">
                      <a:ln>
                        <a:solidFill>
                          <a:schemeClr val="accent6"/>
                        </a:solidFill>
                      </a:ln>
                      <a:solidFill>
                        <a:srgbClr val="002060"/>
                      </a:solidFill>
                    </a:rPr>
                    <a:t>(S1,G)</a:t>
                  </a:r>
                </a:p>
                <a:p>
                  <a:r>
                    <a:rPr lang="en-US" dirty="0">
                      <a:ln>
                        <a:solidFill>
                          <a:srgbClr val="7030A0"/>
                        </a:solidFill>
                      </a:ln>
                    </a:rPr>
                    <a:t> </a:t>
                  </a:r>
                  <a:r>
                    <a:rPr lang="en-US" dirty="0" smtClean="0">
                      <a:ln>
                        <a:solidFill>
                          <a:srgbClr val="7030A0"/>
                        </a:solidFill>
                      </a:ln>
                    </a:rPr>
                    <a:t>      Joins </a:t>
                  </a:r>
                  <a:r>
                    <a:rPr lang="en-US" dirty="0" smtClean="0">
                      <a:ln>
                        <a:solidFill>
                          <a:srgbClr val="FF0000"/>
                        </a:solidFill>
                      </a:ln>
                      <a:solidFill>
                        <a:srgbClr val="FF0000"/>
                      </a:solidFill>
                    </a:rPr>
                    <a:t>(S2,G)</a:t>
                  </a:r>
                  <a:endParaRPr lang="en-US" dirty="0">
                    <a:ln>
                      <a:solidFill>
                        <a:srgbClr val="FF0000"/>
                      </a:solidFill>
                    </a:ln>
                    <a:solidFill>
                      <a:srgbClr val="FF0000"/>
                    </a:solidFill>
                  </a:endParaRPr>
                </a:p>
              </p:txBody>
            </p:sp>
            <p:sp>
              <p:nvSpPr>
                <p:cNvPr id="42" name="TextBox 41"/>
                <p:cNvSpPr txBox="1"/>
                <p:nvPr/>
              </p:nvSpPr>
              <p:spPr>
                <a:xfrm>
                  <a:off x="6284663" y="3821668"/>
                  <a:ext cx="1890261" cy="369332"/>
                </a:xfrm>
                <a:prstGeom prst="rect">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R2: Joins </a:t>
                  </a:r>
                  <a:r>
                    <a:rPr lang="en-US" dirty="0" smtClean="0">
                      <a:ln>
                        <a:solidFill>
                          <a:srgbClr val="0070C0"/>
                        </a:solidFill>
                      </a:ln>
                    </a:rPr>
                    <a:t>(S2,G)</a:t>
                  </a:r>
                  <a:endParaRPr lang="en-US" dirty="0">
                    <a:ln>
                      <a:solidFill>
                        <a:srgbClr val="0070C0"/>
                      </a:solidFill>
                    </a:ln>
                  </a:endParaRPr>
                </a:p>
              </p:txBody>
            </p:sp>
            <p:cxnSp>
              <p:nvCxnSpPr>
                <p:cNvPr id="43" name="Curved Connector 42"/>
                <p:cNvCxnSpPr>
                  <a:stCxn id="41" idx="2"/>
                  <a:endCxn id="38" idx="3"/>
                </p:cNvCxnSpPr>
                <p:nvPr/>
              </p:nvCxnSpPr>
              <p:spPr bwMode="auto">
                <a:xfrm rot="5400000" flipH="1">
                  <a:off x="6439869" y="2267572"/>
                  <a:ext cx="389678" cy="1473743"/>
                </a:xfrm>
                <a:prstGeom prst="curvedConnector4">
                  <a:avLst>
                    <a:gd name="adj1" fmla="val -58664"/>
                    <a:gd name="adj2" fmla="val 82501"/>
                  </a:avLst>
                </a:prstGeom>
                <a:ln>
                  <a:solidFill>
                    <a:srgbClr val="7030A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35" name="TextBox 34"/>
                <p:cNvSpPr txBox="1"/>
                <p:nvPr/>
              </p:nvSpPr>
              <p:spPr>
                <a:xfrm>
                  <a:off x="4141469" y="2963679"/>
                  <a:ext cx="620683"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PE2</a:t>
                  </a:r>
                  <a:endParaRPr lang="en-US" dirty="0"/>
                </a:p>
              </p:txBody>
            </p:sp>
            <p:cxnSp>
              <p:nvCxnSpPr>
                <p:cNvPr id="32" name="Curved Connector 31"/>
                <p:cNvCxnSpPr>
                  <a:stCxn id="42" idx="1"/>
                  <a:endCxn id="40" idx="3"/>
                </p:cNvCxnSpPr>
                <p:nvPr/>
              </p:nvCxnSpPr>
              <p:spPr bwMode="auto">
                <a:xfrm rot="10800000">
                  <a:off x="5895307" y="3419204"/>
                  <a:ext cx="389356" cy="587130"/>
                </a:xfrm>
                <a:prstGeom prst="curvedConnector3">
                  <a:avLst/>
                </a:prstGeom>
                <a:solidFill>
                  <a:srgbClr val="00B8FF"/>
                </a:solidFill>
                <a:ln w="38100" cap="flat" cmpd="sng" algn="ctr">
                  <a:solidFill>
                    <a:srgbClr val="00B050"/>
                  </a:solidFill>
                  <a:prstDash val="solid"/>
                  <a:round/>
                  <a:headEnd type="none" w="med" len="med"/>
                  <a:tailEnd type="none" w="med" len="med"/>
                </a:ln>
                <a:effectLst/>
              </p:spPr>
            </p:cxnSp>
          </p:grpSp>
        </p:grpSp>
        <p:sp>
          <p:nvSpPr>
            <p:cNvPr id="30" name="TextBox 29"/>
            <p:cNvSpPr txBox="1"/>
            <p:nvPr/>
          </p:nvSpPr>
          <p:spPr>
            <a:xfrm>
              <a:off x="518962" y="2544747"/>
              <a:ext cx="620683" cy="369332"/>
            </a:xfrm>
            <a:prstGeom prst="rect">
              <a:avLst/>
            </a:prstGeom>
            <a:solidFill>
              <a:schemeClr val="bg1"/>
            </a:solidFill>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PE1</a:t>
              </a:r>
              <a:endParaRPr lang="en-US" dirty="0"/>
            </a:p>
          </p:txBody>
        </p:sp>
      </p:grpSp>
      <p:sp>
        <p:nvSpPr>
          <p:cNvPr id="52" name="TextBox 51"/>
          <p:cNvSpPr txBox="1"/>
          <p:nvPr/>
        </p:nvSpPr>
        <p:spPr>
          <a:xfrm>
            <a:off x="674694" y="3955660"/>
            <a:ext cx="7935906" cy="2246769"/>
          </a:xfrm>
          <a:prstGeom prst="rect">
            <a:avLst/>
          </a:prstGeom>
          <a:noFill/>
          <a:ln>
            <a:noFill/>
          </a:ln>
        </p:spPr>
        <p:txBody>
          <a:bodyPr wrap="square" rtlCol="0">
            <a:spAutoFit/>
          </a:bodyPr>
          <a:lstStyle/>
          <a:p>
            <a:pPr marL="285750" indent="-285750">
              <a:buFont typeface="Arial" pitchFamily="34" charset="0"/>
              <a:buChar char="•"/>
            </a:pPr>
            <a:r>
              <a:rPr lang="en-US" sz="2000" dirty="0" smtClean="0">
                <a:solidFill>
                  <a:srgbClr val="C00000"/>
                </a:solidFill>
              </a:rPr>
              <a:t>S2 </a:t>
            </a:r>
            <a:r>
              <a:rPr lang="en-US" sz="2000" dirty="0" smtClean="0">
                <a:solidFill>
                  <a:schemeClr val="tx1"/>
                </a:solidFill>
              </a:rPr>
              <a:t>and </a:t>
            </a:r>
            <a:r>
              <a:rPr lang="en-US" sz="2000" dirty="0" smtClean="0">
                <a:solidFill>
                  <a:schemeClr val="accent6">
                    <a:lumMod val="75000"/>
                  </a:schemeClr>
                </a:solidFill>
              </a:rPr>
              <a:t>S2 </a:t>
            </a:r>
            <a:r>
              <a:rPr lang="en-US" sz="2000" dirty="0" smtClean="0">
                <a:solidFill>
                  <a:schemeClr val="tx1"/>
                </a:solidFill>
              </a:rPr>
              <a:t>are different systems (i.e., ambiguous address between VPNs A and B)</a:t>
            </a:r>
          </a:p>
          <a:p>
            <a:pPr marL="285750" indent="-285750">
              <a:buFont typeface="Arial" pitchFamily="34" charset="0"/>
              <a:buChar char="•"/>
            </a:pPr>
            <a:r>
              <a:rPr lang="en-US" sz="2000" dirty="0" smtClean="0">
                <a:solidFill>
                  <a:schemeClr val="tx1"/>
                </a:solidFill>
              </a:rPr>
              <a:t>The address uniqueness rules are not violated as long as </a:t>
            </a:r>
            <a:r>
              <a:rPr lang="en-US" sz="2000" dirty="0" smtClean="0">
                <a:solidFill>
                  <a:srgbClr val="FF0000"/>
                </a:solidFill>
              </a:rPr>
              <a:t>S2</a:t>
            </a:r>
            <a:r>
              <a:rPr lang="en-US" sz="2000" dirty="0" smtClean="0">
                <a:solidFill>
                  <a:schemeClr val="tx1"/>
                </a:solidFill>
              </a:rPr>
              <a:t> is not imported by </a:t>
            </a:r>
            <a:r>
              <a:rPr lang="en-US" sz="2000" dirty="0" smtClean="0">
                <a:solidFill>
                  <a:srgbClr val="00B050"/>
                </a:solidFill>
              </a:rPr>
              <a:t>D </a:t>
            </a:r>
            <a:r>
              <a:rPr lang="en-US" sz="2000" dirty="0" smtClean="0">
                <a:solidFill>
                  <a:schemeClr val="tx1"/>
                </a:solidFill>
              </a:rPr>
              <a:t>and </a:t>
            </a:r>
            <a:r>
              <a:rPr lang="en-US" sz="2000" dirty="0" smtClean="0">
                <a:solidFill>
                  <a:schemeClr val="accent6">
                    <a:lumMod val="75000"/>
                  </a:schemeClr>
                </a:solidFill>
              </a:rPr>
              <a:t>S2 </a:t>
            </a:r>
            <a:r>
              <a:rPr lang="en-US" sz="2000" dirty="0" smtClean="0">
                <a:solidFill>
                  <a:schemeClr val="tx1"/>
                </a:solidFill>
              </a:rPr>
              <a:t>is not imported by </a:t>
            </a:r>
            <a:r>
              <a:rPr lang="en-US" sz="2000" dirty="0" smtClean="0">
                <a:solidFill>
                  <a:srgbClr val="7030A0"/>
                </a:solidFill>
              </a:rPr>
              <a:t>C</a:t>
            </a:r>
          </a:p>
          <a:p>
            <a:pPr marL="285750" indent="-285750">
              <a:buFont typeface="Arial" pitchFamily="34" charset="0"/>
              <a:buChar char="•"/>
            </a:pPr>
            <a:r>
              <a:rPr lang="en-US" sz="2000" dirty="0" smtClean="0">
                <a:solidFill>
                  <a:schemeClr val="tx1"/>
                </a:solidFill>
              </a:rPr>
              <a:t>But suppose a tunnel from </a:t>
            </a:r>
            <a:r>
              <a:rPr lang="en-US" sz="2000" dirty="0" smtClean="0">
                <a:solidFill>
                  <a:schemeClr val="accent6"/>
                </a:solidFill>
              </a:rPr>
              <a:t>A</a:t>
            </a:r>
            <a:r>
              <a:rPr lang="en-US" sz="2000" dirty="0" smtClean="0">
                <a:solidFill>
                  <a:schemeClr val="tx1"/>
                </a:solidFill>
              </a:rPr>
              <a:t> carries both </a:t>
            </a:r>
            <a:r>
              <a:rPr lang="en-US" sz="2000" dirty="0" smtClean="0">
                <a:solidFill>
                  <a:schemeClr val="accent6"/>
                </a:solidFill>
              </a:rPr>
              <a:t>(</a:t>
            </a:r>
            <a:r>
              <a:rPr lang="en-US" sz="2000" dirty="0" smtClean="0">
                <a:solidFill>
                  <a:schemeClr val="accent6">
                    <a:lumMod val="75000"/>
                  </a:schemeClr>
                </a:solidFill>
              </a:rPr>
              <a:t>S1,G</a:t>
            </a:r>
            <a:r>
              <a:rPr lang="en-US" sz="2000" dirty="0" smtClean="0">
                <a:solidFill>
                  <a:schemeClr val="accent6"/>
                </a:solidFill>
              </a:rPr>
              <a:t>) </a:t>
            </a:r>
            <a:r>
              <a:rPr lang="en-US" sz="2000" dirty="0" smtClean="0">
                <a:solidFill>
                  <a:schemeClr val="tx1"/>
                </a:solidFill>
              </a:rPr>
              <a:t>and </a:t>
            </a:r>
            <a:r>
              <a:rPr lang="en-US" sz="2000" dirty="0" smtClean="0">
                <a:solidFill>
                  <a:schemeClr val="accent6">
                    <a:lumMod val="75000"/>
                  </a:schemeClr>
                </a:solidFill>
              </a:rPr>
              <a:t>(S2,G)</a:t>
            </a:r>
          </a:p>
          <a:p>
            <a:pPr marL="285750" indent="-285750">
              <a:buFont typeface="Arial" pitchFamily="34" charset="0"/>
              <a:buChar char="•"/>
            </a:pPr>
            <a:r>
              <a:rPr lang="en-US" sz="2000" dirty="0" smtClean="0">
                <a:solidFill>
                  <a:schemeClr val="tx1"/>
                </a:solidFill>
              </a:rPr>
              <a:t>Then </a:t>
            </a:r>
            <a:r>
              <a:rPr lang="en-US" sz="2000" dirty="0" smtClean="0">
                <a:solidFill>
                  <a:srgbClr val="7030A0"/>
                </a:solidFill>
              </a:rPr>
              <a:t>C</a:t>
            </a:r>
            <a:r>
              <a:rPr lang="en-US" sz="2000" dirty="0" smtClean="0">
                <a:solidFill>
                  <a:schemeClr val="tx1"/>
                </a:solidFill>
              </a:rPr>
              <a:t> must import A-D route from </a:t>
            </a:r>
            <a:r>
              <a:rPr lang="en-US" sz="2000" dirty="0" smtClean="0">
                <a:solidFill>
                  <a:schemeClr val="accent6"/>
                </a:solidFill>
              </a:rPr>
              <a:t>A</a:t>
            </a:r>
            <a:r>
              <a:rPr lang="en-US" sz="2000" dirty="0" smtClean="0">
                <a:solidFill>
                  <a:schemeClr val="tx1"/>
                </a:solidFill>
              </a:rPr>
              <a:t> announcing that tunnel</a:t>
            </a:r>
          </a:p>
          <a:p>
            <a:pPr marL="285750" indent="-285750">
              <a:buFont typeface="Arial" pitchFamily="34" charset="0"/>
              <a:buChar char="•"/>
            </a:pPr>
            <a:r>
              <a:rPr lang="en-US" sz="2000" dirty="0" smtClean="0">
                <a:solidFill>
                  <a:srgbClr val="7030A0"/>
                </a:solidFill>
              </a:rPr>
              <a:t>C</a:t>
            </a:r>
            <a:r>
              <a:rPr lang="en-US" sz="2000" dirty="0" smtClean="0">
                <a:solidFill>
                  <a:schemeClr val="tx1"/>
                </a:solidFill>
              </a:rPr>
              <a:t> must also import A-D route from </a:t>
            </a:r>
            <a:r>
              <a:rPr lang="en-US" sz="2000" dirty="0" smtClean="0">
                <a:solidFill>
                  <a:srgbClr val="FF0000"/>
                </a:solidFill>
              </a:rPr>
              <a:t>B</a:t>
            </a:r>
            <a:r>
              <a:rPr lang="en-US" sz="2000" dirty="0" smtClean="0">
                <a:solidFill>
                  <a:schemeClr val="tx1"/>
                </a:solidFill>
              </a:rPr>
              <a:t> announcing the other tunnel</a:t>
            </a:r>
            <a:endParaRPr lang="en-US" sz="2000" dirty="0">
              <a:solidFill>
                <a:schemeClr val="tx1"/>
              </a:solidFill>
            </a:endParaRPr>
          </a:p>
        </p:txBody>
      </p:sp>
      <p:cxnSp>
        <p:nvCxnSpPr>
          <p:cNvPr id="60" name="Curved Connector 59"/>
          <p:cNvCxnSpPr/>
          <p:nvPr/>
        </p:nvCxnSpPr>
        <p:spPr bwMode="auto">
          <a:xfrm>
            <a:off x="2188597" y="2172009"/>
            <a:ext cx="2548334" cy="12700"/>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61" name="Curved Connector 60"/>
          <p:cNvCxnSpPr/>
          <p:nvPr/>
        </p:nvCxnSpPr>
        <p:spPr bwMode="auto">
          <a:xfrm>
            <a:off x="2188597" y="2172009"/>
            <a:ext cx="2548334" cy="511237"/>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62" name="Curved Connector 61"/>
          <p:cNvCxnSpPr/>
          <p:nvPr/>
        </p:nvCxnSpPr>
        <p:spPr bwMode="auto">
          <a:xfrm flipV="1">
            <a:off x="2142715" y="2356675"/>
            <a:ext cx="2594216" cy="424934"/>
          </a:xfrm>
          <a:prstGeom prst="curvedConnector3">
            <a:avLst/>
          </a:prstGeom>
          <a:solidFill>
            <a:srgbClr val="00B8FF"/>
          </a:solidFill>
          <a:ln w="2857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418722222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11</a:t>
            </a:fld>
            <a:endParaRPr lang="en-US"/>
          </a:p>
        </p:txBody>
      </p:sp>
      <p:sp>
        <p:nvSpPr>
          <p:cNvPr id="3073" name="Rectangle 1"/>
          <p:cNvSpPr>
            <a:spLocks noGrp="1" noChangeArrowheads="1"/>
          </p:cNvSpPr>
          <p:nvPr>
            <p:ph type="title"/>
          </p:nvPr>
        </p:nvSpPr>
        <p:spPr>
          <a:xfrm>
            <a:off x="337010" y="304800"/>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Example</a:t>
            </a:r>
            <a:r>
              <a:rPr lang="en-US" sz="3600" dirty="0"/>
              <a:t> </a:t>
            </a:r>
            <a:r>
              <a:rPr lang="en-US" sz="3600" dirty="0" smtClean="0"/>
              <a:t>of </a:t>
            </a:r>
            <a:r>
              <a:rPr lang="en-US" sz="3600" dirty="0" smtClean="0"/>
              <a:t>Extranet Address Ambiguity</a:t>
            </a:r>
            <a:endParaRPr lang="en-US" sz="3600" dirty="0"/>
          </a:p>
        </p:txBody>
      </p:sp>
      <p:sp>
        <p:nvSpPr>
          <p:cNvPr id="3074" name="Rectangle 2"/>
          <p:cNvSpPr>
            <a:spLocks noGrp="1" noChangeArrowheads="1"/>
          </p:cNvSpPr>
          <p:nvPr>
            <p:ph type="body" idx="1"/>
          </p:nvPr>
        </p:nvSpPr>
        <p:spPr>
          <a:xfrm>
            <a:off x="449047" y="4267200"/>
            <a:ext cx="8229600" cy="2012963"/>
          </a:xfrm>
          <a:solidFill>
            <a:schemeClr val="bg1"/>
          </a:solidFill>
          <a:ln/>
        </p:spPr>
        <p:txBody>
          <a:bodyPr lIns="0" tIns="0" rIns="0" bIns="0"/>
          <a:lstStyle/>
          <a:p>
            <a:pPr marL="342900" lvl="1" indent="-342900">
              <a:spcBef>
                <a:spcPts val="800"/>
              </a:spcBef>
              <a:buFont typeface="Arial" pitchFamily="34" charset="0"/>
              <a:buChar char="•"/>
            </a:pPr>
            <a:r>
              <a:rPr lang="en-US" sz="2400" dirty="0" smtClean="0">
                <a:solidFill>
                  <a:schemeClr val="tx1"/>
                </a:solidFill>
              </a:rPr>
              <a:t>VRF </a:t>
            </a:r>
            <a:r>
              <a:rPr lang="en-US" sz="2400" dirty="0" smtClean="0">
                <a:solidFill>
                  <a:srgbClr val="7030A0"/>
                </a:solidFill>
              </a:rPr>
              <a:t>C</a:t>
            </a:r>
            <a:r>
              <a:rPr lang="en-US" sz="2400" dirty="0" smtClean="0">
                <a:solidFill>
                  <a:schemeClr val="tx1"/>
                </a:solidFill>
              </a:rPr>
              <a:t> gets both </a:t>
            </a:r>
            <a:r>
              <a:rPr lang="en-US" sz="2400" dirty="0">
                <a:solidFill>
                  <a:schemeClr val="accent6">
                    <a:lumMod val="75000"/>
                  </a:schemeClr>
                </a:solidFill>
              </a:rPr>
              <a:t>(S2,G</a:t>
            </a:r>
            <a:r>
              <a:rPr lang="en-US" sz="2400" dirty="0" smtClean="0">
                <a:solidFill>
                  <a:schemeClr val="accent6">
                    <a:lumMod val="75000"/>
                  </a:schemeClr>
                </a:solidFill>
              </a:rPr>
              <a:t>) </a:t>
            </a:r>
            <a:r>
              <a:rPr lang="en-US" sz="2400" dirty="0" smtClean="0">
                <a:solidFill>
                  <a:schemeClr val="tx1"/>
                </a:solidFill>
              </a:rPr>
              <a:t>and</a:t>
            </a:r>
            <a:r>
              <a:rPr lang="en-US" sz="2400" dirty="0" smtClean="0">
                <a:solidFill>
                  <a:schemeClr val="accent2"/>
                </a:solidFill>
              </a:rPr>
              <a:t> </a:t>
            </a:r>
            <a:r>
              <a:rPr lang="en-US" sz="2400" dirty="0">
                <a:solidFill>
                  <a:srgbClr val="FF0000"/>
                </a:solidFill>
              </a:rPr>
              <a:t>(</a:t>
            </a:r>
            <a:r>
              <a:rPr lang="en-US" sz="2400" dirty="0" smtClean="0">
                <a:solidFill>
                  <a:srgbClr val="FF0000"/>
                </a:solidFill>
              </a:rPr>
              <a:t>S2,G)</a:t>
            </a:r>
            <a:endParaRPr lang="en-US" sz="2400" dirty="0">
              <a:solidFill>
                <a:schemeClr val="tx1"/>
              </a:solidFill>
            </a:endParaRPr>
          </a:p>
          <a:p>
            <a:pPr marL="342900" lvl="1" indent="-342900">
              <a:spcBef>
                <a:spcPts val="800"/>
              </a:spcBef>
              <a:buFont typeface="Arial" pitchFamily="34" charset="0"/>
              <a:buChar char="•"/>
            </a:pPr>
            <a:r>
              <a:rPr lang="en-US" sz="2400" dirty="0" smtClean="0">
                <a:solidFill>
                  <a:schemeClr val="tx1"/>
                </a:solidFill>
              </a:rPr>
              <a:t>VRF </a:t>
            </a:r>
            <a:r>
              <a:rPr lang="en-US" sz="2400" dirty="0" smtClean="0">
                <a:solidFill>
                  <a:srgbClr val="7030A0"/>
                </a:solidFill>
              </a:rPr>
              <a:t>C</a:t>
            </a:r>
            <a:r>
              <a:rPr lang="en-US" sz="2400" b="1" dirty="0" smtClean="0">
                <a:solidFill>
                  <a:srgbClr val="7030A0"/>
                </a:solidFill>
              </a:rPr>
              <a:t> </a:t>
            </a:r>
            <a:r>
              <a:rPr lang="en-US" sz="2400" b="1" dirty="0" smtClean="0">
                <a:solidFill>
                  <a:schemeClr val="tx1"/>
                </a:solidFill>
              </a:rPr>
              <a:t>MUST</a:t>
            </a:r>
            <a:r>
              <a:rPr lang="en-US" sz="2400" dirty="0" smtClean="0">
                <a:solidFill>
                  <a:schemeClr val="tx1"/>
                </a:solidFill>
              </a:rPr>
              <a:t> discard </a:t>
            </a:r>
            <a:r>
              <a:rPr lang="en-US" sz="2400" dirty="0">
                <a:solidFill>
                  <a:schemeClr val="accent6">
                    <a:lumMod val="75000"/>
                  </a:schemeClr>
                </a:solidFill>
              </a:rPr>
              <a:t>(S2,G</a:t>
            </a:r>
            <a:r>
              <a:rPr lang="en-US" sz="2400" dirty="0" smtClean="0">
                <a:solidFill>
                  <a:schemeClr val="accent6">
                    <a:lumMod val="75000"/>
                  </a:schemeClr>
                </a:solidFill>
              </a:rPr>
              <a:t>), </a:t>
            </a:r>
            <a:r>
              <a:rPr lang="en-US" sz="2400" dirty="0" smtClean="0">
                <a:solidFill>
                  <a:schemeClr val="tx1"/>
                </a:solidFill>
              </a:rPr>
              <a:t>or R1 will get the both streams, and R1 will have no way distinguish them.</a:t>
            </a:r>
          </a:p>
          <a:p>
            <a:pPr marL="0" lvl="1" indent="0">
              <a:spcBef>
                <a:spcPts val="800"/>
              </a:spcBef>
            </a:pPr>
            <a:endParaRPr lang="en-US" sz="2000" dirty="0" smtClean="0">
              <a:solidFill>
                <a:schemeClr val="accent2"/>
              </a:solidFill>
            </a:endParaRPr>
          </a:p>
          <a:p>
            <a:pPr marL="0" lvl="1" indent="0">
              <a:spcBef>
                <a:spcPts val="800"/>
              </a:spcBef>
            </a:pPr>
            <a:endParaRPr lang="en-US" sz="2000" dirty="0">
              <a:solidFill>
                <a:schemeClr val="accent2"/>
              </a:solidFill>
            </a:endParaRPr>
          </a:p>
          <a:p>
            <a:pPr marL="0" indent="0"/>
            <a:endParaRPr lang="en-US" sz="2400" dirty="0" smtClean="0">
              <a:solidFill>
                <a:schemeClr val="tx1"/>
              </a:solidFill>
            </a:endParaRPr>
          </a:p>
        </p:txBody>
      </p:sp>
      <p:grpSp>
        <p:nvGrpSpPr>
          <p:cNvPr id="53" name="Group 52"/>
          <p:cNvGrpSpPr/>
          <p:nvPr/>
        </p:nvGrpSpPr>
        <p:grpSpPr>
          <a:xfrm>
            <a:off x="364353" y="1229138"/>
            <a:ext cx="7766875" cy="2699266"/>
            <a:chOff x="518962" y="1459971"/>
            <a:chExt cx="7766875" cy="2699266"/>
          </a:xfrm>
        </p:grpSpPr>
        <p:grpSp>
          <p:nvGrpSpPr>
            <p:cNvPr id="51" name="Group 50"/>
            <p:cNvGrpSpPr/>
            <p:nvPr/>
          </p:nvGrpSpPr>
          <p:grpSpPr>
            <a:xfrm>
              <a:off x="1023104" y="1459971"/>
              <a:ext cx="7262733" cy="2699266"/>
              <a:chOff x="1066800" y="1861066"/>
              <a:chExt cx="7262733" cy="2699266"/>
            </a:xfrm>
          </p:grpSpPr>
          <p:sp>
            <p:nvSpPr>
              <p:cNvPr id="27" name="TextBox 26"/>
              <p:cNvSpPr txBox="1"/>
              <p:nvPr/>
            </p:nvSpPr>
            <p:spPr>
              <a:xfrm>
                <a:off x="1588469" y="4191000"/>
                <a:ext cx="466794"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S2</a:t>
                </a:r>
                <a:endParaRPr lang="en-US" dirty="0">
                  <a:ln>
                    <a:solidFill>
                      <a:srgbClr val="FF0000"/>
                    </a:solidFill>
                  </a:ln>
                </a:endParaRPr>
              </a:p>
            </p:txBody>
          </p:sp>
          <p:grpSp>
            <p:nvGrpSpPr>
              <p:cNvPr id="50" name="Group 49"/>
              <p:cNvGrpSpPr/>
              <p:nvPr/>
            </p:nvGrpSpPr>
            <p:grpSpPr>
              <a:xfrm>
                <a:off x="1066800" y="1861066"/>
                <a:ext cx="7262733" cy="2329935"/>
                <a:chOff x="1066800" y="1861066"/>
                <a:chExt cx="7262733" cy="2329935"/>
              </a:xfrm>
            </p:grpSpPr>
            <p:sp>
              <p:nvSpPr>
                <p:cNvPr id="7" name="Oval 6"/>
                <p:cNvSpPr/>
                <p:nvPr/>
              </p:nvSpPr>
              <p:spPr bwMode="auto">
                <a:xfrm>
                  <a:off x="1066800" y="2292308"/>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8" name="Rectangle 7"/>
                <p:cNvSpPr/>
                <p:nvPr/>
              </p:nvSpPr>
              <p:spPr bwMode="auto">
                <a:xfrm>
                  <a:off x="1396302" y="2575337"/>
                  <a:ext cx="990600" cy="457200"/>
                </a:xfrm>
                <a:prstGeom prst="rect">
                  <a:avLst/>
                </a:prstGeom>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70C0"/>
                        </a:solidFill>
                      </a:ln>
                      <a:solidFill>
                        <a:schemeClr val="bg1"/>
                      </a:solidFill>
                      <a:effectLst/>
                      <a:latin typeface="Arial" charset="0"/>
                    </a:rPr>
                    <a:t>A</a:t>
                  </a:r>
                </a:p>
              </p:txBody>
            </p:sp>
            <p:sp>
              <p:nvSpPr>
                <p:cNvPr id="10" name="TextBox 9"/>
                <p:cNvSpPr txBox="1"/>
                <p:nvPr/>
              </p:nvSpPr>
              <p:spPr>
                <a:xfrm>
                  <a:off x="1479210" y="2619271"/>
                  <a:ext cx="851580"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VRF A</a:t>
                  </a:r>
                  <a:endParaRPr lang="en-US" dirty="0">
                    <a:ln>
                      <a:solidFill>
                        <a:srgbClr val="0070C0"/>
                      </a:solidFill>
                    </a:ln>
                  </a:endParaRPr>
                </a:p>
              </p:txBody>
            </p:sp>
            <p:sp>
              <p:nvSpPr>
                <p:cNvPr id="17" name="Rectangle 16"/>
                <p:cNvSpPr/>
                <p:nvPr/>
              </p:nvSpPr>
              <p:spPr bwMode="auto">
                <a:xfrm>
                  <a:off x="1393773" y="3184937"/>
                  <a:ext cx="990600" cy="457200"/>
                </a:xfrm>
                <a:prstGeom prst="rect">
                  <a:avLst/>
                </a:prstGeom>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FF0000"/>
                        </a:solidFill>
                      </a:ln>
                      <a:solidFill>
                        <a:schemeClr val="bg1"/>
                      </a:solidFill>
                      <a:effectLst/>
                      <a:latin typeface="Arial" charset="0"/>
                    </a:rPr>
                    <a:t>A</a:t>
                  </a:r>
                </a:p>
              </p:txBody>
            </p:sp>
            <p:sp>
              <p:nvSpPr>
                <p:cNvPr id="18" name="TextBox 17"/>
                <p:cNvSpPr txBox="1"/>
                <p:nvPr/>
              </p:nvSpPr>
              <p:spPr>
                <a:xfrm>
                  <a:off x="1476681" y="3228871"/>
                  <a:ext cx="864339"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VRF B</a:t>
                  </a:r>
                  <a:endParaRPr lang="en-US" dirty="0">
                    <a:ln>
                      <a:solidFill>
                        <a:srgbClr val="FF0000"/>
                      </a:solidFill>
                    </a:ln>
                  </a:endParaRPr>
                </a:p>
              </p:txBody>
            </p:sp>
            <p:sp>
              <p:nvSpPr>
                <p:cNvPr id="19" name="TextBox 18"/>
                <p:cNvSpPr txBox="1"/>
                <p:nvPr/>
              </p:nvSpPr>
              <p:spPr>
                <a:xfrm>
                  <a:off x="1162905" y="1861066"/>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S1</a:t>
                  </a:r>
                  <a:endParaRPr lang="en-US" dirty="0">
                    <a:ln>
                      <a:solidFill>
                        <a:srgbClr val="0070C0"/>
                      </a:solidFill>
                    </a:ln>
                  </a:endParaRPr>
                </a:p>
              </p:txBody>
            </p:sp>
            <p:sp>
              <p:nvSpPr>
                <p:cNvPr id="22" name="TextBox 21"/>
                <p:cNvSpPr txBox="1"/>
                <p:nvPr/>
              </p:nvSpPr>
              <p:spPr>
                <a:xfrm>
                  <a:off x="2097393" y="1862741"/>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S2</a:t>
                  </a:r>
                  <a:endParaRPr lang="en-US" dirty="0">
                    <a:ln>
                      <a:solidFill>
                        <a:srgbClr val="0070C0"/>
                      </a:solidFill>
                    </a:ln>
                  </a:endParaRPr>
                </a:p>
              </p:txBody>
            </p:sp>
            <p:cxnSp>
              <p:nvCxnSpPr>
                <p:cNvPr id="21" name="Curved Connector 20"/>
                <p:cNvCxnSpPr>
                  <a:stCxn id="19" idx="2"/>
                </p:cNvCxnSpPr>
                <p:nvPr/>
              </p:nvCxnSpPr>
              <p:spPr bwMode="auto">
                <a:xfrm rot="16200000" flipH="1">
                  <a:off x="1340531" y="2286168"/>
                  <a:ext cx="344939"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Curved Connector 23"/>
                <p:cNvCxnSpPr>
                  <a:stCxn id="22" idx="2"/>
                </p:cNvCxnSpPr>
                <p:nvPr/>
              </p:nvCxnSpPr>
              <p:spPr bwMode="auto">
                <a:xfrm rot="5400000">
                  <a:off x="2042461" y="2287006"/>
                  <a:ext cx="343263"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6" name="Curved Connector 25"/>
                <p:cNvCxnSpPr>
                  <a:stCxn id="27" idx="0"/>
                  <a:endCxn id="17" idx="2"/>
                </p:cNvCxnSpPr>
                <p:nvPr/>
              </p:nvCxnSpPr>
              <p:spPr bwMode="auto">
                <a:xfrm rot="5400000" flipH="1" flipV="1">
                  <a:off x="1581038" y="3882966"/>
                  <a:ext cx="548863" cy="67207"/>
                </a:xfrm>
                <a:prstGeom prst="curvedConnector3">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36" name="Oval 35"/>
                <p:cNvSpPr/>
                <p:nvPr/>
              </p:nvSpPr>
              <p:spPr bwMode="auto">
                <a:xfrm>
                  <a:off x="4608263" y="2297975"/>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37" name="Rectangle 36"/>
                <p:cNvSpPr/>
                <p:nvPr/>
              </p:nvSpPr>
              <p:spPr bwMode="auto">
                <a:xfrm>
                  <a:off x="4937765" y="2581004"/>
                  <a:ext cx="990600" cy="457200"/>
                </a:xfrm>
                <a:prstGeom prst="rect">
                  <a:avLst/>
                </a:prstGeom>
                <a:ln>
                  <a:solidFill>
                    <a:srgbClr val="7030A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7030A0"/>
                        </a:solidFill>
                      </a:ln>
                      <a:solidFill>
                        <a:schemeClr val="bg1"/>
                      </a:solidFill>
                      <a:effectLst/>
                      <a:latin typeface="Arial" charset="0"/>
                    </a:rPr>
                    <a:t>A</a:t>
                  </a:r>
                </a:p>
              </p:txBody>
            </p:sp>
            <p:sp>
              <p:nvSpPr>
                <p:cNvPr id="38" name="TextBox 37"/>
                <p:cNvSpPr txBox="1"/>
                <p:nvPr/>
              </p:nvSpPr>
              <p:spPr>
                <a:xfrm>
                  <a:off x="5020673" y="2624938"/>
                  <a:ext cx="877163" cy="369332"/>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VRF C</a:t>
                  </a:r>
                  <a:endParaRPr lang="en-US" dirty="0">
                    <a:ln>
                      <a:solidFill>
                        <a:srgbClr val="7030A0"/>
                      </a:solidFill>
                    </a:ln>
                  </a:endParaRPr>
                </a:p>
              </p:txBody>
            </p:sp>
            <p:sp>
              <p:nvSpPr>
                <p:cNvPr id="39" name="Rectangle 38"/>
                <p:cNvSpPr/>
                <p:nvPr/>
              </p:nvSpPr>
              <p:spPr bwMode="auto">
                <a:xfrm>
                  <a:off x="4935236" y="3190604"/>
                  <a:ext cx="990600" cy="457200"/>
                </a:xfrm>
                <a:prstGeom prst="rect">
                  <a:avLst/>
                </a:prstGeom>
                <a:ln>
                  <a:solidFill>
                    <a:srgbClr val="00B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B050"/>
                        </a:solidFill>
                      </a:ln>
                      <a:solidFill>
                        <a:schemeClr val="bg1"/>
                      </a:solidFill>
                      <a:effectLst/>
                      <a:latin typeface="Arial" charset="0"/>
                    </a:rPr>
                    <a:t>A</a:t>
                  </a:r>
                </a:p>
              </p:txBody>
            </p:sp>
            <p:sp>
              <p:nvSpPr>
                <p:cNvPr id="40" name="TextBox 39"/>
                <p:cNvSpPr txBox="1"/>
                <p:nvPr/>
              </p:nvSpPr>
              <p:spPr>
                <a:xfrm>
                  <a:off x="5018144" y="3234538"/>
                  <a:ext cx="877163" cy="369332"/>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VRF D</a:t>
                  </a:r>
                  <a:endParaRPr lang="en-US" dirty="0">
                    <a:ln>
                      <a:solidFill>
                        <a:srgbClr val="00B050"/>
                      </a:solidFill>
                    </a:ln>
                  </a:endParaRPr>
                </a:p>
              </p:txBody>
            </p:sp>
            <p:sp>
              <p:nvSpPr>
                <p:cNvPr id="41" name="TextBox 40"/>
                <p:cNvSpPr txBox="1"/>
                <p:nvPr/>
              </p:nvSpPr>
              <p:spPr>
                <a:xfrm>
                  <a:off x="6413624" y="2552951"/>
                  <a:ext cx="1915909" cy="646331"/>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R1: Joins </a:t>
                  </a:r>
                  <a:r>
                    <a:rPr lang="en-US" dirty="0" smtClean="0">
                      <a:ln>
                        <a:solidFill>
                          <a:schemeClr val="accent6"/>
                        </a:solidFill>
                      </a:ln>
                      <a:solidFill>
                        <a:srgbClr val="002060"/>
                      </a:solidFill>
                    </a:rPr>
                    <a:t>(S1,G)</a:t>
                  </a:r>
                </a:p>
                <a:p>
                  <a:r>
                    <a:rPr lang="en-US" dirty="0">
                      <a:ln>
                        <a:solidFill>
                          <a:srgbClr val="7030A0"/>
                        </a:solidFill>
                      </a:ln>
                    </a:rPr>
                    <a:t> </a:t>
                  </a:r>
                  <a:r>
                    <a:rPr lang="en-US" dirty="0" smtClean="0">
                      <a:ln>
                        <a:solidFill>
                          <a:srgbClr val="7030A0"/>
                        </a:solidFill>
                      </a:ln>
                    </a:rPr>
                    <a:t>      Joins </a:t>
                  </a:r>
                  <a:r>
                    <a:rPr lang="en-US" dirty="0" smtClean="0">
                      <a:ln>
                        <a:solidFill>
                          <a:srgbClr val="FF0000"/>
                        </a:solidFill>
                      </a:ln>
                      <a:solidFill>
                        <a:srgbClr val="FF0000"/>
                      </a:solidFill>
                    </a:rPr>
                    <a:t>(S2,G)</a:t>
                  </a:r>
                  <a:endParaRPr lang="en-US" dirty="0">
                    <a:ln>
                      <a:solidFill>
                        <a:srgbClr val="FF0000"/>
                      </a:solidFill>
                    </a:ln>
                    <a:solidFill>
                      <a:srgbClr val="FF0000"/>
                    </a:solidFill>
                  </a:endParaRPr>
                </a:p>
              </p:txBody>
            </p:sp>
            <p:sp>
              <p:nvSpPr>
                <p:cNvPr id="42" name="TextBox 41"/>
                <p:cNvSpPr txBox="1"/>
                <p:nvPr/>
              </p:nvSpPr>
              <p:spPr>
                <a:xfrm>
                  <a:off x="6284663" y="3821668"/>
                  <a:ext cx="1890261" cy="369332"/>
                </a:xfrm>
                <a:prstGeom prst="rect">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R2: Joins </a:t>
                  </a:r>
                  <a:r>
                    <a:rPr lang="en-US" dirty="0" smtClean="0">
                      <a:ln>
                        <a:solidFill>
                          <a:srgbClr val="0070C0"/>
                        </a:solidFill>
                      </a:ln>
                    </a:rPr>
                    <a:t>(S2,G)</a:t>
                  </a:r>
                  <a:endParaRPr lang="en-US" dirty="0">
                    <a:ln>
                      <a:solidFill>
                        <a:srgbClr val="0070C0"/>
                      </a:solidFill>
                    </a:ln>
                  </a:endParaRPr>
                </a:p>
              </p:txBody>
            </p:sp>
            <p:cxnSp>
              <p:nvCxnSpPr>
                <p:cNvPr id="43" name="Curved Connector 42"/>
                <p:cNvCxnSpPr>
                  <a:stCxn id="41" idx="2"/>
                  <a:endCxn id="38" idx="3"/>
                </p:cNvCxnSpPr>
                <p:nvPr/>
              </p:nvCxnSpPr>
              <p:spPr bwMode="auto">
                <a:xfrm rot="5400000" flipH="1">
                  <a:off x="6439869" y="2267572"/>
                  <a:ext cx="389678" cy="1473743"/>
                </a:xfrm>
                <a:prstGeom prst="curvedConnector4">
                  <a:avLst>
                    <a:gd name="adj1" fmla="val -58664"/>
                    <a:gd name="adj2" fmla="val 82501"/>
                  </a:avLst>
                </a:prstGeom>
                <a:ln>
                  <a:solidFill>
                    <a:srgbClr val="7030A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35" name="TextBox 34"/>
                <p:cNvSpPr txBox="1"/>
                <p:nvPr/>
              </p:nvSpPr>
              <p:spPr>
                <a:xfrm>
                  <a:off x="4141469" y="2963679"/>
                  <a:ext cx="620683"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PE2</a:t>
                  </a:r>
                  <a:endParaRPr lang="en-US" dirty="0"/>
                </a:p>
              </p:txBody>
            </p:sp>
            <p:cxnSp>
              <p:nvCxnSpPr>
                <p:cNvPr id="32" name="Curved Connector 31"/>
                <p:cNvCxnSpPr>
                  <a:stCxn id="42" idx="1"/>
                  <a:endCxn id="40" idx="3"/>
                </p:cNvCxnSpPr>
                <p:nvPr/>
              </p:nvCxnSpPr>
              <p:spPr bwMode="auto">
                <a:xfrm rot="10800000">
                  <a:off x="5895307" y="3419204"/>
                  <a:ext cx="389356" cy="587130"/>
                </a:xfrm>
                <a:prstGeom prst="curvedConnector3">
                  <a:avLst/>
                </a:prstGeom>
                <a:solidFill>
                  <a:srgbClr val="00B8FF"/>
                </a:solidFill>
                <a:ln w="38100" cap="flat" cmpd="sng" algn="ctr">
                  <a:solidFill>
                    <a:srgbClr val="00B050"/>
                  </a:solidFill>
                  <a:prstDash val="solid"/>
                  <a:round/>
                  <a:headEnd type="none" w="med" len="med"/>
                  <a:tailEnd type="none" w="med" len="med"/>
                </a:ln>
                <a:effectLst/>
              </p:spPr>
            </p:cxnSp>
          </p:grpSp>
        </p:grpSp>
        <p:sp>
          <p:nvSpPr>
            <p:cNvPr id="30" name="TextBox 29"/>
            <p:cNvSpPr txBox="1"/>
            <p:nvPr/>
          </p:nvSpPr>
          <p:spPr>
            <a:xfrm>
              <a:off x="518962" y="2544747"/>
              <a:ext cx="620683" cy="369332"/>
            </a:xfrm>
            <a:prstGeom prst="rect">
              <a:avLst/>
            </a:prstGeom>
            <a:solidFill>
              <a:schemeClr val="bg1"/>
            </a:solidFill>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PE1</a:t>
              </a:r>
              <a:endParaRPr lang="en-US" dirty="0"/>
            </a:p>
          </p:txBody>
        </p:sp>
      </p:grpSp>
      <p:cxnSp>
        <p:nvCxnSpPr>
          <p:cNvPr id="60" name="Curved Connector 59"/>
          <p:cNvCxnSpPr/>
          <p:nvPr/>
        </p:nvCxnSpPr>
        <p:spPr bwMode="auto">
          <a:xfrm>
            <a:off x="2188597" y="2172009"/>
            <a:ext cx="2548334" cy="12700"/>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61" name="Curved Connector 60"/>
          <p:cNvCxnSpPr/>
          <p:nvPr/>
        </p:nvCxnSpPr>
        <p:spPr bwMode="auto">
          <a:xfrm>
            <a:off x="2188597" y="2172009"/>
            <a:ext cx="2548334" cy="511237"/>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62" name="Curved Connector 61"/>
          <p:cNvCxnSpPr/>
          <p:nvPr/>
        </p:nvCxnSpPr>
        <p:spPr bwMode="auto">
          <a:xfrm flipV="1">
            <a:off x="2142715" y="2356675"/>
            <a:ext cx="2594216" cy="424934"/>
          </a:xfrm>
          <a:prstGeom prst="curvedConnector3">
            <a:avLst/>
          </a:prstGeom>
          <a:solidFill>
            <a:srgbClr val="00B8FF"/>
          </a:solidFill>
          <a:ln w="2857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6272601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12</a:t>
            </a:fld>
            <a:endParaRPr lang="en-US"/>
          </a:p>
        </p:txBody>
      </p:sp>
      <p:sp>
        <p:nvSpPr>
          <p:cNvPr id="3073" name="Rectangle 1"/>
          <p:cNvSpPr>
            <a:spLocks noGrp="1" noChangeArrowheads="1"/>
          </p:cNvSpPr>
          <p:nvPr>
            <p:ph type="title"/>
          </p:nvPr>
        </p:nvSpPr>
        <p:spPr>
          <a:xfrm>
            <a:off x="295158" y="152400"/>
            <a:ext cx="8229600" cy="590818"/>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Solutions?</a:t>
            </a:r>
            <a:endParaRPr lang="en-US" sz="3600" dirty="0"/>
          </a:p>
        </p:txBody>
      </p:sp>
      <p:sp>
        <p:nvSpPr>
          <p:cNvPr id="3074" name="Rectangle 2"/>
          <p:cNvSpPr>
            <a:spLocks noGrp="1" noChangeArrowheads="1"/>
          </p:cNvSpPr>
          <p:nvPr>
            <p:ph type="body" idx="1"/>
          </p:nvPr>
        </p:nvSpPr>
        <p:spPr>
          <a:xfrm>
            <a:off x="438090" y="2783414"/>
            <a:ext cx="8229600" cy="3275310"/>
          </a:xfrm>
          <a:solidFill>
            <a:schemeClr val="bg1"/>
          </a:solidFill>
          <a:ln/>
        </p:spPr>
        <p:txBody>
          <a:bodyPr lIns="0" tIns="0" rIns="0" bIns="0"/>
          <a:lstStyle/>
          <a:p>
            <a:pPr marL="342900" lvl="1" indent="-342900">
              <a:spcBef>
                <a:spcPts val="800"/>
              </a:spcBef>
              <a:buFont typeface="Arial" pitchFamily="34" charset="0"/>
              <a:buChar char="•"/>
            </a:pPr>
            <a:r>
              <a:rPr lang="en-US" sz="2000" dirty="0" smtClean="0">
                <a:solidFill>
                  <a:schemeClr val="tx1"/>
                </a:solidFill>
              </a:rPr>
              <a:t>Provision a policy that prevents this from happening</a:t>
            </a:r>
          </a:p>
          <a:p>
            <a:pPr marL="742950" lvl="2" indent="-342900">
              <a:spcBef>
                <a:spcPts val="0"/>
              </a:spcBef>
              <a:buFont typeface="Arial" pitchFamily="34" charset="0"/>
              <a:buChar char="•"/>
            </a:pPr>
            <a:r>
              <a:rPr lang="en-US" sz="1800" dirty="0" smtClean="0">
                <a:solidFill>
                  <a:schemeClr val="tx1"/>
                </a:solidFill>
              </a:rPr>
              <a:t>E.g., no more than one source (or one ASM group) per tunne</a:t>
            </a:r>
            <a:r>
              <a:rPr lang="en-US" sz="1600" dirty="0" smtClean="0">
                <a:solidFill>
                  <a:schemeClr val="tx1"/>
                </a:solidFill>
              </a:rPr>
              <a:t>l</a:t>
            </a:r>
          </a:p>
          <a:p>
            <a:pPr marL="0" lvl="1" indent="0">
              <a:spcBef>
                <a:spcPts val="0"/>
              </a:spcBef>
            </a:pPr>
            <a:r>
              <a:rPr lang="en-US" sz="2000" dirty="0" smtClean="0">
                <a:solidFill>
                  <a:schemeClr val="tx1"/>
                </a:solidFill>
              </a:rPr>
              <a:t>or</a:t>
            </a:r>
          </a:p>
          <a:p>
            <a:pPr marL="342900" lvl="1" indent="-342900">
              <a:spcBef>
                <a:spcPts val="0"/>
              </a:spcBef>
              <a:buFont typeface="Arial" pitchFamily="34" charset="0"/>
              <a:buChar char="•"/>
            </a:pPr>
            <a:r>
              <a:rPr lang="en-US" sz="2000" dirty="0" smtClean="0">
                <a:solidFill>
                  <a:schemeClr val="tx1"/>
                </a:solidFill>
              </a:rPr>
              <a:t>Make sure </a:t>
            </a:r>
            <a:r>
              <a:rPr lang="en-US" sz="2000" dirty="0" smtClean="0">
                <a:solidFill>
                  <a:schemeClr val="tx1"/>
                </a:solidFill>
              </a:rPr>
              <a:t>that:</a:t>
            </a:r>
          </a:p>
          <a:p>
            <a:pPr marL="742950" lvl="2" indent="-342900">
              <a:spcBef>
                <a:spcPts val="0"/>
              </a:spcBef>
              <a:buFont typeface="Arial" pitchFamily="34" charset="0"/>
              <a:buChar char="•"/>
            </a:pPr>
            <a:r>
              <a:rPr lang="en-US" sz="1600" dirty="0" smtClean="0">
                <a:solidFill>
                  <a:schemeClr val="tx1"/>
                </a:solidFill>
              </a:rPr>
              <a:t>the UMH-eligible route matching </a:t>
            </a:r>
            <a:r>
              <a:rPr lang="en-US" sz="1600" dirty="0" smtClean="0">
                <a:solidFill>
                  <a:srgbClr val="0070C0"/>
                </a:solidFill>
              </a:rPr>
              <a:t>S2</a:t>
            </a:r>
            <a:r>
              <a:rPr lang="en-US" sz="1600" dirty="0" smtClean="0">
                <a:solidFill>
                  <a:schemeClr val="accent6">
                    <a:lumMod val="75000"/>
                  </a:schemeClr>
                </a:solidFill>
              </a:rPr>
              <a:t> </a:t>
            </a:r>
            <a:r>
              <a:rPr lang="en-US" sz="1600" dirty="0" smtClean="0">
                <a:solidFill>
                  <a:schemeClr val="tx1"/>
                </a:solidFill>
              </a:rPr>
              <a:t>has no RT in common with the </a:t>
            </a:r>
            <a:r>
              <a:rPr lang="en-US" sz="1600" dirty="0" smtClean="0">
                <a:solidFill>
                  <a:schemeClr val="tx1"/>
                </a:solidFill>
              </a:rPr>
              <a:t>A-D route that advertises the tunnel </a:t>
            </a:r>
            <a:r>
              <a:rPr lang="en-US" sz="1600" dirty="0" smtClean="0">
                <a:solidFill>
                  <a:schemeClr val="tx1"/>
                </a:solidFill>
              </a:rPr>
              <a:t>from </a:t>
            </a:r>
            <a:r>
              <a:rPr lang="en-US" sz="1600" dirty="0" smtClean="0">
                <a:solidFill>
                  <a:srgbClr val="FF0000"/>
                </a:solidFill>
              </a:rPr>
              <a:t>B</a:t>
            </a:r>
          </a:p>
          <a:p>
            <a:pPr marL="742950" lvl="2" indent="-342900">
              <a:spcBef>
                <a:spcPts val="800"/>
              </a:spcBef>
              <a:buFont typeface="Arial" pitchFamily="34" charset="0"/>
              <a:buChar char="•"/>
            </a:pPr>
            <a:r>
              <a:rPr lang="en-US" sz="1600" dirty="0" smtClean="0">
                <a:solidFill>
                  <a:schemeClr val="tx1"/>
                </a:solidFill>
              </a:rPr>
              <a:t>the UMH-eligible route matching </a:t>
            </a:r>
            <a:r>
              <a:rPr lang="en-US" sz="1600" dirty="0" smtClean="0">
                <a:solidFill>
                  <a:srgbClr val="FF0000"/>
                </a:solidFill>
              </a:rPr>
              <a:t>S2 </a:t>
            </a:r>
            <a:r>
              <a:rPr lang="en-US" sz="1600" dirty="0" smtClean="0">
                <a:solidFill>
                  <a:schemeClr val="tx1"/>
                </a:solidFill>
              </a:rPr>
              <a:t>has</a:t>
            </a:r>
            <a:r>
              <a:rPr lang="en-US" sz="1600" dirty="0" smtClean="0">
                <a:solidFill>
                  <a:srgbClr val="FF0000"/>
                </a:solidFill>
              </a:rPr>
              <a:t> </a:t>
            </a:r>
            <a:r>
              <a:rPr lang="en-US" sz="1600" dirty="0" smtClean="0">
                <a:solidFill>
                  <a:schemeClr val="tx1"/>
                </a:solidFill>
              </a:rPr>
              <a:t>no </a:t>
            </a:r>
            <a:r>
              <a:rPr lang="en-US" sz="1600" dirty="0">
                <a:solidFill>
                  <a:schemeClr val="tx1"/>
                </a:solidFill>
              </a:rPr>
              <a:t>RT in common with the </a:t>
            </a:r>
            <a:r>
              <a:rPr lang="en-US" sz="1600" dirty="0" smtClean="0">
                <a:solidFill>
                  <a:schemeClr val="tx1"/>
                </a:solidFill>
              </a:rPr>
              <a:t>A-D route that advertises the t</a:t>
            </a:r>
            <a:r>
              <a:rPr lang="en-US" sz="1600" dirty="0" smtClean="0">
                <a:solidFill>
                  <a:schemeClr val="tx1"/>
                </a:solidFill>
              </a:rPr>
              <a:t>unnel </a:t>
            </a:r>
            <a:r>
              <a:rPr lang="en-US" sz="1600" dirty="0">
                <a:solidFill>
                  <a:schemeClr val="tx1"/>
                </a:solidFill>
              </a:rPr>
              <a:t>from </a:t>
            </a:r>
            <a:r>
              <a:rPr lang="en-US" sz="1600" dirty="0" smtClean="0">
                <a:solidFill>
                  <a:srgbClr val="0070C0"/>
                </a:solidFill>
              </a:rPr>
              <a:t>A</a:t>
            </a:r>
          </a:p>
          <a:p>
            <a:pPr marL="342900" lvl="1" indent="-342900">
              <a:spcBef>
                <a:spcPts val="800"/>
              </a:spcBef>
              <a:buFont typeface="Arial" pitchFamily="34" charset="0"/>
              <a:buChar char="•"/>
            </a:pPr>
            <a:r>
              <a:rPr lang="en-US" sz="2000" dirty="0" smtClean="0">
                <a:solidFill>
                  <a:schemeClr val="tx1"/>
                </a:solidFill>
              </a:rPr>
              <a:t>Now </a:t>
            </a:r>
            <a:r>
              <a:rPr lang="en-US" sz="2000" dirty="0" smtClean="0">
                <a:solidFill>
                  <a:srgbClr val="7030A0"/>
                </a:solidFill>
              </a:rPr>
              <a:t>C</a:t>
            </a:r>
            <a:r>
              <a:rPr lang="en-US" sz="2000" dirty="0" smtClean="0">
                <a:solidFill>
                  <a:schemeClr val="tx1"/>
                </a:solidFill>
              </a:rPr>
              <a:t> control plane can infer that traffic from </a:t>
            </a:r>
            <a:r>
              <a:rPr lang="en-US" sz="2000" dirty="0" smtClean="0">
                <a:solidFill>
                  <a:srgbClr val="0070C0"/>
                </a:solidFill>
              </a:rPr>
              <a:t>S2</a:t>
            </a:r>
            <a:r>
              <a:rPr lang="en-US" sz="2000" dirty="0" smtClean="0">
                <a:solidFill>
                  <a:schemeClr val="tx1"/>
                </a:solidFill>
              </a:rPr>
              <a:t> shouldn’t come from </a:t>
            </a:r>
            <a:r>
              <a:rPr lang="en-US" sz="2000" dirty="0" smtClean="0">
                <a:solidFill>
                  <a:srgbClr val="FF0000"/>
                </a:solidFill>
              </a:rPr>
              <a:t>B’s</a:t>
            </a:r>
            <a:r>
              <a:rPr lang="en-US" sz="2000" dirty="0" smtClean="0">
                <a:solidFill>
                  <a:schemeClr val="tx1"/>
                </a:solidFill>
              </a:rPr>
              <a:t> tunnel</a:t>
            </a:r>
          </a:p>
          <a:p>
            <a:pPr marL="342900" lvl="1" indent="-342900">
              <a:spcBef>
                <a:spcPts val="800"/>
              </a:spcBef>
              <a:buFont typeface="Arial" pitchFamily="34" charset="0"/>
              <a:buChar char="•"/>
            </a:pPr>
            <a:r>
              <a:rPr lang="en-US" sz="2000" dirty="0" smtClean="0">
                <a:solidFill>
                  <a:schemeClr val="tx1"/>
                </a:solidFill>
              </a:rPr>
              <a:t>Data plane at </a:t>
            </a:r>
            <a:r>
              <a:rPr lang="en-US" sz="2000" dirty="0" smtClean="0">
                <a:solidFill>
                  <a:srgbClr val="7030A0"/>
                </a:solidFill>
              </a:rPr>
              <a:t>C</a:t>
            </a:r>
            <a:r>
              <a:rPr lang="en-US" sz="2000" dirty="0" smtClean="0">
                <a:solidFill>
                  <a:schemeClr val="tx1"/>
                </a:solidFill>
              </a:rPr>
              <a:t> is then set up to discard </a:t>
            </a:r>
            <a:r>
              <a:rPr lang="en-US" sz="2000" dirty="0" smtClean="0">
                <a:solidFill>
                  <a:srgbClr val="002060"/>
                </a:solidFill>
              </a:rPr>
              <a:t>(S2,G) </a:t>
            </a:r>
            <a:r>
              <a:rPr lang="en-US" sz="2000" dirty="0" smtClean="0">
                <a:solidFill>
                  <a:schemeClr val="tx1"/>
                </a:solidFill>
              </a:rPr>
              <a:t>traffic from </a:t>
            </a:r>
            <a:r>
              <a:rPr lang="en-US" sz="2000" dirty="0" smtClean="0">
                <a:solidFill>
                  <a:srgbClr val="FF0000"/>
                </a:solidFill>
              </a:rPr>
              <a:t>B’s</a:t>
            </a:r>
            <a:r>
              <a:rPr lang="en-US" sz="2000" dirty="0" smtClean="0">
                <a:solidFill>
                  <a:schemeClr val="tx1"/>
                </a:solidFill>
              </a:rPr>
              <a:t> tunnel</a:t>
            </a:r>
            <a:endParaRPr lang="en-US" sz="2000" dirty="0">
              <a:solidFill>
                <a:schemeClr val="tx1"/>
              </a:solidFill>
            </a:endParaRPr>
          </a:p>
          <a:p>
            <a:pPr marL="0" indent="0"/>
            <a:endParaRPr lang="en-US" sz="2400" dirty="0" smtClean="0">
              <a:solidFill>
                <a:schemeClr val="tx1"/>
              </a:solidFill>
            </a:endParaRPr>
          </a:p>
        </p:txBody>
      </p:sp>
      <p:sp>
        <p:nvSpPr>
          <p:cNvPr id="27" name="TextBox 26"/>
          <p:cNvSpPr txBox="1"/>
          <p:nvPr/>
        </p:nvSpPr>
        <p:spPr>
          <a:xfrm>
            <a:off x="756772" y="2414081"/>
            <a:ext cx="466794"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S2</a:t>
            </a:r>
            <a:endParaRPr lang="en-US" dirty="0">
              <a:ln>
                <a:solidFill>
                  <a:srgbClr val="FF0000"/>
                </a:solidFill>
              </a:ln>
            </a:endParaRPr>
          </a:p>
        </p:txBody>
      </p:sp>
      <p:grpSp>
        <p:nvGrpSpPr>
          <p:cNvPr id="50" name="Group 49"/>
          <p:cNvGrpSpPr/>
          <p:nvPr/>
        </p:nvGrpSpPr>
        <p:grpSpPr>
          <a:xfrm>
            <a:off x="990169" y="736388"/>
            <a:ext cx="7262733" cy="1960604"/>
            <a:chOff x="1066800" y="1861066"/>
            <a:chExt cx="7262733" cy="2329934"/>
          </a:xfrm>
        </p:grpSpPr>
        <p:sp>
          <p:nvSpPr>
            <p:cNvPr id="7" name="Oval 6"/>
            <p:cNvSpPr/>
            <p:nvPr/>
          </p:nvSpPr>
          <p:spPr bwMode="auto">
            <a:xfrm>
              <a:off x="1066800" y="2292308"/>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8" name="Rectangle 7"/>
            <p:cNvSpPr/>
            <p:nvPr/>
          </p:nvSpPr>
          <p:spPr bwMode="auto">
            <a:xfrm>
              <a:off x="1396302" y="2575337"/>
              <a:ext cx="990600" cy="457200"/>
            </a:xfrm>
            <a:prstGeom prst="rect">
              <a:avLst/>
            </a:prstGeom>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70C0"/>
                    </a:solidFill>
                  </a:ln>
                  <a:solidFill>
                    <a:schemeClr val="bg1"/>
                  </a:solidFill>
                  <a:effectLst/>
                  <a:latin typeface="Arial" charset="0"/>
                </a:rPr>
                <a:t>A</a:t>
              </a:r>
            </a:p>
          </p:txBody>
        </p:sp>
        <p:sp>
          <p:nvSpPr>
            <p:cNvPr id="10" name="TextBox 9"/>
            <p:cNvSpPr txBox="1"/>
            <p:nvPr/>
          </p:nvSpPr>
          <p:spPr>
            <a:xfrm>
              <a:off x="1479210" y="2619271"/>
              <a:ext cx="851580"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VRF A</a:t>
              </a:r>
              <a:endParaRPr lang="en-US" dirty="0">
                <a:ln>
                  <a:solidFill>
                    <a:srgbClr val="0070C0"/>
                  </a:solidFill>
                </a:ln>
              </a:endParaRPr>
            </a:p>
          </p:txBody>
        </p:sp>
        <p:sp>
          <p:nvSpPr>
            <p:cNvPr id="17" name="Rectangle 16"/>
            <p:cNvSpPr/>
            <p:nvPr/>
          </p:nvSpPr>
          <p:spPr bwMode="auto">
            <a:xfrm>
              <a:off x="1393773" y="3184937"/>
              <a:ext cx="990600" cy="457200"/>
            </a:xfrm>
            <a:prstGeom prst="rect">
              <a:avLst/>
            </a:prstGeom>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FF0000"/>
                    </a:solidFill>
                  </a:ln>
                  <a:solidFill>
                    <a:schemeClr val="bg1"/>
                  </a:solidFill>
                  <a:effectLst/>
                  <a:latin typeface="Arial" charset="0"/>
                </a:rPr>
                <a:t>A</a:t>
              </a:r>
            </a:p>
          </p:txBody>
        </p:sp>
        <p:sp>
          <p:nvSpPr>
            <p:cNvPr id="18" name="TextBox 17"/>
            <p:cNvSpPr txBox="1"/>
            <p:nvPr/>
          </p:nvSpPr>
          <p:spPr>
            <a:xfrm>
              <a:off x="1476681" y="3228871"/>
              <a:ext cx="864339" cy="369332"/>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FF0000"/>
                    </a:solidFill>
                  </a:ln>
                </a:rPr>
                <a:t>VRF B</a:t>
              </a:r>
              <a:endParaRPr lang="en-US" dirty="0">
                <a:ln>
                  <a:solidFill>
                    <a:srgbClr val="FF0000"/>
                  </a:solidFill>
                </a:ln>
              </a:endParaRPr>
            </a:p>
          </p:txBody>
        </p:sp>
        <p:sp>
          <p:nvSpPr>
            <p:cNvPr id="19" name="TextBox 18"/>
            <p:cNvSpPr txBox="1"/>
            <p:nvPr/>
          </p:nvSpPr>
          <p:spPr>
            <a:xfrm>
              <a:off x="1162905" y="1861066"/>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S1</a:t>
              </a:r>
              <a:endParaRPr lang="en-US" dirty="0">
                <a:ln>
                  <a:solidFill>
                    <a:srgbClr val="0070C0"/>
                  </a:solidFill>
                </a:ln>
              </a:endParaRPr>
            </a:p>
          </p:txBody>
        </p:sp>
        <p:sp>
          <p:nvSpPr>
            <p:cNvPr id="22" name="TextBox 21"/>
            <p:cNvSpPr txBox="1"/>
            <p:nvPr/>
          </p:nvSpPr>
          <p:spPr>
            <a:xfrm>
              <a:off x="2097393" y="1862741"/>
              <a:ext cx="466794" cy="369332"/>
            </a:xfrm>
            <a:prstGeom prst="rect">
              <a:avLst/>
            </a:prstGeom>
            <a:ln>
              <a:solidFill>
                <a:srgbClr val="0070C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70C0"/>
                    </a:solidFill>
                  </a:ln>
                </a:rPr>
                <a:t>S2</a:t>
              </a:r>
              <a:endParaRPr lang="en-US" dirty="0">
                <a:ln>
                  <a:solidFill>
                    <a:srgbClr val="0070C0"/>
                  </a:solidFill>
                </a:ln>
              </a:endParaRPr>
            </a:p>
          </p:txBody>
        </p:sp>
        <p:cxnSp>
          <p:nvCxnSpPr>
            <p:cNvPr id="21" name="Curved Connector 20"/>
            <p:cNvCxnSpPr>
              <a:stCxn id="19" idx="2"/>
            </p:cNvCxnSpPr>
            <p:nvPr/>
          </p:nvCxnSpPr>
          <p:spPr bwMode="auto">
            <a:xfrm rot="16200000" flipH="1">
              <a:off x="1340531" y="2286168"/>
              <a:ext cx="344939"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Curved Connector 23"/>
            <p:cNvCxnSpPr>
              <a:stCxn id="22" idx="2"/>
            </p:cNvCxnSpPr>
            <p:nvPr/>
          </p:nvCxnSpPr>
          <p:spPr bwMode="auto">
            <a:xfrm rot="5400000">
              <a:off x="2042461" y="2287006"/>
              <a:ext cx="343263" cy="233397"/>
            </a:xfrm>
            <a:prstGeom prst="curvedConnector3">
              <a:avLst/>
            </a:prstGeom>
            <a:ln>
              <a:solidFill>
                <a:srgbClr val="0070C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6" name="Curved Connector 25"/>
            <p:cNvCxnSpPr>
              <a:stCxn id="27" idx="0"/>
              <a:endCxn id="17" idx="2"/>
            </p:cNvCxnSpPr>
            <p:nvPr/>
          </p:nvCxnSpPr>
          <p:spPr bwMode="auto">
            <a:xfrm rot="5400000" flipH="1" flipV="1">
              <a:off x="1371607" y="3337331"/>
              <a:ext cx="212659" cy="822273"/>
            </a:xfrm>
            <a:prstGeom prst="curvedConnector3">
              <a:avLst>
                <a:gd name="adj1" fmla="val 50000"/>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36" name="Oval 35"/>
            <p:cNvSpPr/>
            <p:nvPr/>
          </p:nvSpPr>
          <p:spPr bwMode="auto">
            <a:xfrm>
              <a:off x="4608263" y="2297975"/>
              <a:ext cx="1676400" cy="1676400"/>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endParaRPr>
            </a:p>
          </p:txBody>
        </p:sp>
        <p:sp>
          <p:nvSpPr>
            <p:cNvPr id="37" name="Rectangle 36"/>
            <p:cNvSpPr/>
            <p:nvPr/>
          </p:nvSpPr>
          <p:spPr bwMode="auto">
            <a:xfrm>
              <a:off x="4937765" y="2581004"/>
              <a:ext cx="990600" cy="457200"/>
            </a:xfrm>
            <a:prstGeom prst="rect">
              <a:avLst/>
            </a:prstGeom>
            <a:ln>
              <a:solidFill>
                <a:srgbClr val="7030A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7030A0"/>
                    </a:solidFill>
                  </a:ln>
                  <a:solidFill>
                    <a:schemeClr val="bg1"/>
                  </a:solidFill>
                  <a:effectLst/>
                  <a:latin typeface="Arial" charset="0"/>
                </a:rPr>
                <a:t>A</a:t>
              </a:r>
            </a:p>
          </p:txBody>
        </p:sp>
        <p:sp>
          <p:nvSpPr>
            <p:cNvPr id="38" name="TextBox 37"/>
            <p:cNvSpPr txBox="1"/>
            <p:nvPr/>
          </p:nvSpPr>
          <p:spPr>
            <a:xfrm>
              <a:off x="5020673" y="2624938"/>
              <a:ext cx="877163" cy="369332"/>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VRF C</a:t>
              </a:r>
              <a:endParaRPr lang="en-US" dirty="0">
                <a:ln>
                  <a:solidFill>
                    <a:srgbClr val="7030A0"/>
                  </a:solidFill>
                </a:ln>
              </a:endParaRPr>
            </a:p>
          </p:txBody>
        </p:sp>
        <p:sp>
          <p:nvSpPr>
            <p:cNvPr id="39" name="Rectangle 38"/>
            <p:cNvSpPr/>
            <p:nvPr/>
          </p:nvSpPr>
          <p:spPr bwMode="auto">
            <a:xfrm>
              <a:off x="4935236" y="3190604"/>
              <a:ext cx="990600" cy="457200"/>
            </a:xfrm>
            <a:prstGeom prst="rect">
              <a:avLst/>
            </a:prstGeom>
            <a:ln>
              <a:solidFill>
                <a:srgbClr val="00B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800" b="0" i="0" u="none" strike="noStrike" cap="none" normalizeH="0" baseline="0" dirty="0" smtClean="0">
                  <a:ln>
                    <a:solidFill>
                      <a:srgbClr val="00B050"/>
                    </a:solidFill>
                  </a:ln>
                  <a:solidFill>
                    <a:schemeClr val="bg1"/>
                  </a:solidFill>
                  <a:effectLst/>
                  <a:latin typeface="Arial" charset="0"/>
                </a:rPr>
                <a:t>A</a:t>
              </a:r>
            </a:p>
          </p:txBody>
        </p:sp>
        <p:sp>
          <p:nvSpPr>
            <p:cNvPr id="40" name="TextBox 39"/>
            <p:cNvSpPr txBox="1"/>
            <p:nvPr/>
          </p:nvSpPr>
          <p:spPr>
            <a:xfrm>
              <a:off x="5018144" y="3234538"/>
              <a:ext cx="877163" cy="369332"/>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VRF D</a:t>
              </a:r>
              <a:endParaRPr lang="en-US" dirty="0">
                <a:ln>
                  <a:solidFill>
                    <a:srgbClr val="00B050"/>
                  </a:solidFill>
                </a:ln>
              </a:endParaRPr>
            </a:p>
          </p:txBody>
        </p:sp>
        <p:sp>
          <p:nvSpPr>
            <p:cNvPr id="41" name="TextBox 40"/>
            <p:cNvSpPr txBox="1"/>
            <p:nvPr/>
          </p:nvSpPr>
          <p:spPr>
            <a:xfrm>
              <a:off x="6413624" y="2552951"/>
              <a:ext cx="1915909" cy="646331"/>
            </a:xfrm>
            <a:prstGeom prst="rect">
              <a:avLst/>
            </a:prstGeom>
            <a:ln>
              <a:solidFill>
                <a:srgbClr val="7030A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7030A0"/>
                    </a:solidFill>
                  </a:ln>
                </a:rPr>
                <a:t>R1: Joins </a:t>
              </a:r>
              <a:r>
                <a:rPr lang="en-US" dirty="0" smtClean="0">
                  <a:ln>
                    <a:solidFill>
                      <a:schemeClr val="accent6">
                        <a:lumMod val="60000"/>
                        <a:lumOff val="40000"/>
                      </a:schemeClr>
                    </a:solidFill>
                  </a:ln>
                  <a:solidFill>
                    <a:sysClr val="windowText" lastClr="000000"/>
                  </a:solidFill>
                </a:rPr>
                <a:t>(S1,G)</a:t>
              </a:r>
            </a:p>
            <a:p>
              <a:r>
                <a:rPr lang="en-US" dirty="0">
                  <a:ln>
                    <a:solidFill>
                      <a:srgbClr val="7030A0"/>
                    </a:solidFill>
                  </a:ln>
                </a:rPr>
                <a:t> </a:t>
              </a:r>
              <a:r>
                <a:rPr lang="en-US" dirty="0" smtClean="0">
                  <a:ln>
                    <a:solidFill>
                      <a:srgbClr val="7030A0"/>
                    </a:solidFill>
                  </a:ln>
                </a:rPr>
                <a:t>      Joins </a:t>
              </a:r>
              <a:r>
                <a:rPr lang="en-US" dirty="0" smtClean="0">
                  <a:ln>
                    <a:solidFill>
                      <a:srgbClr val="FF0000"/>
                    </a:solidFill>
                  </a:ln>
                  <a:solidFill>
                    <a:srgbClr val="FF0000"/>
                  </a:solidFill>
                </a:rPr>
                <a:t>(S2,G)</a:t>
              </a:r>
              <a:endParaRPr lang="en-US" dirty="0">
                <a:ln>
                  <a:solidFill>
                    <a:srgbClr val="FF0000"/>
                  </a:solidFill>
                </a:ln>
                <a:solidFill>
                  <a:srgbClr val="FF0000"/>
                </a:solidFill>
              </a:endParaRPr>
            </a:p>
          </p:txBody>
        </p:sp>
        <p:sp>
          <p:nvSpPr>
            <p:cNvPr id="42" name="TextBox 41"/>
            <p:cNvSpPr txBox="1"/>
            <p:nvPr/>
          </p:nvSpPr>
          <p:spPr>
            <a:xfrm>
              <a:off x="6284663" y="3821668"/>
              <a:ext cx="1890261" cy="369332"/>
            </a:xfrm>
            <a:prstGeom prst="rect">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n>
                    <a:solidFill>
                      <a:srgbClr val="00B050"/>
                    </a:solidFill>
                  </a:ln>
                </a:rPr>
                <a:t>R2: Joins </a:t>
              </a:r>
              <a:r>
                <a:rPr lang="en-US" dirty="0" smtClean="0">
                  <a:ln>
                    <a:solidFill>
                      <a:srgbClr val="0070C0"/>
                    </a:solidFill>
                  </a:ln>
                </a:rPr>
                <a:t>(S2,G)</a:t>
              </a:r>
              <a:endParaRPr lang="en-US" dirty="0">
                <a:ln>
                  <a:solidFill>
                    <a:srgbClr val="0070C0"/>
                  </a:solidFill>
                </a:ln>
              </a:endParaRPr>
            </a:p>
          </p:txBody>
        </p:sp>
        <p:cxnSp>
          <p:nvCxnSpPr>
            <p:cNvPr id="43" name="Curved Connector 42"/>
            <p:cNvCxnSpPr>
              <a:stCxn id="41" idx="2"/>
              <a:endCxn id="38" idx="3"/>
            </p:cNvCxnSpPr>
            <p:nvPr/>
          </p:nvCxnSpPr>
          <p:spPr bwMode="auto">
            <a:xfrm rot="5400000" flipH="1">
              <a:off x="6439869" y="2267572"/>
              <a:ext cx="389678" cy="1473743"/>
            </a:xfrm>
            <a:prstGeom prst="curvedConnector4">
              <a:avLst>
                <a:gd name="adj1" fmla="val -58664"/>
                <a:gd name="adj2" fmla="val 82501"/>
              </a:avLst>
            </a:prstGeom>
            <a:ln>
              <a:solidFill>
                <a:srgbClr val="7030A0"/>
              </a:solidFill>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35" name="TextBox 34"/>
            <p:cNvSpPr txBox="1"/>
            <p:nvPr/>
          </p:nvSpPr>
          <p:spPr>
            <a:xfrm>
              <a:off x="4152355" y="3144436"/>
              <a:ext cx="620683"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PE2</a:t>
              </a:r>
              <a:endParaRPr lang="en-US" dirty="0"/>
            </a:p>
          </p:txBody>
        </p:sp>
        <p:cxnSp>
          <p:nvCxnSpPr>
            <p:cNvPr id="32" name="Curved Connector 31"/>
            <p:cNvCxnSpPr>
              <a:stCxn id="42" idx="1"/>
              <a:endCxn id="40" idx="3"/>
            </p:cNvCxnSpPr>
            <p:nvPr/>
          </p:nvCxnSpPr>
          <p:spPr bwMode="auto">
            <a:xfrm rot="10800000">
              <a:off x="5895307" y="3419204"/>
              <a:ext cx="389356" cy="587130"/>
            </a:xfrm>
            <a:prstGeom prst="curvedConnector3">
              <a:avLst/>
            </a:prstGeom>
            <a:solidFill>
              <a:srgbClr val="00B8FF"/>
            </a:solidFill>
            <a:ln w="38100" cap="flat" cmpd="sng" algn="ctr">
              <a:solidFill>
                <a:srgbClr val="00B050"/>
              </a:solidFill>
              <a:prstDash val="solid"/>
              <a:round/>
              <a:headEnd type="none" w="med" len="med"/>
              <a:tailEnd type="none" w="med" len="med"/>
            </a:ln>
            <a:effectLst/>
          </p:spPr>
        </p:cxnSp>
      </p:grpSp>
      <p:sp>
        <p:nvSpPr>
          <p:cNvPr id="30" name="TextBox 29"/>
          <p:cNvSpPr txBox="1"/>
          <p:nvPr/>
        </p:nvSpPr>
        <p:spPr>
          <a:xfrm>
            <a:off x="470440" y="1976236"/>
            <a:ext cx="620683" cy="369332"/>
          </a:xfrm>
          <a:prstGeom prst="rect">
            <a:avLst/>
          </a:prstGeom>
          <a:solidFill>
            <a:schemeClr val="bg1"/>
          </a:solidFill>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t>PE1</a:t>
            </a:r>
            <a:endParaRPr lang="en-US" dirty="0"/>
          </a:p>
        </p:txBody>
      </p:sp>
      <p:cxnSp>
        <p:nvCxnSpPr>
          <p:cNvPr id="13" name="Curved Connector 12"/>
          <p:cNvCxnSpPr>
            <a:stCxn id="8" idx="3"/>
          </p:cNvCxnSpPr>
          <p:nvPr/>
        </p:nvCxnSpPr>
        <p:spPr bwMode="auto">
          <a:xfrm flipV="1">
            <a:off x="2310271" y="1322629"/>
            <a:ext cx="2548334" cy="207171"/>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16" name="Curved Connector 15"/>
          <p:cNvCxnSpPr>
            <a:stCxn id="8" idx="3"/>
          </p:cNvCxnSpPr>
          <p:nvPr/>
        </p:nvCxnSpPr>
        <p:spPr bwMode="auto">
          <a:xfrm>
            <a:off x="2310271" y="1529800"/>
            <a:ext cx="2548334" cy="291366"/>
          </a:xfrm>
          <a:prstGeom prst="curvedConnector3">
            <a:avLst/>
          </a:prstGeom>
          <a:solidFill>
            <a:srgbClr val="00B8FF"/>
          </a:solidFill>
          <a:ln w="28575" cap="flat" cmpd="sng" algn="ctr">
            <a:solidFill>
              <a:srgbClr val="0070C0"/>
            </a:solidFill>
            <a:prstDash val="solid"/>
            <a:round/>
            <a:headEnd type="none" w="med" len="med"/>
            <a:tailEnd type="arrow"/>
          </a:ln>
          <a:effectLst/>
        </p:spPr>
      </p:cxnSp>
      <p:cxnSp>
        <p:nvCxnSpPr>
          <p:cNvPr id="23" name="Curved Connector 22"/>
          <p:cNvCxnSpPr>
            <a:stCxn id="18" idx="3"/>
          </p:cNvCxnSpPr>
          <p:nvPr/>
        </p:nvCxnSpPr>
        <p:spPr bwMode="auto">
          <a:xfrm flipV="1">
            <a:off x="2264389" y="1494595"/>
            <a:ext cx="2594216" cy="548174"/>
          </a:xfrm>
          <a:prstGeom prst="curvedConnector3">
            <a:avLst/>
          </a:prstGeom>
          <a:solidFill>
            <a:srgbClr val="00B8FF"/>
          </a:solidFill>
          <a:ln w="2857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0220352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13</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Functional Models</a:t>
            </a:r>
            <a:endParaRPr lang="en-US" sz="3600" dirty="0"/>
          </a:p>
        </p:txBody>
      </p:sp>
      <p:sp>
        <p:nvSpPr>
          <p:cNvPr id="3074" name="Rectangle 2"/>
          <p:cNvSpPr>
            <a:spLocks noGrp="1" noChangeArrowheads="1"/>
          </p:cNvSpPr>
          <p:nvPr>
            <p:ph type="body" idx="1"/>
          </p:nvPr>
        </p:nvSpPr>
        <p:spPr>
          <a:xfrm>
            <a:off x="457200" y="990600"/>
            <a:ext cx="8229600" cy="5181600"/>
          </a:xfrm>
          <a:ln/>
        </p:spPr>
        <p:txBody>
          <a:bodyPr lIns="0" tIns="0" rIns="0" bIns="0"/>
          <a:lstStyle/>
          <a:p>
            <a:pPr marL="400050">
              <a:buFont typeface="Arial" pitchFamily="34" charset="0"/>
              <a:buChar char="•"/>
            </a:pPr>
            <a:r>
              <a:rPr lang="en-US" sz="2800" dirty="0" smtClean="0"/>
              <a:t>Extranet Separation or not?</a:t>
            </a:r>
          </a:p>
          <a:p>
            <a:pPr marL="800100" lvl="1">
              <a:buFont typeface="Arial" pitchFamily="34" charset="0"/>
              <a:buChar char="•"/>
            </a:pPr>
            <a:r>
              <a:rPr lang="en-US" sz="2400" dirty="0" smtClean="0"/>
              <a:t>Option for </a:t>
            </a:r>
            <a:r>
              <a:rPr lang="en-US" sz="2400" dirty="0" smtClean="0"/>
              <a:t>ensuring that no tunnel contains both extranet C-flows and non-extranet C-flows (e.g., different I-PMSIs for each)</a:t>
            </a:r>
          </a:p>
          <a:p>
            <a:pPr marL="800100" lvl="1">
              <a:buFont typeface="Arial" pitchFamily="34" charset="0"/>
              <a:buChar char="•"/>
            </a:pPr>
            <a:r>
              <a:rPr lang="en-US" sz="2400" dirty="0" smtClean="0"/>
              <a:t>Differing opinions on whether this is worthwhile</a:t>
            </a:r>
          </a:p>
          <a:p>
            <a:pPr marL="800100" lvl="1">
              <a:buFont typeface="Arial" pitchFamily="34" charset="0"/>
              <a:buChar char="•"/>
            </a:pPr>
            <a:r>
              <a:rPr lang="en-US" sz="2400" dirty="0" smtClean="0"/>
              <a:t>Spec’d only for BGP PE-PE C-multicast</a:t>
            </a:r>
          </a:p>
          <a:p>
            <a:pPr marL="400050">
              <a:buFont typeface="Arial" pitchFamily="34" charset="0"/>
              <a:buChar char="•"/>
            </a:pPr>
            <a:r>
              <a:rPr lang="en-US" sz="2800" dirty="0" smtClean="0"/>
              <a:t>Is</a:t>
            </a:r>
            <a:r>
              <a:rPr lang="en-US" sz="2800" dirty="0" smtClean="0"/>
              <a:t> it ever desirable for ingress </a:t>
            </a:r>
            <a:r>
              <a:rPr lang="en-US" sz="2800" dirty="0" smtClean="0"/>
              <a:t>PE </a:t>
            </a:r>
            <a:r>
              <a:rPr lang="en-US" sz="2800" dirty="0" smtClean="0"/>
              <a:t>to t</a:t>
            </a:r>
            <a:r>
              <a:rPr lang="en-US" sz="2800" dirty="0" smtClean="0"/>
              <a:t>ransmit </a:t>
            </a:r>
            <a:r>
              <a:rPr lang="en-US" sz="2800" dirty="0" smtClean="0"/>
              <a:t>a single flow on multiple </a:t>
            </a:r>
            <a:r>
              <a:rPr lang="en-US" sz="2800" dirty="0" smtClean="0"/>
              <a:t>PMSIs?</a:t>
            </a:r>
            <a:endParaRPr lang="en-US" sz="2800" dirty="0" smtClean="0"/>
          </a:p>
          <a:p>
            <a:pPr marL="800100" lvl="1">
              <a:buFont typeface="Arial" pitchFamily="34" charset="0"/>
              <a:buChar char="•"/>
            </a:pPr>
            <a:r>
              <a:rPr lang="en-US" sz="2400" dirty="0" smtClean="0"/>
              <a:t>Differing opinions on whether this is worthwhile</a:t>
            </a:r>
          </a:p>
          <a:p>
            <a:pPr marL="800100" lvl="1">
              <a:buFont typeface="Arial" pitchFamily="34" charset="0"/>
              <a:buChar char="•"/>
            </a:pPr>
            <a:r>
              <a:rPr lang="en-US" sz="2400" dirty="0" smtClean="0"/>
              <a:t>Multiple transmission </a:t>
            </a:r>
            <a:r>
              <a:rPr lang="en-US" sz="2400" dirty="0" err="1" smtClean="0"/>
              <a:t>spec’ed</a:t>
            </a:r>
            <a:r>
              <a:rPr lang="en-US" sz="2400" dirty="0" smtClean="0"/>
              <a:t> only for PIM PE-PE</a:t>
            </a:r>
          </a:p>
          <a:p>
            <a:pPr marL="400050">
              <a:buFont typeface="Arial" pitchFamily="34" charset="0"/>
              <a:buChar char="•"/>
            </a:pPr>
            <a:r>
              <a:rPr lang="en-US" sz="2800" dirty="0" smtClean="0"/>
              <a:t>We have not tried to provide every possible combination, in absence of demonstrated interest </a:t>
            </a:r>
          </a:p>
        </p:txBody>
      </p:sp>
    </p:spTree>
    <p:extLst>
      <p:ext uri="{BB962C8B-B14F-4D97-AF65-F5344CB8AC3E}">
        <p14:creationId xmlns:p14="http://schemas.microsoft.com/office/powerpoint/2010/main" val="153835970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14</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Wild Card Issues</a:t>
            </a:r>
            <a:endParaRPr lang="en-US" sz="3600" dirty="0"/>
          </a:p>
        </p:txBody>
      </p:sp>
      <p:sp>
        <p:nvSpPr>
          <p:cNvPr id="3074" name="Rectangle 2"/>
          <p:cNvSpPr>
            <a:spLocks noGrp="1" noChangeArrowheads="1"/>
          </p:cNvSpPr>
          <p:nvPr>
            <p:ph type="body" idx="1"/>
          </p:nvPr>
        </p:nvSpPr>
        <p:spPr>
          <a:xfrm>
            <a:off x="457200" y="1143000"/>
            <a:ext cx="8229600" cy="5181600"/>
          </a:xfrm>
          <a:ln/>
        </p:spPr>
        <p:txBody>
          <a:bodyPr lIns="0" tIns="0" rIns="0" bIns="0"/>
          <a:lstStyle/>
          <a:p>
            <a:pPr marL="400050">
              <a:buFont typeface="Arial" pitchFamily="34" charset="0"/>
              <a:buChar char="•"/>
            </a:pPr>
            <a:r>
              <a:rPr lang="en-US" sz="2400" dirty="0" smtClean="0"/>
              <a:t>RFC 6625 contains elaborate set of rules for determining whether to expect  (C-S,C-G) and/or (C-*,C-G) traffic on a particular P-tunnel, depending upon whether the P-tunnel is advertised in an I-PMSI, (C-S,C-*) S-PMSI, (C-*,C-G) S-PMSI, (C-*,C-*) S-PMSI, or (C-S,C-G) S-PMSI A-D route</a:t>
            </a:r>
            <a:endParaRPr lang="en-US" sz="2400" dirty="0"/>
          </a:p>
          <a:p>
            <a:pPr marL="400050">
              <a:buFont typeface="Arial" pitchFamily="34" charset="0"/>
              <a:buChar char="•"/>
            </a:pPr>
            <a:r>
              <a:rPr lang="en-US" sz="2400" dirty="0" smtClean="0"/>
              <a:t>These rules are augmented, in certain specific cases, to require that a C-flow is expected from a given P-tunnel only if that P-tunnel is advertised in an x-PMSI A-D route that has an RT in common with the installed UMH-eligible route to the C-S or C-RP.</a:t>
            </a:r>
          </a:p>
          <a:p>
            <a:pPr marL="400050">
              <a:buFont typeface="Arial" pitchFamily="34" charset="0"/>
              <a:buChar char="•"/>
            </a:pPr>
            <a:r>
              <a:rPr lang="en-US" sz="2400" dirty="0" smtClean="0"/>
              <a:t>This is important for determining the right tunnel when wild cards are used</a:t>
            </a:r>
          </a:p>
        </p:txBody>
      </p:sp>
    </p:spTree>
    <p:extLst>
      <p:ext uri="{BB962C8B-B14F-4D97-AF65-F5344CB8AC3E}">
        <p14:creationId xmlns:p14="http://schemas.microsoft.com/office/powerpoint/2010/main" val="368153322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15</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Stuff Specific to PE-PE PIM</a:t>
            </a:r>
            <a:endParaRPr lang="en-US" sz="3600" dirty="0"/>
          </a:p>
        </p:txBody>
      </p:sp>
      <p:sp>
        <p:nvSpPr>
          <p:cNvPr id="3074" name="Rectangle 2"/>
          <p:cNvSpPr>
            <a:spLocks noGrp="1" noChangeArrowheads="1"/>
          </p:cNvSpPr>
          <p:nvPr>
            <p:ph type="body" idx="1"/>
          </p:nvPr>
        </p:nvSpPr>
        <p:spPr>
          <a:xfrm>
            <a:off x="457200" y="1143000"/>
            <a:ext cx="8229600" cy="5181600"/>
          </a:xfrm>
          <a:ln/>
        </p:spPr>
        <p:txBody>
          <a:bodyPr lIns="0" tIns="0" rIns="0" bIns="0"/>
          <a:lstStyle/>
          <a:p>
            <a:pPr marL="400050">
              <a:buFont typeface="Arial" pitchFamily="34" charset="0"/>
              <a:buChar char="•"/>
            </a:pPr>
            <a:r>
              <a:rPr lang="en-US" sz="2400" dirty="0" smtClean="0"/>
              <a:t>PE-PE PIM requires tunnels to be grouped into emulated LANs, and Joins are send over those “e-</a:t>
            </a:r>
            <a:r>
              <a:rPr lang="en-US" sz="2400" dirty="0" err="1" smtClean="0"/>
              <a:t>lans</a:t>
            </a:r>
            <a:r>
              <a:rPr lang="en-US" sz="2400" dirty="0" smtClean="0"/>
              <a:t>”.</a:t>
            </a:r>
          </a:p>
          <a:p>
            <a:pPr marL="400050">
              <a:buFont typeface="Arial" pitchFamily="34" charset="0"/>
              <a:buChar char="•"/>
            </a:pPr>
            <a:r>
              <a:rPr lang="en-US" sz="2400" dirty="0" smtClean="0"/>
              <a:t>A VRF that is part of an extranet is on multiple “e-</a:t>
            </a:r>
            <a:r>
              <a:rPr lang="en-US" sz="2400" dirty="0" err="1" smtClean="0"/>
              <a:t>lans</a:t>
            </a:r>
            <a:r>
              <a:rPr lang="en-US" sz="2400" dirty="0" smtClean="0"/>
              <a:t>”</a:t>
            </a:r>
          </a:p>
          <a:p>
            <a:pPr marL="800100" lvl="1">
              <a:buFont typeface="Arial" pitchFamily="34" charset="0"/>
              <a:buChar char="•"/>
            </a:pPr>
            <a:r>
              <a:rPr lang="en-US" sz="2000" dirty="0" smtClean="0"/>
              <a:t>In one model, must be able to receive from multiple e-</a:t>
            </a:r>
            <a:r>
              <a:rPr lang="en-US" sz="2000" dirty="0" err="1" smtClean="0"/>
              <a:t>lans</a:t>
            </a:r>
            <a:endParaRPr lang="en-US" sz="2000" dirty="0" smtClean="0"/>
          </a:p>
          <a:p>
            <a:pPr marL="800100" lvl="1">
              <a:buFont typeface="Arial" pitchFamily="34" charset="0"/>
              <a:buChar char="•"/>
            </a:pPr>
            <a:r>
              <a:rPr lang="en-US" sz="2000" dirty="0" smtClean="0"/>
              <a:t>In another model, must be able to send on multiple e-</a:t>
            </a:r>
            <a:r>
              <a:rPr lang="en-US" sz="2000" dirty="0" err="1" smtClean="0"/>
              <a:t>lans</a:t>
            </a:r>
            <a:endParaRPr lang="en-US" sz="2000" dirty="0" smtClean="0"/>
          </a:p>
          <a:p>
            <a:pPr marL="800100" lvl="1">
              <a:buFont typeface="Arial" pitchFamily="34" charset="0"/>
              <a:buChar char="•"/>
            </a:pPr>
            <a:r>
              <a:rPr lang="en-US" sz="2000" dirty="0" smtClean="0"/>
              <a:t>Or both …</a:t>
            </a:r>
          </a:p>
          <a:p>
            <a:pPr marL="400050">
              <a:buFont typeface="Arial" pitchFamily="34" charset="0"/>
              <a:buChar char="•"/>
            </a:pPr>
            <a:r>
              <a:rPr lang="en-US" sz="2400" dirty="0" smtClean="0"/>
              <a:t>Rules are given for performing the grouping of tunnels into e-</a:t>
            </a:r>
            <a:r>
              <a:rPr lang="en-US" sz="2400" dirty="0" err="1" smtClean="0"/>
              <a:t>lans</a:t>
            </a:r>
            <a:endParaRPr lang="en-US" sz="2400" dirty="0" smtClean="0"/>
          </a:p>
          <a:p>
            <a:pPr marL="800100" lvl="1">
              <a:buFont typeface="Arial" pitchFamily="34" charset="0"/>
              <a:buChar char="•"/>
            </a:pPr>
            <a:r>
              <a:rPr lang="en-US" sz="2000" dirty="0" smtClean="0"/>
              <a:t>Basically, x-PMSI A-D routes advertising P-tunnels that are part of the same e-</a:t>
            </a:r>
            <a:r>
              <a:rPr lang="en-US" sz="2000" dirty="0" err="1" smtClean="0"/>
              <a:t>lan</a:t>
            </a:r>
            <a:r>
              <a:rPr lang="en-US" sz="2000" dirty="0" smtClean="0"/>
              <a:t> must carry an RT in common, and this RT must not be carried by any other x-PMSI A-D routes</a:t>
            </a:r>
          </a:p>
          <a:p>
            <a:pPr marL="800100" lvl="1">
              <a:buFont typeface="Arial" pitchFamily="34" charset="0"/>
              <a:buChar char="•"/>
            </a:pPr>
            <a:r>
              <a:rPr lang="en-US" sz="2000" dirty="0" smtClean="0"/>
              <a:t>In some cases, multiple I-PMSI A-D routes must be originated by a given VRF, this is </a:t>
            </a:r>
            <a:r>
              <a:rPr lang="en-US" sz="2000" dirty="0" err="1" smtClean="0"/>
              <a:t>spec’ed</a:t>
            </a:r>
            <a:r>
              <a:rPr lang="en-US" sz="2000" dirty="0" smtClean="0"/>
              <a:t> out in detail</a:t>
            </a:r>
          </a:p>
          <a:p>
            <a:pPr marL="514350" lvl="1" indent="0"/>
            <a:endParaRPr lang="en-US" sz="2000" dirty="0" smtClean="0"/>
          </a:p>
        </p:txBody>
      </p:sp>
    </p:spTree>
    <p:extLst>
      <p:ext uri="{BB962C8B-B14F-4D97-AF65-F5344CB8AC3E}">
        <p14:creationId xmlns:p14="http://schemas.microsoft.com/office/powerpoint/2010/main" val="13907009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16</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PIM-specific vs. BGP-specific Rules</a:t>
            </a:r>
            <a:endParaRPr lang="en-US" sz="3600" dirty="0"/>
          </a:p>
        </p:txBody>
      </p:sp>
      <p:sp>
        <p:nvSpPr>
          <p:cNvPr id="3074" name="Rectangle 2"/>
          <p:cNvSpPr>
            <a:spLocks noGrp="1" noChangeArrowheads="1"/>
          </p:cNvSpPr>
          <p:nvPr>
            <p:ph type="body" idx="1"/>
          </p:nvPr>
        </p:nvSpPr>
        <p:spPr>
          <a:xfrm>
            <a:off x="457200" y="1143000"/>
            <a:ext cx="8229600" cy="5181600"/>
          </a:xfrm>
          <a:ln/>
        </p:spPr>
        <p:txBody>
          <a:bodyPr lIns="0" tIns="0" rIns="0" bIns="0"/>
          <a:lstStyle/>
          <a:p>
            <a:pPr marL="457200">
              <a:buFont typeface="Arial" pitchFamily="34" charset="0"/>
              <a:buChar char="•"/>
            </a:pPr>
            <a:r>
              <a:rPr lang="en-US" sz="2400" dirty="0" smtClean="0"/>
              <a:t>For PIM, once tunnels are properly grouped into e-</a:t>
            </a:r>
            <a:r>
              <a:rPr lang="en-US" sz="2400" dirty="0" err="1" smtClean="0"/>
              <a:t>lans</a:t>
            </a:r>
            <a:r>
              <a:rPr lang="en-US" sz="2400" dirty="0" smtClean="0"/>
              <a:t>, rules for specifying which tunnel to send a join on, which tunnel to expect a flow from, etc., can be inferred from “ordinary” PIM procedures</a:t>
            </a:r>
          </a:p>
          <a:p>
            <a:pPr marL="457200">
              <a:buFont typeface="Arial" pitchFamily="34" charset="0"/>
              <a:buChar char="•"/>
            </a:pPr>
            <a:r>
              <a:rPr lang="en-US" sz="2400" dirty="0" smtClean="0"/>
              <a:t>For BGP, we don’t have this “level of indirection”, all procedures must be explicitly spelled out in terms of the BGP routes and their attributes</a:t>
            </a:r>
          </a:p>
          <a:p>
            <a:pPr marL="457200">
              <a:buFont typeface="Arial" pitchFamily="34" charset="0"/>
              <a:buChar char="•"/>
            </a:pPr>
            <a:r>
              <a:rPr lang="en-US" sz="2400" dirty="0" smtClean="0"/>
              <a:t>Thus the draft has PIM-specific and BGP-specific sections</a:t>
            </a:r>
          </a:p>
          <a:p>
            <a:pPr marL="457200">
              <a:buFont typeface="Arial" pitchFamily="34" charset="0"/>
              <a:buChar char="•"/>
            </a:pPr>
            <a:r>
              <a:rPr lang="en-US" sz="2400" dirty="0" smtClean="0"/>
              <a:t>As already mentioned, some functional models have not been </a:t>
            </a:r>
            <a:r>
              <a:rPr lang="en-US" sz="2400" dirty="0" err="1" smtClean="0"/>
              <a:t>spec’ed</a:t>
            </a:r>
            <a:r>
              <a:rPr lang="en-US" sz="2400" dirty="0" smtClean="0"/>
              <a:t> for both</a:t>
            </a:r>
          </a:p>
        </p:txBody>
      </p:sp>
    </p:spTree>
    <p:extLst>
      <p:ext uri="{BB962C8B-B14F-4D97-AF65-F5344CB8AC3E}">
        <p14:creationId xmlns:p14="http://schemas.microsoft.com/office/powerpoint/2010/main" val="230803726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17</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Next Steps</a:t>
            </a:r>
            <a:endParaRPr lang="en-US" sz="3600" dirty="0"/>
          </a:p>
        </p:txBody>
      </p:sp>
      <p:sp>
        <p:nvSpPr>
          <p:cNvPr id="3074" name="Rectangle 2"/>
          <p:cNvSpPr>
            <a:spLocks noGrp="1" noChangeArrowheads="1"/>
          </p:cNvSpPr>
          <p:nvPr>
            <p:ph type="body" idx="1"/>
          </p:nvPr>
        </p:nvSpPr>
        <p:spPr>
          <a:xfrm>
            <a:off x="457200" y="1143000"/>
            <a:ext cx="8229600" cy="5181600"/>
          </a:xfrm>
          <a:ln/>
        </p:spPr>
        <p:txBody>
          <a:bodyPr lIns="0" tIns="0" rIns="0" bIns="0"/>
          <a:lstStyle/>
          <a:p>
            <a:pPr marL="457200">
              <a:buFont typeface="Arial" pitchFamily="34" charset="0"/>
              <a:buChar char="•"/>
            </a:pPr>
            <a:r>
              <a:rPr lang="en-US" sz="2400" dirty="0" smtClean="0"/>
              <a:t>Finish and post the draft (hopefully this August)</a:t>
            </a:r>
          </a:p>
          <a:p>
            <a:pPr marL="457200">
              <a:buFont typeface="Arial" pitchFamily="34" charset="0"/>
              <a:buChar char="•"/>
            </a:pPr>
            <a:r>
              <a:rPr lang="en-US" sz="2400" dirty="0" smtClean="0"/>
              <a:t>Ask for acceptance as WG draft</a:t>
            </a:r>
          </a:p>
          <a:p>
            <a:pPr marL="457200">
              <a:buFont typeface="Arial" pitchFamily="34" charset="0"/>
              <a:buChar char="•"/>
            </a:pPr>
            <a:r>
              <a:rPr lang="en-US" sz="2400" dirty="0" smtClean="0"/>
              <a:t>Critical examination and review by WG members</a:t>
            </a:r>
          </a:p>
        </p:txBody>
      </p:sp>
    </p:spTree>
    <p:extLst>
      <p:ext uri="{BB962C8B-B14F-4D97-AF65-F5344CB8AC3E}">
        <p14:creationId xmlns:p14="http://schemas.microsoft.com/office/powerpoint/2010/main" val="276252525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2</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What Took So Long?</a:t>
            </a:r>
            <a:endParaRPr lang="en-US" sz="3600" dirty="0"/>
          </a:p>
        </p:txBody>
      </p:sp>
      <p:sp>
        <p:nvSpPr>
          <p:cNvPr id="3074" name="Rectangle 2"/>
          <p:cNvSpPr>
            <a:spLocks noGrp="1" noChangeArrowheads="1"/>
          </p:cNvSpPr>
          <p:nvPr>
            <p:ph type="body" idx="1"/>
          </p:nvPr>
        </p:nvSpPr>
        <p:spPr>
          <a:xfrm>
            <a:off x="457200" y="1143000"/>
            <a:ext cx="8229600" cy="5029200"/>
          </a:xfrm>
          <a:ln/>
        </p:spPr>
        <p:txBody>
          <a:bodyPr lIns="0" tIns="0" rIns="0" bIns="0"/>
          <a:lstStyle/>
          <a:p>
            <a:pPr>
              <a:buFont typeface="Arial" pitchFamily="34" charset="0"/>
              <a:buChar char="•"/>
            </a:pPr>
            <a:r>
              <a:rPr lang="en-US" sz="2400" dirty="0" smtClean="0"/>
              <a:t>Sorry about the delay</a:t>
            </a:r>
          </a:p>
          <a:p>
            <a:pPr>
              <a:buFont typeface="Arial" pitchFamily="34" charset="0"/>
              <a:buChar char="•"/>
            </a:pPr>
            <a:r>
              <a:rPr lang="en-US" sz="2400" dirty="0" smtClean="0"/>
              <a:t>Merge turned out to be fairly intricate:</a:t>
            </a:r>
          </a:p>
          <a:p>
            <a:pPr lvl="1">
              <a:buFont typeface="Arial" pitchFamily="34" charset="0"/>
              <a:buChar char="•"/>
            </a:pPr>
            <a:r>
              <a:rPr lang="en-US" sz="2000" dirty="0" smtClean="0"/>
              <a:t>not due to any technical disagreement,</a:t>
            </a:r>
          </a:p>
          <a:p>
            <a:pPr lvl="1">
              <a:buFont typeface="Arial" pitchFamily="34" charset="0"/>
              <a:buChar char="•"/>
            </a:pPr>
            <a:r>
              <a:rPr lang="en-US" sz="2000" dirty="0" smtClean="0"/>
              <a:t>due to complexity of the subject matter, and hard-to-please editors</a:t>
            </a:r>
          </a:p>
          <a:p>
            <a:pPr>
              <a:buFont typeface="Arial" pitchFamily="34" charset="0"/>
              <a:buChar char="•"/>
            </a:pPr>
            <a:r>
              <a:rPr lang="en-US" sz="2400" dirty="0" smtClean="0"/>
              <a:t>MVPN Extranet is actually a </a:t>
            </a:r>
            <a:r>
              <a:rPr lang="en-US" sz="2400" dirty="0" smtClean="0"/>
              <a:t>fairly complex </a:t>
            </a:r>
            <a:r>
              <a:rPr lang="en-US" sz="2400" dirty="0" smtClean="0"/>
              <a:t>feature</a:t>
            </a:r>
          </a:p>
          <a:p>
            <a:pPr lvl="1">
              <a:buFont typeface="Arial" pitchFamily="34" charset="0"/>
              <a:buChar char="•"/>
            </a:pPr>
            <a:r>
              <a:rPr lang="en-US" sz="2000" dirty="0" smtClean="0"/>
              <a:t>Base L3VPN mechanisms </a:t>
            </a:r>
            <a:r>
              <a:rPr lang="en-US" sz="2000" dirty="0" smtClean="0"/>
              <a:t>isolate VPNs from </a:t>
            </a:r>
            <a:r>
              <a:rPr lang="en-US" sz="2000" dirty="0" smtClean="0"/>
              <a:t>each </a:t>
            </a:r>
            <a:r>
              <a:rPr lang="en-US" sz="2000" dirty="0" smtClean="0"/>
              <a:t>other, but:</a:t>
            </a:r>
          </a:p>
          <a:p>
            <a:pPr lvl="2">
              <a:buFont typeface="Arial" pitchFamily="34" charset="0"/>
              <a:buChar char="•"/>
            </a:pPr>
            <a:r>
              <a:rPr lang="en-US" sz="1600" dirty="0" smtClean="0"/>
              <a:t>enable holes to be punched </a:t>
            </a:r>
            <a:r>
              <a:rPr lang="en-US" sz="1600" dirty="0" smtClean="0"/>
              <a:t>through the isolation mechanisms to allow some inter-VPN traffic, assuming that</a:t>
            </a:r>
          </a:p>
          <a:p>
            <a:pPr lvl="2">
              <a:buFont typeface="Arial" pitchFamily="34" charset="0"/>
              <a:buChar char="•"/>
            </a:pPr>
            <a:r>
              <a:rPr lang="en-US" sz="1600" dirty="0"/>
              <a:t>Inter-VPN traffic must use unambiguous addressing in the face per-VPN overlapping address </a:t>
            </a:r>
            <a:r>
              <a:rPr lang="en-US" sz="1600" dirty="0" smtClean="0"/>
              <a:t>spaces</a:t>
            </a:r>
            <a:endParaRPr lang="en-US" sz="1600" dirty="0" smtClean="0"/>
          </a:p>
          <a:p>
            <a:pPr lvl="1">
              <a:buFont typeface="Arial" pitchFamily="34" charset="0"/>
              <a:buChar char="•"/>
            </a:pPr>
            <a:r>
              <a:rPr lang="en-US" sz="2000" dirty="0" smtClean="0"/>
              <a:t>MVPN adds further complexity:</a:t>
            </a:r>
          </a:p>
          <a:p>
            <a:pPr lvl="2">
              <a:buFont typeface="Arial" pitchFamily="34" charset="0"/>
              <a:buChar char="•"/>
            </a:pPr>
            <a:r>
              <a:rPr lang="en-US" sz="1600" dirty="0"/>
              <a:t>m</a:t>
            </a:r>
            <a:r>
              <a:rPr lang="en-US" sz="1600" dirty="0" smtClean="0"/>
              <a:t>ulticast considerations</a:t>
            </a:r>
            <a:endParaRPr lang="en-US" sz="1600" dirty="0"/>
          </a:p>
          <a:p>
            <a:pPr lvl="2">
              <a:buFont typeface="Arial" pitchFamily="34" charset="0"/>
              <a:buChar char="•"/>
            </a:pPr>
            <a:r>
              <a:rPr lang="en-US" sz="1600" dirty="0" smtClean="0"/>
              <a:t>wildcard </a:t>
            </a:r>
            <a:r>
              <a:rPr lang="en-US" sz="1600" dirty="0" smtClean="0"/>
              <a:t>mechanisms</a:t>
            </a:r>
          </a:p>
          <a:p>
            <a:pPr lvl="2">
              <a:buFont typeface="Arial" pitchFamily="34" charset="0"/>
              <a:buChar char="•"/>
            </a:pPr>
            <a:r>
              <a:rPr lang="en-US" sz="1600" dirty="0"/>
              <a:t>n</a:t>
            </a:r>
            <a:r>
              <a:rPr lang="en-US" sz="1600" dirty="0" smtClean="0"/>
              <a:t>eed </a:t>
            </a:r>
            <a:r>
              <a:rPr lang="en-US" sz="1600" dirty="0" smtClean="0"/>
              <a:t>to accommodate multiple functional models</a:t>
            </a:r>
          </a:p>
        </p:txBody>
      </p:sp>
    </p:spTree>
    <p:extLst>
      <p:ext uri="{BB962C8B-B14F-4D97-AF65-F5344CB8AC3E}">
        <p14:creationId xmlns:p14="http://schemas.microsoft.com/office/powerpoint/2010/main" val="349679457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3</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Purpose of This Presentation</a:t>
            </a:r>
            <a:endParaRPr lang="en-US" sz="3600" dirty="0"/>
          </a:p>
        </p:txBody>
      </p:sp>
      <p:sp>
        <p:nvSpPr>
          <p:cNvPr id="3074" name="Rectangle 2"/>
          <p:cNvSpPr>
            <a:spLocks noGrp="1" noChangeArrowheads="1"/>
          </p:cNvSpPr>
          <p:nvPr>
            <p:ph type="body" idx="1"/>
          </p:nvPr>
        </p:nvSpPr>
        <p:spPr>
          <a:xfrm>
            <a:off x="457200" y="1524000"/>
            <a:ext cx="8229600" cy="4648200"/>
          </a:xfrm>
          <a:ln/>
        </p:spPr>
        <p:txBody>
          <a:bodyPr lIns="0" tIns="0" rIns="0" bIns="0"/>
          <a:lstStyle/>
          <a:p>
            <a:pPr>
              <a:buFont typeface="Arial" pitchFamily="34" charset="0"/>
              <a:buChar char="•"/>
            </a:pPr>
            <a:r>
              <a:rPr lang="en-US" sz="2800" dirty="0" smtClean="0"/>
              <a:t>Briefly outline some of the fundamental issues</a:t>
            </a:r>
          </a:p>
          <a:p>
            <a:pPr>
              <a:buFont typeface="Arial" pitchFamily="34" charset="0"/>
              <a:buChar char="•"/>
            </a:pPr>
            <a:r>
              <a:rPr lang="en-US" sz="2800" dirty="0" smtClean="0"/>
              <a:t>Briefly outline the solutions</a:t>
            </a:r>
          </a:p>
          <a:p>
            <a:pPr>
              <a:buFont typeface="Arial" pitchFamily="34" charset="0"/>
              <a:buChar char="•"/>
            </a:pPr>
            <a:r>
              <a:rPr lang="en-US" sz="2800" dirty="0" smtClean="0"/>
              <a:t>Whet the WG’s </a:t>
            </a:r>
            <a:r>
              <a:rPr lang="en-US" sz="2800" dirty="0" err="1" smtClean="0"/>
              <a:t>curiousity</a:t>
            </a:r>
            <a:r>
              <a:rPr lang="en-US" sz="2800" dirty="0" smtClean="0"/>
              <a:t> so that folks will read the draft when it comes out!</a:t>
            </a:r>
          </a:p>
        </p:txBody>
      </p:sp>
    </p:spTree>
    <p:extLst>
      <p:ext uri="{BB962C8B-B14F-4D97-AF65-F5344CB8AC3E}">
        <p14:creationId xmlns:p14="http://schemas.microsoft.com/office/powerpoint/2010/main" val="404016231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4</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Some Basic Concepts</a:t>
            </a:r>
            <a:endParaRPr lang="en-US" sz="3600" dirty="0"/>
          </a:p>
        </p:txBody>
      </p:sp>
      <p:sp>
        <p:nvSpPr>
          <p:cNvPr id="3074" name="Rectangle 2"/>
          <p:cNvSpPr>
            <a:spLocks noGrp="1" noChangeArrowheads="1"/>
          </p:cNvSpPr>
          <p:nvPr>
            <p:ph type="body" idx="1"/>
          </p:nvPr>
        </p:nvSpPr>
        <p:spPr>
          <a:xfrm>
            <a:off x="457200" y="1295400"/>
            <a:ext cx="8229600" cy="4876800"/>
          </a:xfrm>
          <a:ln/>
        </p:spPr>
        <p:txBody>
          <a:bodyPr lIns="0" tIns="0" rIns="0" bIns="0"/>
          <a:lstStyle/>
          <a:p>
            <a:pPr>
              <a:buFont typeface="Arial" pitchFamily="34" charset="0"/>
              <a:buChar char="•"/>
            </a:pPr>
            <a:r>
              <a:rPr lang="en-US" sz="2400" dirty="0" smtClean="0"/>
              <a:t>Extranet C-source: transmitter allowed to send multicast data to (multiple) other VPNs</a:t>
            </a:r>
          </a:p>
          <a:p>
            <a:pPr>
              <a:buFont typeface="Arial" pitchFamily="34" charset="0"/>
              <a:buChar char="•"/>
            </a:pPr>
            <a:r>
              <a:rPr lang="en-US" sz="2400" dirty="0" smtClean="0"/>
              <a:t>Extranet C-group: ASM group address whose transmitter(s) is(are) not necessarily in same VPN as receivers; receivers can be in different VPNs too</a:t>
            </a:r>
          </a:p>
          <a:p>
            <a:pPr>
              <a:buFont typeface="Arial" pitchFamily="34" charset="0"/>
              <a:buChar char="•"/>
            </a:pPr>
            <a:r>
              <a:rPr lang="en-US" sz="2400" dirty="0" smtClean="0"/>
              <a:t>Extranet C-flow: (C-S,C-G) multicast data stream with receivers not necessarily in same VPN as transmitter(s)</a:t>
            </a:r>
          </a:p>
          <a:p>
            <a:pPr>
              <a:buFont typeface="Arial" pitchFamily="34" charset="0"/>
              <a:buChar char="•"/>
            </a:pPr>
            <a:r>
              <a:rPr lang="en-US" sz="2400" dirty="0" smtClean="0"/>
              <a:t>Extranet C-RP: rendezvous point for extranet C-group, not necessarily in same VPN as transmitters and/or receivers</a:t>
            </a:r>
          </a:p>
          <a:p>
            <a:pPr marL="0" indent="0"/>
            <a:endParaRPr lang="en-US" sz="2400" dirty="0" smtClean="0"/>
          </a:p>
        </p:txBody>
      </p:sp>
    </p:spTree>
    <p:extLst>
      <p:ext uri="{BB962C8B-B14F-4D97-AF65-F5344CB8AC3E}">
        <p14:creationId xmlns:p14="http://schemas.microsoft.com/office/powerpoint/2010/main" val="124626282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5</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Some Basic Assumptions</a:t>
            </a:r>
            <a:endParaRPr lang="en-US" sz="3600" dirty="0"/>
          </a:p>
        </p:txBody>
      </p:sp>
      <p:sp>
        <p:nvSpPr>
          <p:cNvPr id="3074" name="Rectangle 2"/>
          <p:cNvSpPr>
            <a:spLocks noGrp="1" noChangeArrowheads="1"/>
          </p:cNvSpPr>
          <p:nvPr>
            <p:ph type="body" idx="1"/>
          </p:nvPr>
        </p:nvSpPr>
        <p:spPr>
          <a:xfrm>
            <a:off x="457200" y="1295400"/>
            <a:ext cx="8229600" cy="4876800"/>
          </a:xfrm>
          <a:ln/>
        </p:spPr>
        <p:txBody>
          <a:bodyPr lIns="0" tIns="0" rIns="0" bIns="0"/>
          <a:lstStyle/>
          <a:p>
            <a:pPr>
              <a:buFont typeface="Arial" pitchFamily="34" charset="0"/>
              <a:buChar char="•"/>
            </a:pPr>
            <a:r>
              <a:rPr lang="en-US" sz="2400" dirty="0" smtClean="0"/>
              <a:t>Certain sources/RPs are designated by the VPN </a:t>
            </a:r>
            <a:r>
              <a:rPr lang="en-US" sz="2400" i="1" dirty="0" smtClean="0"/>
              <a:t>customer</a:t>
            </a:r>
            <a:r>
              <a:rPr lang="en-US" sz="2400" dirty="0" smtClean="0"/>
              <a:t> as extranet C-sources;  customer communicates this information to SP</a:t>
            </a:r>
          </a:p>
          <a:p>
            <a:pPr>
              <a:buFont typeface="Arial" pitchFamily="34" charset="0"/>
              <a:buChar char="•"/>
            </a:pPr>
            <a:r>
              <a:rPr lang="en-US" sz="2400" dirty="0" smtClean="0"/>
              <a:t>Extranet C-sources do </a:t>
            </a:r>
            <a:r>
              <a:rPr lang="en-US" sz="2400" b="1" dirty="0" smtClean="0"/>
              <a:t>not</a:t>
            </a:r>
            <a:r>
              <a:rPr lang="en-US" sz="2400" dirty="0" smtClean="0"/>
              <a:t> also transmit non-extranet C-flows</a:t>
            </a:r>
          </a:p>
          <a:p>
            <a:pPr lvl="1">
              <a:buFont typeface="Arial" pitchFamily="34" charset="0"/>
              <a:buChar char="•"/>
            </a:pPr>
            <a:r>
              <a:rPr lang="en-US" sz="2000" dirty="0" smtClean="0"/>
              <a:t>If a receiver can get any C-flow from a given source, it can get all the C-flows from that sources</a:t>
            </a:r>
          </a:p>
          <a:p>
            <a:pPr lvl="1">
              <a:buFont typeface="Arial" pitchFamily="34" charset="0"/>
              <a:buChar char="•"/>
            </a:pPr>
            <a:r>
              <a:rPr lang="en-US" sz="2000" dirty="0" smtClean="0"/>
              <a:t>If a receiver can get any traffic to a given </a:t>
            </a:r>
            <a:r>
              <a:rPr lang="en-US" sz="2000" dirty="0" smtClean="0"/>
              <a:t>ASM multicast </a:t>
            </a:r>
            <a:r>
              <a:rPr lang="en-US" sz="2000" dirty="0" smtClean="0"/>
              <a:t>group, it can get all the traffic to that group, regardless of sources</a:t>
            </a:r>
          </a:p>
          <a:p>
            <a:pPr>
              <a:buFont typeface="Arial" pitchFamily="34" charset="0"/>
              <a:buChar char="•"/>
            </a:pPr>
            <a:endParaRPr lang="en-US" sz="2400" dirty="0" smtClean="0"/>
          </a:p>
        </p:txBody>
      </p:sp>
    </p:spTree>
    <p:extLst>
      <p:ext uri="{BB962C8B-B14F-4D97-AF65-F5344CB8AC3E}">
        <p14:creationId xmlns:p14="http://schemas.microsoft.com/office/powerpoint/2010/main" val="383107595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6</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UMH-Eligible Extranet C-S/C-RP Routes</a:t>
            </a:r>
            <a:endParaRPr lang="en-US" sz="3600" dirty="0"/>
          </a:p>
        </p:txBody>
      </p:sp>
      <p:sp>
        <p:nvSpPr>
          <p:cNvPr id="3074" name="Rectangle 2"/>
          <p:cNvSpPr>
            <a:spLocks noGrp="1" noChangeArrowheads="1"/>
          </p:cNvSpPr>
          <p:nvPr>
            <p:ph type="body" idx="1"/>
          </p:nvPr>
        </p:nvSpPr>
        <p:spPr>
          <a:xfrm>
            <a:off x="457200" y="1295400"/>
            <a:ext cx="8229600" cy="4876800"/>
          </a:xfrm>
          <a:ln/>
        </p:spPr>
        <p:txBody>
          <a:bodyPr lIns="0" tIns="0" rIns="0" bIns="0"/>
          <a:lstStyle/>
          <a:p>
            <a:pPr>
              <a:buFont typeface="Arial" pitchFamily="34" charset="0"/>
              <a:buChar char="•"/>
            </a:pPr>
            <a:r>
              <a:rPr lang="en-US" sz="2400" dirty="0" smtClean="0"/>
              <a:t>RFC 6513 defines notion of route that is eligible for use in determining Upstream Multicast Hop of a given C-S/C-RP</a:t>
            </a:r>
          </a:p>
          <a:p>
            <a:pPr>
              <a:buFont typeface="Arial" pitchFamily="34" charset="0"/>
              <a:buChar char="•"/>
            </a:pPr>
            <a:r>
              <a:rPr lang="en-US" sz="2400" dirty="0" smtClean="0"/>
              <a:t>Either unicast VPN-IP routes or SAFI-129 routes</a:t>
            </a:r>
          </a:p>
          <a:p>
            <a:pPr lvl="1">
              <a:buFont typeface="Arial" pitchFamily="34" charset="0"/>
              <a:buChar char="•"/>
            </a:pPr>
            <a:r>
              <a:rPr lang="en-US" sz="2000" dirty="0" smtClean="0"/>
              <a:t>Use of SAFI-129 prevents unicast extranet traffic from being sent to an extranet multicast source</a:t>
            </a:r>
          </a:p>
          <a:p>
            <a:pPr lvl="1">
              <a:buFont typeface="Arial" pitchFamily="34" charset="0"/>
              <a:buChar char="•"/>
            </a:pPr>
            <a:r>
              <a:rPr lang="en-US" sz="2000" dirty="0" smtClean="0"/>
              <a:t>Route to extranet C-RP must be VPN-IP route, since PIM Registers are unicast packets</a:t>
            </a:r>
          </a:p>
          <a:p>
            <a:pPr>
              <a:buFont typeface="Arial" pitchFamily="34" charset="0"/>
              <a:buChar char="•"/>
            </a:pPr>
            <a:r>
              <a:rPr lang="en-US" sz="2400" dirty="0" smtClean="0"/>
              <a:t>Extranet requires extra RT provisioning:</a:t>
            </a:r>
          </a:p>
          <a:p>
            <a:pPr lvl="1">
              <a:buFont typeface="Arial" pitchFamily="34" charset="0"/>
              <a:buChar char="•"/>
            </a:pPr>
            <a:r>
              <a:rPr lang="en-US" sz="2000" dirty="0" smtClean="0"/>
              <a:t>If C-S in VPN A is to transmit to C-R in VPN B, then A must export route to C-S with an RT that is an import RT of B</a:t>
            </a:r>
          </a:p>
          <a:p>
            <a:pPr lvl="1">
              <a:buFont typeface="Arial" pitchFamily="34" charset="0"/>
              <a:buChar char="•"/>
            </a:pPr>
            <a:r>
              <a:rPr lang="en-US" sz="2000" dirty="0" smtClean="0"/>
              <a:t>Usually don’t want all routes from A to be exported to B, so some careful RT choices must be made</a:t>
            </a:r>
          </a:p>
          <a:p>
            <a:pPr marL="0" indent="0"/>
            <a:endParaRPr lang="en-US" sz="2400" dirty="0" smtClean="0"/>
          </a:p>
        </p:txBody>
      </p:sp>
    </p:spTree>
    <p:extLst>
      <p:ext uri="{BB962C8B-B14F-4D97-AF65-F5344CB8AC3E}">
        <p14:creationId xmlns:p14="http://schemas.microsoft.com/office/powerpoint/2010/main" val="88867065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7</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RTs on MCAST-VPN Routes</a:t>
            </a:r>
            <a:endParaRPr lang="en-US" sz="3600" dirty="0"/>
          </a:p>
        </p:txBody>
      </p:sp>
      <p:sp>
        <p:nvSpPr>
          <p:cNvPr id="3074" name="Rectangle 2"/>
          <p:cNvSpPr>
            <a:spLocks noGrp="1" noChangeArrowheads="1"/>
          </p:cNvSpPr>
          <p:nvPr>
            <p:ph type="body" idx="1"/>
          </p:nvPr>
        </p:nvSpPr>
        <p:spPr>
          <a:xfrm>
            <a:off x="457200" y="1295400"/>
            <a:ext cx="8229600" cy="4876800"/>
          </a:xfrm>
          <a:ln/>
        </p:spPr>
        <p:txBody>
          <a:bodyPr lIns="0" tIns="0" rIns="0" bIns="0"/>
          <a:lstStyle/>
          <a:p>
            <a:pPr>
              <a:buFont typeface="Arial" pitchFamily="34" charset="0"/>
              <a:buChar char="•"/>
            </a:pPr>
            <a:r>
              <a:rPr lang="en-US" sz="2400" dirty="0" smtClean="0"/>
              <a:t>If an extranet C-source from VPN A is exported to VPN B, RTs must be assigned to MCAST-VPN routes to ensure:</a:t>
            </a:r>
          </a:p>
          <a:p>
            <a:pPr lvl="1">
              <a:buFont typeface="Arial" pitchFamily="34" charset="0"/>
              <a:buChar char="•"/>
            </a:pPr>
            <a:r>
              <a:rPr lang="en-US" sz="2000" dirty="0" smtClean="0"/>
              <a:t>B imports I-PMSI A-D route from A</a:t>
            </a:r>
          </a:p>
          <a:p>
            <a:pPr lvl="1">
              <a:buFont typeface="Arial" pitchFamily="34" charset="0"/>
              <a:buChar char="•"/>
            </a:pPr>
            <a:r>
              <a:rPr lang="en-US" sz="2000" dirty="0" smtClean="0"/>
              <a:t>If S-PMSI A-D route advertises tunnel that may carry extranet C-flow (C-S,C-G), for some C-G, route must be imported by B</a:t>
            </a:r>
          </a:p>
          <a:p>
            <a:pPr>
              <a:buFont typeface="Arial" pitchFamily="34" charset="0"/>
              <a:buChar char="•"/>
            </a:pPr>
            <a:r>
              <a:rPr lang="en-US" sz="2400" dirty="0" smtClean="0"/>
              <a:t>VPN with receivers for an extranet C-group must import:</a:t>
            </a:r>
          </a:p>
          <a:p>
            <a:pPr lvl="1">
              <a:buFont typeface="Arial" pitchFamily="34" charset="0"/>
              <a:buChar char="•"/>
            </a:pPr>
            <a:r>
              <a:rPr lang="en-US" sz="2000" dirty="0" smtClean="0"/>
              <a:t>x-PMSI A-D routes advertising tunnels carrying flows in that group,</a:t>
            </a:r>
          </a:p>
          <a:p>
            <a:pPr lvl="1">
              <a:buFont typeface="Arial" pitchFamily="34" charset="0"/>
              <a:buChar char="•"/>
            </a:pPr>
            <a:r>
              <a:rPr lang="en-US" sz="2000" dirty="0" smtClean="0"/>
              <a:t>Source Active A-D routes advertising C-sources of that group</a:t>
            </a:r>
          </a:p>
          <a:p>
            <a:pPr lvl="1">
              <a:buFont typeface="Arial" pitchFamily="34" charset="0"/>
              <a:buChar char="•"/>
            </a:pPr>
            <a:r>
              <a:rPr lang="en-US" sz="2000" dirty="0" smtClean="0"/>
              <a:t>In some cases, VPNs with receivers must originate I-PMSI A-D routes to be imported by VPNs with transmitters</a:t>
            </a:r>
            <a:endParaRPr lang="en-US" sz="2400" dirty="0"/>
          </a:p>
          <a:p>
            <a:pPr>
              <a:buFont typeface="Arial" pitchFamily="34" charset="0"/>
              <a:buChar char="•"/>
            </a:pPr>
            <a:r>
              <a:rPr lang="en-US" sz="2400" dirty="0" smtClean="0"/>
              <a:t>RT assignment rules of RFC6514 still apply, but additional rules are added</a:t>
            </a:r>
          </a:p>
        </p:txBody>
      </p:sp>
    </p:spTree>
    <p:extLst>
      <p:ext uri="{BB962C8B-B14F-4D97-AF65-F5344CB8AC3E}">
        <p14:creationId xmlns:p14="http://schemas.microsoft.com/office/powerpoint/2010/main" val="2448306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8</a:t>
            </a:fld>
            <a:endParaRPr lang="en-US"/>
          </a:p>
        </p:txBody>
      </p:sp>
      <p:sp>
        <p:nvSpPr>
          <p:cNvPr id="3073" name="Rectangle 1"/>
          <p:cNvSpPr>
            <a:spLocks noGrp="1" noChangeArrowheads="1"/>
          </p:cNvSpPr>
          <p:nvPr>
            <p:ph type="title"/>
          </p:nvPr>
        </p:nvSpPr>
        <p:spPr>
          <a:xfrm>
            <a:off x="457200" y="319088"/>
            <a:ext cx="8229600" cy="9763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Additional RT Assignment Constraints on MCAST-VPN Routes</a:t>
            </a:r>
            <a:endParaRPr lang="en-US" sz="3600" dirty="0"/>
          </a:p>
        </p:txBody>
      </p:sp>
      <p:sp>
        <p:nvSpPr>
          <p:cNvPr id="3074" name="Rectangle 2"/>
          <p:cNvSpPr>
            <a:spLocks noGrp="1" noChangeArrowheads="1"/>
          </p:cNvSpPr>
          <p:nvPr>
            <p:ph type="body" idx="1"/>
          </p:nvPr>
        </p:nvSpPr>
        <p:spPr>
          <a:xfrm>
            <a:off x="457200" y="1295400"/>
            <a:ext cx="8229600" cy="4876800"/>
          </a:xfrm>
          <a:ln/>
        </p:spPr>
        <p:txBody>
          <a:bodyPr lIns="0" tIns="0" rIns="0" bIns="0"/>
          <a:lstStyle/>
          <a:p>
            <a:pPr>
              <a:buFont typeface="Arial" pitchFamily="34" charset="0"/>
              <a:buChar char="•"/>
            </a:pPr>
            <a:r>
              <a:rPr lang="en-US" sz="2400" dirty="0" smtClean="0"/>
              <a:t>More restrictive rules are added</a:t>
            </a:r>
          </a:p>
          <a:p>
            <a:pPr lvl="1">
              <a:buFont typeface="Arial" pitchFamily="34" charset="0"/>
              <a:buChar char="•"/>
            </a:pPr>
            <a:r>
              <a:rPr lang="en-US" sz="2000" dirty="0" smtClean="0"/>
              <a:t>Will not cover details in presentation, see draft</a:t>
            </a:r>
            <a:endParaRPr lang="en-US" sz="2000" dirty="0"/>
          </a:p>
          <a:p>
            <a:pPr lvl="1">
              <a:buFont typeface="Arial" pitchFamily="34" charset="0"/>
              <a:buChar char="•"/>
            </a:pPr>
            <a:r>
              <a:rPr lang="en-US" sz="2000" dirty="0" smtClean="0"/>
              <a:t>But the restrictions are the following sort of thing: except in certain defined circumstances, if a P-tunnel is </a:t>
            </a:r>
            <a:r>
              <a:rPr lang="en-US" sz="2000" b="1" dirty="0" smtClean="0"/>
              <a:t>not</a:t>
            </a:r>
            <a:r>
              <a:rPr lang="en-US" sz="2000" dirty="0" smtClean="0"/>
              <a:t> to be used to carry traffic from a given extranet C-sources, it must </a:t>
            </a:r>
            <a:r>
              <a:rPr lang="en-US" sz="2000" b="1" dirty="0" smtClean="0"/>
              <a:t>not</a:t>
            </a:r>
            <a:r>
              <a:rPr lang="en-US" sz="2000" dirty="0" smtClean="0"/>
              <a:t> be advertised in a PMSI A-D route that carries an RT in common with the route to that C-source</a:t>
            </a:r>
          </a:p>
          <a:p>
            <a:pPr lvl="1">
              <a:buFont typeface="Arial" pitchFamily="34" charset="0"/>
              <a:buChar char="•"/>
            </a:pPr>
            <a:r>
              <a:rPr lang="en-US" sz="2000" dirty="0" smtClean="0"/>
              <a:t>The more restrictive rules are used to implement a strategy of “discard packets from the wrong tunnel”, which is needed under specified circumstances</a:t>
            </a:r>
          </a:p>
          <a:p>
            <a:pPr lvl="1">
              <a:buFont typeface="Arial" pitchFamily="34" charset="0"/>
              <a:buChar char="•"/>
            </a:pPr>
            <a:r>
              <a:rPr lang="en-US" sz="2000" dirty="0" smtClean="0"/>
              <a:t>Note that this is not the same as “discard packets from wrong upstream PE”, as specified in RFC 6513, because in extranet, the wrong tunnel can come from the right PE</a:t>
            </a:r>
          </a:p>
          <a:p>
            <a:pPr lvl="1">
              <a:buFont typeface="Arial" pitchFamily="34" charset="0"/>
              <a:buChar char="•"/>
            </a:pPr>
            <a:r>
              <a:rPr lang="en-US" sz="2000" dirty="0" smtClean="0"/>
              <a:t>Needed because of some address ambiguity issues</a:t>
            </a:r>
          </a:p>
          <a:p>
            <a:pPr marL="457200" lvl="1" indent="0"/>
            <a:endParaRPr lang="en-US" sz="2000" dirty="0" smtClean="0"/>
          </a:p>
        </p:txBody>
      </p:sp>
    </p:spTree>
    <p:extLst>
      <p:ext uri="{BB962C8B-B14F-4D97-AF65-F5344CB8AC3E}">
        <p14:creationId xmlns:p14="http://schemas.microsoft.com/office/powerpoint/2010/main" val="336794858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smtClean="0"/>
              <a:t>L3VPN WG </a:t>
            </a:r>
            <a:endParaRPr lang="en-US"/>
          </a:p>
        </p:txBody>
      </p:sp>
      <p:sp>
        <p:nvSpPr>
          <p:cNvPr id="5" name="Footer Placeholder 4"/>
          <p:cNvSpPr>
            <a:spLocks noGrp="1"/>
          </p:cNvSpPr>
          <p:nvPr>
            <p:ph type="ftr" idx="11"/>
          </p:nvPr>
        </p:nvSpPr>
        <p:spPr/>
        <p:txBody>
          <a:bodyPr/>
          <a:lstStyle/>
          <a:p>
            <a:r>
              <a:rPr lang="en-US" smtClean="0"/>
              <a:t>2012-Jul-30</a:t>
            </a:r>
            <a:endParaRPr lang="en-US"/>
          </a:p>
        </p:txBody>
      </p:sp>
      <p:sp>
        <p:nvSpPr>
          <p:cNvPr id="6" name="Slide Number Placeholder 5"/>
          <p:cNvSpPr>
            <a:spLocks noGrp="1"/>
          </p:cNvSpPr>
          <p:nvPr>
            <p:ph type="sldNum" idx="12"/>
          </p:nvPr>
        </p:nvSpPr>
        <p:spPr/>
        <p:txBody>
          <a:bodyPr/>
          <a:lstStyle/>
          <a:p>
            <a:fld id="{A05535AF-AE78-409D-9BCD-2C50A74C3CE6}" type="slidenum">
              <a:rPr lang="en-US"/>
              <a:pPr/>
              <a:t>9</a:t>
            </a:fld>
            <a:endParaRPr lang="en-US"/>
          </a:p>
        </p:txBody>
      </p:sp>
      <p:sp>
        <p:nvSpPr>
          <p:cNvPr id="3073" name="Rectangle 1"/>
          <p:cNvSpPr>
            <a:spLocks noGrp="1" noChangeArrowheads="1"/>
          </p:cNvSpPr>
          <p:nvPr>
            <p:ph type="title"/>
          </p:nvPr>
        </p:nvSpPr>
        <p:spPr>
          <a:xfrm>
            <a:off x="457200" y="319088"/>
            <a:ext cx="8229600" cy="823912"/>
          </a:xfrm>
          <a:ln/>
        </p:spPr>
        <p:txBody>
          <a:bodyPr lIns="0" tIns="0" rIns="0" bIns="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Extranet and Address Ambiguity</a:t>
            </a:r>
            <a:endParaRPr lang="en-US" sz="3600" dirty="0"/>
          </a:p>
        </p:txBody>
      </p:sp>
      <p:sp>
        <p:nvSpPr>
          <p:cNvPr id="3074" name="Rectangle 2"/>
          <p:cNvSpPr>
            <a:spLocks noGrp="1" noChangeArrowheads="1"/>
          </p:cNvSpPr>
          <p:nvPr>
            <p:ph type="body" idx="1"/>
          </p:nvPr>
        </p:nvSpPr>
        <p:spPr>
          <a:xfrm>
            <a:off x="457200" y="1143000"/>
            <a:ext cx="8229600" cy="5029200"/>
          </a:xfrm>
          <a:ln/>
        </p:spPr>
        <p:txBody>
          <a:bodyPr lIns="0" tIns="0" rIns="0" bIns="0"/>
          <a:lstStyle/>
          <a:p>
            <a:pPr marL="400050">
              <a:buFont typeface="Arial" pitchFamily="34" charset="0"/>
              <a:buChar char="•"/>
            </a:pPr>
            <a:r>
              <a:rPr lang="en-US" sz="2800" dirty="0" smtClean="0"/>
              <a:t>This is really the key technical problem</a:t>
            </a:r>
          </a:p>
          <a:p>
            <a:pPr marL="400050">
              <a:buFont typeface="Arial" pitchFamily="34" charset="0"/>
              <a:buChar char="•"/>
            </a:pPr>
            <a:r>
              <a:rPr lang="en-US" sz="2800" dirty="0" smtClean="0"/>
              <a:t>We impose certain address uniqueness requirements that are assumed to be met:</a:t>
            </a:r>
          </a:p>
          <a:p>
            <a:pPr marL="800100" lvl="1">
              <a:buFont typeface="Arial" pitchFamily="34" charset="0"/>
              <a:buChar char="•"/>
            </a:pPr>
            <a:r>
              <a:rPr lang="en-US" sz="2400" dirty="0" smtClean="0"/>
              <a:t>If C-S in VPN A sends a flow to C-R1 in VPN B and C-R2 in VPN C, then C-S must have an address that is unique in VPNs A,B,C</a:t>
            </a:r>
          </a:p>
          <a:p>
            <a:pPr marL="800100" lvl="1">
              <a:buFont typeface="Arial" pitchFamily="34" charset="0"/>
              <a:buChar char="•"/>
            </a:pPr>
            <a:r>
              <a:rPr lang="en-US" sz="2400" dirty="0" smtClean="0"/>
              <a:t>If C-G is the group address of that flow, and C-G is an ASM address, C-G must be a unique address in VPNs A, B, C, and its C-RP must have a similarly unique address</a:t>
            </a:r>
          </a:p>
          <a:p>
            <a:pPr marL="400050">
              <a:buFont typeface="Arial" pitchFamily="34" charset="0"/>
              <a:buChar char="•"/>
            </a:pPr>
            <a:r>
              <a:rPr lang="en-US" sz="2800" dirty="0" smtClean="0"/>
              <a:t>But this does not prevent all address ambiguity problems!</a:t>
            </a:r>
          </a:p>
        </p:txBody>
      </p:sp>
    </p:spTree>
    <p:extLst>
      <p:ext uri="{BB962C8B-B14F-4D97-AF65-F5344CB8AC3E}">
        <p14:creationId xmlns:p14="http://schemas.microsoft.com/office/powerpoint/2010/main" val="154563945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9942</TotalTime>
  <Words>1779</Words>
  <Application>Microsoft Office PowerPoint</Application>
  <PresentationFormat>On-screen Show (4:3)</PresentationFormat>
  <Paragraphs>234</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MVPN Extranet</vt:lpstr>
      <vt:lpstr>What Took So Long?</vt:lpstr>
      <vt:lpstr>Purpose of This Presentation</vt:lpstr>
      <vt:lpstr>Some Basic Concepts</vt:lpstr>
      <vt:lpstr>Some Basic Assumptions</vt:lpstr>
      <vt:lpstr>UMH-Eligible Extranet C-S/C-RP Routes</vt:lpstr>
      <vt:lpstr>RTs on MCAST-VPN Routes</vt:lpstr>
      <vt:lpstr>Additional RT Assignment Constraints on MCAST-VPN Routes</vt:lpstr>
      <vt:lpstr>Extranet and Address Ambiguity</vt:lpstr>
      <vt:lpstr>Example of Extranet Address Ambiguity</vt:lpstr>
      <vt:lpstr>Example of Extranet Address Ambiguity</vt:lpstr>
      <vt:lpstr>Solutions?</vt:lpstr>
      <vt:lpstr>Functional Models</vt:lpstr>
      <vt:lpstr>Wild Card Issues</vt:lpstr>
      <vt:lpstr>Stuff Specific to PE-PE PIM</vt:lpstr>
      <vt:lpstr>PIM-specific vs. BGP-specific Rules</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C. Rosen</dc:creator>
  <cp:lastModifiedBy>erosen</cp:lastModifiedBy>
  <cp:revision>164</cp:revision>
  <cp:lastPrinted>1601-01-01T00:00:00Z</cp:lastPrinted>
  <dcterms:created xsi:type="dcterms:W3CDTF">1601-01-01T00:00:00Z</dcterms:created>
  <dcterms:modified xsi:type="dcterms:W3CDTF">2012-07-27T14:16:39Z</dcterms:modified>
</cp:coreProperties>
</file>