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8" d="100"/>
          <a:sy n="108" d="100"/>
        </p:scale>
        <p:origin x="-912"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FCCB7F40-C69A-DD41-B02E-FFCF283AEF9C}" type="datetimeFigureOut">
              <a:rPr lang="en-US" smtClean="0"/>
              <a:t>27/07/2012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C032FF7-EE03-AC40-89A3-8C670B9A3D57}" type="slidenum">
              <a:rPr lang="en-US" smtClean="0"/>
              <a:t>‹#›</a:t>
            </a:fld>
            <a:endParaRPr lang="en-US"/>
          </a:p>
        </p:txBody>
      </p:sp>
    </p:spTree>
    <p:extLst>
      <p:ext uri="{BB962C8B-B14F-4D97-AF65-F5344CB8AC3E}">
        <p14:creationId xmlns:p14="http://schemas.microsoft.com/office/powerpoint/2010/main" val="3868492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CCB7F40-C69A-DD41-B02E-FFCF283AEF9C}" type="datetimeFigureOut">
              <a:rPr lang="en-US" smtClean="0"/>
              <a:t>27/07/2012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C032FF7-EE03-AC40-89A3-8C670B9A3D57}" type="slidenum">
              <a:rPr lang="en-US" smtClean="0"/>
              <a:t>‹#›</a:t>
            </a:fld>
            <a:endParaRPr lang="en-US"/>
          </a:p>
        </p:txBody>
      </p:sp>
    </p:spTree>
    <p:extLst>
      <p:ext uri="{BB962C8B-B14F-4D97-AF65-F5344CB8AC3E}">
        <p14:creationId xmlns:p14="http://schemas.microsoft.com/office/powerpoint/2010/main" val="1814688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CCB7F40-C69A-DD41-B02E-FFCF283AEF9C}" type="datetimeFigureOut">
              <a:rPr lang="en-US" smtClean="0"/>
              <a:t>27/07/2012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C032FF7-EE03-AC40-89A3-8C670B9A3D57}" type="slidenum">
              <a:rPr lang="en-US" smtClean="0"/>
              <a:t>‹#›</a:t>
            </a:fld>
            <a:endParaRPr lang="en-US"/>
          </a:p>
        </p:txBody>
      </p:sp>
    </p:spTree>
    <p:extLst>
      <p:ext uri="{BB962C8B-B14F-4D97-AF65-F5344CB8AC3E}">
        <p14:creationId xmlns:p14="http://schemas.microsoft.com/office/powerpoint/2010/main" val="12148772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CCB7F40-C69A-DD41-B02E-FFCF283AEF9C}" type="datetimeFigureOut">
              <a:rPr lang="en-US" smtClean="0"/>
              <a:t>27/07/2012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C032FF7-EE03-AC40-89A3-8C670B9A3D57}" type="slidenum">
              <a:rPr lang="en-US" smtClean="0"/>
              <a:t>‹#›</a:t>
            </a:fld>
            <a:endParaRPr lang="en-US"/>
          </a:p>
        </p:txBody>
      </p:sp>
    </p:spTree>
    <p:extLst>
      <p:ext uri="{BB962C8B-B14F-4D97-AF65-F5344CB8AC3E}">
        <p14:creationId xmlns:p14="http://schemas.microsoft.com/office/powerpoint/2010/main" val="3326567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FCCB7F40-C69A-DD41-B02E-FFCF283AEF9C}" type="datetimeFigureOut">
              <a:rPr lang="en-US" smtClean="0"/>
              <a:t>27/07/2012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C032FF7-EE03-AC40-89A3-8C670B9A3D57}" type="slidenum">
              <a:rPr lang="en-US" smtClean="0"/>
              <a:t>‹#›</a:t>
            </a:fld>
            <a:endParaRPr lang="en-US"/>
          </a:p>
        </p:txBody>
      </p:sp>
    </p:spTree>
    <p:extLst>
      <p:ext uri="{BB962C8B-B14F-4D97-AF65-F5344CB8AC3E}">
        <p14:creationId xmlns:p14="http://schemas.microsoft.com/office/powerpoint/2010/main" val="2532601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FCCB7F40-C69A-DD41-B02E-FFCF283AEF9C}" type="datetimeFigureOut">
              <a:rPr lang="en-US" smtClean="0"/>
              <a:t>27/07/2012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C032FF7-EE03-AC40-89A3-8C670B9A3D57}" type="slidenum">
              <a:rPr lang="en-US" smtClean="0"/>
              <a:t>‹#›</a:t>
            </a:fld>
            <a:endParaRPr lang="en-US"/>
          </a:p>
        </p:txBody>
      </p:sp>
    </p:spTree>
    <p:extLst>
      <p:ext uri="{BB962C8B-B14F-4D97-AF65-F5344CB8AC3E}">
        <p14:creationId xmlns:p14="http://schemas.microsoft.com/office/powerpoint/2010/main" val="4119818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FCCB7F40-C69A-DD41-B02E-FFCF283AEF9C}" type="datetimeFigureOut">
              <a:rPr lang="en-US" smtClean="0"/>
              <a:t>27/07/2012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6C032FF7-EE03-AC40-89A3-8C670B9A3D57}" type="slidenum">
              <a:rPr lang="en-US" smtClean="0"/>
              <a:t>‹#›</a:t>
            </a:fld>
            <a:endParaRPr lang="en-US"/>
          </a:p>
        </p:txBody>
      </p:sp>
    </p:spTree>
    <p:extLst>
      <p:ext uri="{BB962C8B-B14F-4D97-AF65-F5344CB8AC3E}">
        <p14:creationId xmlns:p14="http://schemas.microsoft.com/office/powerpoint/2010/main" val="2732452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FCCB7F40-C69A-DD41-B02E-FFCF283AEF9C}" type="datetimeFigureOut">
              <a:rPr lang="en-US" smtClean="0"/>
              <a:t>27/07/2012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6C032FF7-EE03-AC40-89A3-8C670B9A3D57}" type="slidenum">
              <a:rPr lang="en-US" smtClean="0"/>
              <a:t>‹#›</a:t>
            </a:fld>
            <a:endParaRPr lang="en-US"/>
          </a:p>
        </p:txBody>
      </p:sp>
    </p:spTree>
    <p:extLst>
      <p:ext uri="{BB962C8B-B14F-4D97-AF65-F5344CB8AC3E}">
        <p14:creationId xmlns:p14="http://schemas.microsoft.com/office/powerpoint/2010/main" val="1460400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CB7F40-C69A-DD41-B02E-FFCF283AEF9C}" type="datetimeFigureOut">
              <a:rPr lang="en-US" smtClean="0"/>
              <a:t>27/07/2012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6C032FF7-EE03-AC40-89A3-8C670B9A3D57}" type="slidenum">
              <a:rPr lang="en-US" smtClean="0"/>
              <a:t>‹#›</a:t>
            </a:fld>
            <a:endParaRPr lang="en-US"/>
          </a:p>
        </p:txBody>
      </p:sp>
    </p:spTree>
    <p:extLst>
      <p:ext uri="{BB962C8B-B14F-4D97-AF65-F5344CB8AC3E}">
        <p14:creationId xmlns:p14="http://schemas.microsoft.com/office/powerpoint/2010/main" val="3674772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CCB7F40-C69A-DD41-B02E-FFCF283AEF9C}" type="datetimeFigureOut">
              <a:rPr lang="en-US" smtClean="0"/>
              <a:t>27/07/2012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C032FF7-EE03-AC40-89A3-8C670B9A3D57}" type="slidenum">
              <a:rPr lang="en-US" smtClean="0"/>
              <a:t>‹#›</a:t>
            </a:fld>
            <a:endParaRPr lang="en-US"/>
          </a:p>
        </p:txBody>
      </p:sp>
    </p:spTree>
    <p:extLst>
      <p:ext uri="{BB962C8B-B14F-4D97-AF65-F5344CB8AC3E}">
        <p14:creationId xmlns:p14="http://schemas.microsoft.com/office/powerpoint/2010/main" val="1762907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CCB7F40-C69A-DD41-B02E-FFCF283AEF9C}" type="datetimeFigureOut">
              <a:rPr lang="en-US" smtClean="0"/>
              <a:t>27/07/2012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C032FF7-EE03-AC40-89A3-8C670B9A3D57}" type="slidenum">
              <a:rPr lang="en-US" smtClean="0"/>
              <a:t>‹#›</a:t>
            </a:fld>
            <a:endParaRPr lang="en-US"/>
          </a:p>
        </p:txBody>
      </p:sp>
    </p:spTree>
    <p:extLst>
      <p:ext uri="{BB962C8B-B14F-4D97-AF65-F5344CB8AC3E}">
        <p14:creationId xmlns:p14="http://schemas.microsoft.com/office/powerpoint/2010/main" val="32487594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CB7F40-C69A-DD41-B02E-FFCF283AEF9C}" type="datetimeFigureOut">
              <a:rPr lang="en-US" smtClean="0"/>
              <a:t>27/07/2012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26789926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ietf.org/id/draft-freedman-l3vpn-ospf2-4364-ce-01.tx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onvergence.cx/drafts/draft-freedman-l3vpn-ospf2-4364-ce-01-faq.tx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 OSPF Version 2 as the Customer Edge/Customer Protocol for BGP/MPLS IP </a:t>
            </a:r>
            <a:r>
              <a:rPr lang="en-US" dirty="0" smtClean="0"/>
              <a:t>VPNs</a:t>
            </a:r>
            <a:endParaRPr lang="en-US" dirty="0"/>
          </a:p>
        </p:txBody>
      </p:sp>
      <p:sp>
        <p:nvSpPr>
          <p:cNvPr id="4" name="Subtitle 2"/>
          <p:cNvSpPr txBox="1">
            <a:spLocks/>
          </p:cNvSpPr>
          <p:nvPr/>
        </p:nvSpPr>
        <p:spPr>
          <a:xfrm>
            <a:off x="650056" y="5649480"/>
            <a:ext cx="7772400" cy="46435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000" dirty="0" err="1" smtClean="0">
                <a:solidFill>
                  <a:srgbClr val="898989"/>
                </a:solidFill>
                <a:ea typeface="ＭＳ Ｐゴシック" pitchFamily="-65" charset="-128"/>
              </a:rPr>
              <a:t>david.freedman@uk.clara.net</a:t>
            </a:r>
            <a:endParaRPr lang="en-US" sz="2000" dirty="0"/>
          </a:p>
        </p:txBody>
      </p:sp>
      <p:sp>
        <p:nvSpPr>
          <p:cNvPr id="5" name="Subtitle 2"/>
          <p:cNvSpPr txBox="1">
            <a:spLocks/>
          </p:cNvSpPr>
          <p:nvPr/>
        </p:nvSpPr>
        <p:spPr>
          <a:xfrm>
            <a:off x="685800" y="4190999"/>
            <a:ext cx="7772400" cy="46435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000" dirty="0">
                <a:solidFill>
                  <a:srgbClr val="898989"/>
                </a:solidFill>
                <a:ea typeface="ＭＳ Ｐゴシック" pitchFamily="-65" charset="-128"/>
                <a:hlinkClick r:id="rId2"/>
              </a:rPr>
              <a:t>http://</a:t>
            </a:r>
            <a:r>
              <a:rPr lang="en-US" sz="2000" dirty="0" err="1">
                <a:solidFill>
                  <a:srgbClr val="898989"/>
                </a:solidFill>
                <a:ea typeface="ＭＳ Ｐゴシック" pitchFamily="-65" charset="-128"/>
                <a:hlinkClick r:id="rId2"/>
              </a:rPr>
              <a:t>www.ietf.org</a:t>
            </a:r>
            <a:r>
              <a:rPr lang="en-US" sz="2000" dirty="0">
                <a:solidFill>
                  <a:srgbClr val="898989"/>
                </a:solidFill>
                <a:ea typeface="ＭＳ Ｐゴシック" pitchFamily="-65" charset="-128"/>
                <a:hlinkClick r:id="rId2"/>
              </a:rPr>
              <a:t>/id/draft-freedman-l3vpn-ospf2-4364-ce-01.txt</a:t>
            </a:r>
            <a:endParaRPr lang="en-US" sz="2000" dirty="0"/>
          </a:p>
        </p:txBody>
      </p:sp>
    </p:spTree>
    <p:extLst>
      <p:ext uri="{BB962C8B-B14F-4D97-AF65-F5344CB8AC3E}">
        <p14:creationId xmlns:p14="http://schemas.microsoft.com/office/powerpoint/2010/main" val="388741293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344"/>
            <a:ext cx="8229600" cy="1143000"/>
          </a:xfrm>
        </p:spPr>
        <p:txBody>
          <a:bodyPr/>
          <a:lstStyle/>
          <a:p>
            <a:r>
              <a:rPr lang="en-US" dirty="0" smtClean="0"/>
              <a:t>RFC4577 Refresher</a:t>
            </a:r>
            <a:endParaRPr lang="en-US" dirty="0"/>
          </a:p>
        </p:txBody>
      </p:sp>
      <p:sp>
        <p:nvSpPr>
          <p:cNvPr id="5" name="TextBox 4"/>
          <p:cNvSpPr txBox="1"/>
          <p:nvPr/>
        </p:nvSpPr>
        <p:spPr>
          <a:xfrm>
            <a:off x="3974503" y="928916"/>
            <a:ext cx="4985766" cy="5909311"/>
          </a:xfrm>
          <a:prstGeom prst="rect">
            <a:avLst/>
          </a:prstGeom>
          <a:noFill/>
        </p:spPr>
        <p:txBody>
          <a:bodyPr wrap="square" rtlCol="0">
            <a:spAutoFit/>
          </a:bodyPr>
          <a:lstStyle/>
          <a:p>
            <a:pPr marL="285750" indent="-285750">
              <a:buFont typeface="Arial"/>
              <a:buChar char="•"/>
            </a:pPr>
            <a:r>
              <a:rPr lang="en-US" dirty="0" smtClean="0"/>
              <a:t>Published as RFC in 2006.</a:t>
            </a:r>
          </a:p>
          <a:p>
            <a:pPr marL="285750" indent="-285750">
              <a:buFont typeface="Arial"/>
              <a:buChar char="•"/>
            </a:pPr>
            <a:endParaRPr lang="en-US" dirty="0" smtClean="0"/>
          </a:p>
          <a:p>
            <a:pPr marL="285750" indent="-285750">
              <a:buFont typeface="Arial"/>
              <a:buChar char="•"/>
            </a:pPr>
            <a:r>
              <a:rPr lang="en-US" dirty="0" smtClean="0"/>
              <a:t>OSPFv2 reachability carried inside VPNv4 BGP.</a:t>
            </a:r>
          </a:p>
          <a:p>
            <a:pPr marL="285750" indent="-285750">
              <a:buFont typeface="Arial"/>
              <a:buChar char="•"/>
            </a:pPr>
            <a:endParaRPr lang="en-US" dirty="0" smtClean="0"/>
          </a:p>
          <a:p>
            <a:pPr marL="285750" indent="-285750">
              <a:buFont typeface="Arial"/>
              <a:buChar char="•"/>
            </a:pPr>
            <a:r>
              <a:rPr lang="en-US" dirty="0" smtClean="0"/>
              <a:t>Additional “Extended Communities” (DOMAIN, RID and TYPE) defined, MED can encode OSPF distance.</a:t>
            </a:r>
          </a:p>
          <a:p>
            <a:pPr marL="285750" indent="-285750">
              <a:buFont typeface="Arial"/>
              <a:buChar char="•"/>
            </a:pPr>
            <a:endParaRPr lang="en-US" dirty="0" smtClean="0"/>
          </a:p>
          <a:p>
            <a:pPr marL="285750" indent="-285750">
              <a:buFont typeface="Arial"/>
              <a:buChar char="•"/>
            </a:pPr>
            <a:r>
              <a:rPr lang="en-US" dirty="0" smtClean="0"/>
              <a:t>“Sham” links define virtual intra-area links between sites such that the customer’s own “backdoor” links can be competed with equally.</a:t>
            </a:r>
          </a:p>
          <a:p>
            <a:pPr marL="285750" indent="-285750">
              <a:buFont typeface="Arial"/>
              <a:buChar char="•"/>
            </a:pPr>
            <a:endParaRPr lang="en-US" dirty="0" smtClean="0"/>
          </a:p>
          <a:p>
            <a:pPr marL="285750" indent="-285750">
              <a:buFont typeface="Arial"/>
              <a:buChar char="•"/>
            </a:pPr>
            <a:r>
              <a:rPr lang="en-US" dirty="0" smtClean="0"/>
              <a:t>Provides for “multi tenant” environments where operator can use VRFs to carry multiple OSPF domains.</a:t>
            </a:r>
          </a:p>
          <a:p>
            <a:pPr marL="285750" indent="-285750">
              <a:buFont typeface="Arial"/>
              <a:buChar char="•"/>
            </a:pPr>
            <a:endParaRPr lang="en-US" dirty="0" smtClean="0"/>
          </a:p>
          <a:p>
            <a:pPr marL="285750" indent="-285750">
              <a:buFont typeface="Arial"/>
              <a:buChar char="•"/>
            </a:pPr>
            <a:r>
              <a:rPr lang="en-US" dirty="0" smtClean="0"/>
              <a:t>At least two large, commercial implementations exist. </a:t>
            </a:r>
          </a:p>
          <a:p>
            <a:endParaRPr lang="en-US" dirty="0" smtClean="0"/>
          </a:p>
          <a:p>
            <a:pPr marL="285750" indent="-285750">
              <a:buFont typeface="Arial"/>
              <a:buChar char="•"/>
            </a:pPr>
            <a:r>
              <a:rPr lang="en-US" dirty="0" smtClean="0"/>
              <a:t>Updated for OSPFv3 this year through publication of RFC6565.</a:t>
            </a:r>
            <a:endParaRPr lang="en-US" dirty="0"/>
          </a:p>
        </p:txBody>
      </p:sp>
      <p:pic>
        <p:nvPicPr>
          <p:cNvPr id="6" name="Picture 5"/>
          <p:cNvPicPr>
            <a:picLocks noChangeAspect="1"/>
          </p:cNvPicPr>
          <p:nvPr/>
        </p:nvPicPr>
        <p:blipFill>
          <a:blip r:embed="rId2"/>
          <a:stretch>
            <a:fillRect/>
          </a:stretch>
        </p:blipFill>
        <p:spPr>
          <a:xfrm>
            <a:off x="-56676" y="912524"/>
            <a:ext cx="4004315" cy="5886686"/>
          </a:xfrm>
          <a:prstGeom prst="rect">
            <a:avLst/>
          </a:prstGeom>
        </p:spPr>
      </p:pic>
    </p:spTree>
    <p:extLst>
      <p:ext uri="{BB962C8B-B14F-4D97-AF65-F5344CB8AC3E}">
        <p14:creationId xmlns:p14="http://schemas.microsoft.com/office/powerpoint/2010/main" val="35965660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two shortcomings</a:t>
            </a:r>
            <a:endParaRPr lang="en-US" dirty="0"/>
          </a:p>
        </p:txBody>
      </p:sp>
      <p:sp>
        <p:nvSpPr>
          <p:cNvPr id="3" name="Content Placeholder 2"/>
          <p:cNvSpPr>
            <a:spLocks noGrp="1"/>
          </p:cNvSpPr>
          <p:nvPr>
            <p:ph idx="1"/>
          </p:nvPr>
        </p:nvSpPr>
        <p:spPr/>
        <p:txBody>
          <a:bodyPr>
            <a:normAutofit/>
          </a:bodyPr>
          <a:lstStyle/>
          <a:p>
            <a:pPr marL="0" indent="0">
              <a:buNone/>
            </a:pPr>
            <a:r>
              <a:rPr lang="en-US" sz="2800" u="sng" dirty="0" smtClean="0"/>
              <a:t>1. Operator must have access to PE routers</a:t>
            </a:r>
          </a:p>
          <a:p>
            <a:pPr marL="0" indent="0">
              <a:buNone/>
            </a:pPr>
            <a:r>
              <a:rPr lang="en-US" sz="2400" dirty="0" smtClean="0"/>
              <a:t>The operator may have full control over the CE router, but not access to the PE. This is common in scenarios where the operator provides "managed services", using the bandwidth of a larger operator (similar to RFC4364 sec.9 "Carriers' Carriers").</a:t>
            </a:r>
          </a:p>
          <a:p>
            <a:pPr marL="0" indent="0">
              <a:buNone/>
            </a:pPr>
            <a:r>
              <a:rPr lang="en-US" sz="2800" u="sng" dirty="0" smtClean="0"/>
              <a:t>2. PE routers must run OSPFv2</a:t>
            </a:r>
          </a:p>
          <a:p>
            <a:pPr marL="0" indent="0">
              <a:buNone/>
            </a:pPr>
            <a:r>
              <a:rPr lang="en-US" sz="2400" dirty="0" smtClean="0"/>
              <a:t>OSPFv2 relies on repeated executions of the SPF algorithm in order to compute the topology, in the case of multi-tenanting with this approach, the situation may scale less well on the PE than simply using BGP.</a:t>
            </a:r>
          </a:p>
          <a:p>
            <a:pPr marL="0" indent="0">
              <a:buNone/>
            </a:pPr>
            <a:endParaRPr lang="en-US" sz="2400" dirty="0"/>
          </a:p>
        </p:txBody>
      </p:sp>
    </p:spTree>
    <p:extLst>
      <p:ext uri="{BB962C8B-B14F-4D97-AF65-F5344CB8AC3E}">
        <p14:creationId xmlns:p14="http://schemas.microsoft.com/office/powerpoint/2010/main" val="338614717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344"/>
            <a:ext cx="8229600" cy="1143000"/>
          </a:xfrm>
        </p:spPr>
        <p:txBody>
          <a:bodyPr/>
          <a:lstStyle/>
          <a:p>
            <a:r>
              <a:rPr lang="en-US" dirty="0" smtClean="0"/>
              <a:t>Another solution</a:t>
            </a:r>
            <a:endParaRPr lang="en-US" dirty="0"/>
          </a:p>
        </p:txBody>
      </p:sp>
      <p:sp>
        <p:nvSpPr>
          <p:cNvPr id="5" name="TextBox 4"/>
          <p:cNvSpPr txBox="1"/>
          <p:nvPr/>
        </p:nvSpPr>
        <p:spPr>
          <a:xfrm>
            <a:off x="3974503" y="928916"/>
            <a:ext cx="4985766" cy="5355313"/>
          </a:xfrm>
          <a:prstGeom prst="rect">
            <a:avLst/>
          </a:prstGeom>
          <a:noFill/>
        </p:spPr>
        <p:txBody>
          <a:bodyPr wrap="square" rtlCol="0">
            <a:spAutoFit/>
          </a:bodyPr>
          <a:lstStyle/>
          <a:p>
            <a:pPr marL="285750" indent="-285750">
              <a:buFont typeface="Arial"/>
              <a:buChar char="•"/>
            </a:pPr>
            <a:r>
              <a:rPr lang="en-US" dirty="0" smtClean="0"/>
              <a:t>Allow RFC4577 to apply to the CE router.</a:t>
            </a:r>
          </a:p>
          <a:p>
            <a:pPr marL="285750" indent="-285750">
              <a:buFont typeface="Arial"/>
              <a:buChar char="•"/>
            </a:pPr>
            <a:endParaRPr lang="en-US" dirty="0" smtClean="0"/>
          </a:p>
          <a:p>
            <a:pPr marL="285750" indent="-285750">
              <a:buFont typeface="Arial"/>
              <a:buChar char="•"/>
            </a:pPr>
            <a:r>
              <a:rPr lang="en-US" dirty="0" smtClean="0"/>
              <a:t>But don’t require the CE to be MPLS capable.</a:t>
            </a:r>
          </a:p>
          <a:p>
            <a:pPr marL="285750" indent="-285750">
              <a:buFont typeface="Arial"/>
              <a:buChar char="•"/>
            </a:pPr>
            <a:endParaRPr lang="en-US" dirty="0" smtClean="0"/>
          </a:p>
          <a:p>
            <a:pPr marL="285750" indent="-285750">
              <a:buFont typeface="Arial"/>
              <a:buChar char="•"/>
            </a:pPr>
            <a:r>
              <a:rPr lang="en-US" dirty="0" smtClean="0"/>
              <a:t>A single domain is all that is required. Multiple domains are more suited to RFC4577.</a:t>
            </a:r>
          </a:p>
          <a:p>
            <a:pPr marL="285750" indent="-285750">
              <a:buFont typeface="Arial"/>
              <a:buChar char="•"/>
            </a:pPr>
            <a:endParaRPr lang="en-US" dirty="0" smtClean="0"/>
          </a:p>
          <a:p>
            <a:pPr marL="285750" indent="-285750">
              <a:buFont typeface="Arial"/>
              <a:buChar char="•"/>
            </a:pPr>
            <a:r>
              <a:rPr lang="en-US" dirty="0" smtClean="0"/>
              <a:t>Scaling problem moved to the CE which only has to scale SPF for its own domain.</a:t>
            </a:r>
          </a:p>
          <a:p>
            <a:pPr marL="285750" indent="-285750">
              <a:buFont typeface="Arial"/>
              <a:buChar char="•"/>
            </a:pPr>
            <a:endParaRPr lang="en-US" dirty="0" smtClean="0"/>
          </a:p>
          <a:p>
            <a:pPr marL="285750" indent="-285750">
              <a:buFont typeface="Arial"/>
              <a:buChar char="•"/>
            </a:pPr>
            <a:r>
              <a:rPr lang="en-US" dirty="0" smtClean="0"/>
              <a:t>Transparent to the PE operator (other than the need to use extended communities with the CE).</a:t>
            </a:r>
          </a:p>
          <a:p>
            <a:pPr marL="285750" indent="-285750">
              <a:buFont typeface="Arial"/>
              <a:buChar char="•"/>
            </a:pPr>
            <a:endParaRPr lang="en-US" dirty="0" smtClean="0"/>
          </a:p>
          <a:p>
            <a:pPr marL="285750" indent="-285750">
              <a:buFont typeface="Arial"/>
              <a:buChar char="•"/>
            </a:pPr>
            <a:r>
              <a:rPr lang="en-US" dirty="0" smtClean="0"/>
              <a:t>One of the two large RFC4577 implementers has tried and confirms that relatively thoughtful, running code can be produced with some trivial modification. </a:t>
            </a:r>
          </a:p>
          <a:p>
            <a:pPr marL="285750" indent="-285750">
              <a:buFont typeface="Arial"/>
              <a:buChar char="•"/>
            </a:pPr>
            <a:endParaRPr lang="en-US" dirty="0"/>
          </a:p>
          <a:p>
            <a:pPr marL="285750" indent="-285750">
              <a:buFont typeface="Arial"/>
              <a:buChar char="•"/>
            </a:pPr>
            <a:r>
              <a:rPr lang="en-US" dirty="0" smtClean="0"/>
              <a:t>But no support for OSPFv3 (see next slide).</a:t>
            </a:r>
          </a:p>
        </p:txBody>
      </p:sp>
      <p:pic>
        <p:nvPicPr>
          <p:cNvPr id="3" name="Picture 2"/>
          <p:cNvPicPr>
            <a:picLocks noChangeAspect="1"/>
          </p:cNvPicPr>
          <p:nvPr/>
        </p:nvPicPr>
        <p:blipFill>
          <a:blip r:embed="rId2"/>
          <a:stretch>
            <a:fillRect/>
          </a:stretch>
        </p:blipFill>
        <p:spPr>
          <a:xfrm>
            <a:off x="82312" y="928916"/>
            <a:ext cx="3951173" cy="5808562"/>
          </a:xfrm>
          <a:prstGeom prst="rect">
            <a:avLst/>
          </a:prstGeom>
        </p:spPr>
      </p:pic>
    </p:spTree>
    <p:extLst>
      <p:ext uri="{BB962C8B-B14F-4D97-AF65-F5344CB8AC3E}">
        <p14:creationId xmlns:p14="http://schemas.microsoft.com/office/powerpoint/2010/main" val="66415640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no support for OSPFv3?</a:t>
            </a:r>
            <a:endParaRPr lang="en-US" dirty="0"/>
          </a:p>
        </p:txBody>
      </p:sp>
      <p:sp>
        <p:nvSpPr>
          <p:cNvPr id="3" name="Content Placeholder 2"/>
          <p:cNvSpPr>
            <a:spLocks noGrp="1"/>
          </p:cNvSpPr>
          <p:nvPr>
            <p:ph idx="1"/>
          </p:nvPr>
        </p:nvSpPr>
        <p:spPr/>
        <p:txBody>
          <a:bodyPr>
            <a:normAutofit lnSpcReduction="10000"/>
          </a:bodyPr>
          <a:lstStyle/>
          <a:p>
            <a:r>
              <a:rPr lang="en-US" sz="2400" dirty="0" smtClean="0"/>
              <a:t>RFC6565 had a tortious time from draft publication (as draft-ietf-l3vpn-ospfv3-pece-00 in 2008) to RFC. This involved valuable input from the OSPF WG prior to RFC publication.</a:t>
            </a:r>
          </a:p>
          <a:p>
            <a:endParaRPr lang="en-US" sz="2400" dirty="0" smtClean="0"/>
          </a:p>
          <a:p>
            <a:r>
              <a:rPr lang="en-US" sz="2400" dirty="0" smtClean="0"/>
              <a:t>At the time of publication of draft-freedman-l3vpn-ospf2-4364-ce-00 , the OSPFv3 draft was in the editors queue, with RFC publication imminent, From a practical standpoint there was no motivation from the authors to make the required modifications to support the concept being described (mainly the relaxing of the MPLS requirement).</a:t>
            </a:r>
          </a:p>
          <a:p>
            <a:pPr marL="0" indent="0">
              <a:buNone/>
            </a:pPr>
            <a:r>
              <a:rPr lang="en-US" sz="2400" dirty="0" smtClean="0"/>
              <a:t> </a:t>
            </a:r>
          </a:p>
          <a:p>
            <a:r>
              <a:rPr lang="en-US" sz="2400" dirty="0" smtClean="0"/>
              <a:t>If the WG so desire, this draft can adopt OSPFv3 support.</a:t>
            </a:r>
            <a:endParaRPr lang="en-US" sz="2400" dirty="0"/>
          </a:p>
        </p:txBody>
      </p:sp>
    </p:spTree>
    <p:extLst>
      <p:ext uri="{BB962C8B-B14F-4D97-AF65-F5344CB8AC3E}">
        <p14:creationId xmlns:p14="http://schemas.microsoft.com/office/powerpoint/2010/main" val="6394567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t>I’m respectfully requesting opinion from the working group as to whether :</a:t>
            </a:r>
          </a:p>
          <a:p>
            <a:endParaRPr lang="en-US" sz="2400" dirty="0" smtClean="0"/>
          </a:p>
          <a:p>
            <a:r>
              <a:rPr lang="en-US" sz="2800" dirty="0"/>
              <a:t>A</a:t>
            </a:r>
            <a:r>
              <a:rPr lang="en-US" sz="2800" dirty="0" smtClean="0"/>
              <a:t>. This draft can be adopted in its current form, if there is to be any OSPFv3 support this is presented as a separate document.</a:t>
            </a:r>
          </a:p>
          <a:p>
            <a:pPr marL="0" indent="0">
              <a:buNone/>
            </a:pPr>
            <a:endParaRPr lang="en-US" sz="2800" dirty="0" smtClean="0"/>
          </a:p>
          <a:p>
            <a:r>
              <a:rPr lang="en-US" sz="2800" dirty="0"/>
              <a:t>B</a:t>
            </a:r>
            <a:r>
              <a:rPr lang="en-US" sz="2800" dirty="0" smtClean="0"/>
              <a:t>. This draft should provide OSPFv3 support and a version which does so can be adopted for this purpose. </a:t>
            </a:r>
            <a:endParaRPr lang="en-US" sz="2800" dirty="0"/>
          </a:p>
        </p:txBody>
      </p:sp>
    </p:spTree>
    <p:extLst>
      <p:ext uri="{BB962C8B-B14F-4D97-AF65-F5344CB8AC3E}">
        <p14:creationId xmlns:p14="http://schemas.microsoft.com/office/powerpoint/2010/main" val="313714467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234" y="2767390"/>
            <a:ext cx="8229600" cy="1143000"/>
          </a:xfrm>
        </p:spPr>
        <p:txBody>
          <a:bodyPr>
            <a:normAutofit fontScale="90000"/>
          </a:bodyPr>
          <a:lstStyle/>
          <a:p>
            <a:r>
              <a:rPr lang="en-US" dirty="0" smtClean="0"/>
              <a:t>FAQ available at:</a:t>
            </a:r>
            <a:br>
              <a:rPr lang="en-US" dirty="0" smtClean="0"/>
            </a:br>
            <a:r>
              <a:rPr lang="en-US" dirty="0" smtClean="0"/>
              <a:t/>
            </a:r>
            <a:br>
              <a:rPr lang="en-US" dirty="0" smtClean="0"/>
            </a:br>
            <a:r>
              <a:rPr lang="en-US" dirty="0" smtClean="0">
                <a:hlinkClick r:id="rId2"/>
              </a:rPr>
              <a:t/>
            </a:r>
            <a:br>
              <a:rPr lang="en-US" dirty="0" smtClean="0">
                <a:hlinkClick r:id="rId2"/>
              </a:rPr>
            </a:br>
            <a:r>
              <a:rPr lang="en-US" dirty="0">
                <a:hlinkClick r:id="rId2"/>
              </a:rPr>
              <a:t>http://</a:t>
            </a:r>
            <a:r>
              <a:rPr lang="en-US" dirty="0" err="1">
                <a:hlinkClick r:id="rId2"/>
              </a:rPr>
              <a:t>www.convergence.cx</a:t>
            </a:r>
            <a:r>
              <a:rPr lang="en-US" dirty="0">
                <a:hlinkClick r:id="rId2"/>
              </a:rPr>
              <a:t>/drafts/draft-freedman-l3vpn-ospf2-4364-ce-01-faq.txt</a:t>
            </a:r>
            <a:r>
              <a:rPr lang="en-US" dirty="0"/>
              <a:t/>
            </a:r>
            <a:br>
              <a:rPr lang="en-US" dirty="0"/>
            </a:br>
            <a:r>
              <a:rPr lang="en-US" dirty="0" smtClean="0"/>
              <a:t/>
            </a:r>
            <a:br>
              <a:rPr lang="en-US" dirty="0" smtClean="0"/>
            </a:br>
            <a:r>
              <a:rPr lang="en-US" dirty="0" smtClean="0"/>
              <a:t/>
            </a:r>
            <a:br>
              <a:rPr lang="en-US" dirty="0" smtClean="0"/>
            </a:br>
            <a:r>
              <a:rPr lang="en-US" dirty="0" smtClean="0"/>
              <a:t>Questions if time permits.</a:t>
            </a:r>
            <a:endParaRPr lang="en-US" dirty="0"/>
          </a:p>
        </p:txBody>
      </p:sp>
    </p:spTree>
    <p:extLst>
      <p:ext uri="{BB962C8B-B14F-4D97-AF65-F5344CB8AC3E}">
        <p14:creationId xmlns:p14="http://schemas.microsoft.com/office/powerpoint/2010/main" val="245948408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208</TotalTime>
  <Words>557</Words>
  <Application>Microsoft Macintosh PowerPoint</Application>
  <PresentationFormat>On-screen Show (4:3)</PresentationFormat>
  <Paragraphs>49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 OSPF Version 2 as the Customer Edge/Customer Protocol for BGP/MPLS IP VPNs</vt:lpstr>
      <vt:lpstr>RFC4577 Refresher</vt:lpstr>
      <vt:lpstr>The two shortcomings</vt:lpstr>
      <vt:lpstr>Another solution</vt:lpstr>
      <vt:lpstr>Why no support for OSPFv3?</vt:lpstr>
      <vt:lpstr>Conclusion</vt:lpstr>
      <vt:lpstr>FAQ available at:   http://www.convergence.cx/drafts/draft-freedman-l3vpn-ospf2-4364-ce-01-faq.txt   Questions if time permits.</vt:lpstr>
    </vt:vector>
  </TitlesOfParts>
  <Company>Claranet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OSPF Version 2 as the Customer Edge/Customer Protocol for BGP/MPLS IP VPNs</dc:title>
  <dc:creator>David Freedman</dc:creator>
  <cp:lastModifiedBy>David Freedman</cp:lastModifiedBy>
  <cp:revision>14</cp:revision>
  <dcterms:created xsi:type="dcterms:W3CDTF">2012-07-27T14:41:14Z</dcterms:created>
  <dcterms:modified xsi:type="dcterms:W3CDTF">2012-07-27T18:16:09Z</dcterms:modified>
</cp:coreProperties>
</file>