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91" r:id="rId3"/>
    <p:sldId id="299" r:id="rId4"/>
    <p:sldId id="292" r:id="rId5"/>
    <p:sldId id="257" r:id="rId6"/>
    <p:sldId id="281" r:id="rId7"/>
    <p:sldId id="289" r:id="rId8"/>
    <p:sldId id="295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BF4FF"/>
    <a:srgbClr val="B1ECFF"/>
    <a:srgbClr val="D60093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20572" autoAdjust="0"/>
    <p:restoredTop sz="90929"/>
  </p:normalViewPr>
  <p:slideViewPr>
    <p:cSldViewPr>
      <p:cViewPr>
        <p:scale>
          <a:sx n="85" d="100"/>
          <a:sy n="85" d="100"/>
        </p:scale>
        <p:origin x="-1216" y="-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A73A0-EAE0-9240-AFF0-BCA111AE70F7}" type="datetimeFigureOut">
              <a:rPr lang="en-US" smtClean="0"/>
              <a:pPr/>
              <a:t>7/27/12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044EC-4C54-994B-8816-FB2BF2ECE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20F6BC0-B8B5-7548-9938-35452ADD8C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7C4FBC-063B-634B-A6CF-0EB679F19F29}" type="slidenum">
              <a:rPr lang="en-US"/>
              <a:pPr/>
              <a:t>1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9847A7-9BE1-D44D-B060-FB2DD0576DB5}" type="slidenum">
              <a:rPr lang="en-US"/>
              <a:pPr/>
              <a:t>2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9847A7-9BE1-D44D-B060-FB2DD0576DB5}" type="slidenum">
              <a:rPr lang="en-US"/>
              <a:pPr/>
              <a:t>3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9847A7-9BE1-D44D-B060-FB2DD0576DB5}" type="slidenum">
              <a:rPr lang="en-US"/>
              <a:pPr/>
              <a:t>4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9847A7-9BE1-D44D-B060-FB2DD0576DB5}" type="slidenum">
              <a:rPr lang="en-US"/>
              <a:pPr/>
              <a:t>5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766DA4-7452-BB47-8144-EF76D49439C4}" type="slidenum">
              <a:rPr lang="en-US"/>
              <a:pPr/>
              <a:t>6</a:t>
            </a:fld>
            <a:endParaRPr lang="en-US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3AC036-404D-3B47-8D0F-E9089A5315B7}" type="slidenum">
              <a:rPr lang="en-US"/>
              <a:pPr/>
              <a:t>7</a:t>
            </a:fld>
            <a:endParaRPr 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3AC036-404D-3B47-8D0F-E9089A5315B7}" type="slidenum">
              <a:rPr lang="en-US"/>
              <a:pPr/>
              <a:t>8</a:t>
            </a:fld>
            <a:endParaRPr 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Calibri"/>
          <a:ea typeface="+mj-ea"/>
          <a:cs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800">
          <a:solidFill>
            <a:schemeClr val="tx1"/>
          </a:solidFill>
          <a:latin typeface="Calibri"/>
          <a:ea typeface="ＭＳ Ｐゴシック" charset="-128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Calibri"/>
          <a:ea typeface="ＭＳ Ｐゴシック" charset="-128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Calibri"/>
          <a:ea typeface="ＭＳ Ｐゴシック" charset="-128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Calibri"/>
          <a:ea typeface="ＭＳ Ｐゴシック" charset="-128"/>
          <a:cs typeface="Calibri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b="1" dirty="0">
                <a:latin typeface="Calibri"/>
                <a:cs typeface="Calibri"/>
              </a:rPr>
              <a:t>LISP</a:t>
            </a:r>
            <a:r>
              <a:rPr lang="en-US" b="1" dirty="0" smtClean="0">
                <a:latin typeface="Calibri"/>
                <a:cs typeface="Calibri"/>
              </a:rPr>
              <a:t> MIB</a:t>
            </a:r>
            <a:br>
              <a:rPr lang="en-US" b="1" dirty="0" smtClean="0">
                <a:latin typeface="Calibri"/>
                <a:cs typeface="Calibri"/>
              </a:rPr>
            </a:br>
            <a:r>
              <a:rPr lang="en-US" sz="3600" b="1" dirty="0" smtClean="0">
                <a:latin typeface="Calibri"/>
                <a:cs typeface="Calibri"/>
              </a:rPr>
              <a:t>draft-</a:t>
            </a:r>
            <a:r>
              <a:rPr lang="en-US" sz="3600" b="1" dirty="0">
                <a:latin typeface="Calibri"/>
                <a:cs typeface="Calibri"/>
              </a:rPr>
              <a:t>lisp</a:t>
            </a:r>
            <a:r>
              <a:rPr lang="en-US" sz="3600" b="1" dirty="0" smtClean="0">
                <a:latin typeface="Calibri"/>
                <a:cs typeface="Calibri"/>
              </a:rPr>
              <a:t>-mib-05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/>
          <a:lstStyle/>
          <a:p>
            <a:r>
              <a:rPr lang="en-US" sz="2800" i="1" dirty="0" smtClean="0">
                <a:latin typeface="Calibri"/>
                <a:cs typeface="Calibri"/>
              </a:rPr>
              <a:t>Vancouver IETF </a:t>
            </a:r>
            <a:r>
              <a:rPr lang="en-US" sz="2800" i="1" dirty="0">
                <a:latin typeface="Calibri"/>
                <a:cs typeface="Calibri"/>
              </a:rPr>
              <a:t>- LISP WG</a:t>
            </a:r>
            <a:endParaRPr lang="en-US" sz="2800" i="1" dirty="0" smtClean="0">
              <a:latin typeface="Calibri"/>
              <a:cs typeface="Calibri"/>
            </a:endParaRPr>
          </a:p>
          <a:p>
            <a:r>
              <a:rPr lang="en-US" sz="2000" i="1" dirty="0" smtClean="0">
                <a:latin typeface="Calibri"/>
                <a:cs typeface="Calibri"/>
              </a:rPr>
              <a:t>Gregg Schudel, </a:t>
            </a:r>
            <a:r>
              <a:rPr lang="en-US" sz="2000" i="1" dirty="0" err="1" smtClean="0">
                <a:latin typeface="Calibri"/>
                <a:cs typeface="Calibri"/>
              </a:rPr>
              <a:t>Amit</a:t>
            </a:r>
            <a:r>
              <a:rPr lang="en-US" sz="2000" i="1" dirty="0" smtClean="0">
                <a:latin typeface="Calibri"/>
                <a:cs typeface="Calibri"/>
              </a:rPr>
              <a:t> Jain, Victor Moreno</a:t>
            </a:r>
          </a:p>
          <a:p>
            <a:r>
              <a:rPr lang="en-US" sz="2000" i="1" dirty="0" smtClean="0">
                <a:latin typeface="Calibri"/>
                <a:cs typeface="Calibri"/>
              </a:rPr>
              <a:t>July 2012</a:t>
            </a:r>
            <a:endParaRPr lang="en-US" sz="2000" i="1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51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draft-ietf-lisp-mib-05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458200" cy="5334000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Calibri"/>
                <a:ea typeface="Courier New"/>
                <a:cs typeface="Calibri"/>
              </a:rPr>
              <a:t>Several changes from </a:t>
            </a:r>
            <a:r>
              <a:rPr lang="en-US" sz="2400" dirty="0" smtClean="0">
                <a:solidFill>
                  <a:srgbClr val="0000FF"/>
                </a:solidFill>
                <a:latin typeface="Calibri"/>
                <a:ea typeface="Courier New"/>
                <a:cs typeface="Calibri"/>
              </a:rPr>
              <a:t>-03</a:t>
            </a:r>
            <a:r>
              <a:rPr lang="en-US" sz="2400" dirty="0" smtClean="0">
                <a:solidFill>
                  <a:srgbClr val="000000"/>
                </a:solidFill>
                <a:latin typeface="Calibri"/>
                <a:ea typeface="Courier New"/>
                <a:cs typeface="Calibri"/>
              </a:rPr>
              <a:t> and </a:t>
            </a:r>
            <a:r>
              <a:rPr lang="en-US" sz="2400" dirty="0" smtClean="0">
                <a:solidFill>
                  <a:srgbClr val="0000FF"/>
                </a:solidFill>
                <a:latin typeface="Calibri"/>
                <a:ea typeface="Courier New"/>
                <a:cs typeface="Calibri"/>
              </a:rPr>
              <a:t>-04</a:t>
            </a:r>
            <a:r>
              <a:rPr lang="en-US" sz="2400" dirty="0" smtClean="0">
                <a:solidFill>
                  <a:srgbClr val="000000"/>
                </a:solidFill>
                <a:latin typeface="Calibri"/>
                <a:ea typeface="Courier New"/>
                <a:cs typeface="Calibri"/>
              </a:rPr>
              <a:t> versions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ea typeface="Courier New"/>
              </a:rPr>
              <a:t>The -05 update includes corrections to “add back” several tables that were erroneously omitted starting with the </a:t>
            </a:r>
            <a:r>
              <a:rPr lang="en-US" sz="2000" dirty="0" smtClean="0">
                <a:solidFill>
                  <a:srgbClr val="0000FF"/>
                </a:solidFill>
                <a:ea typeface="Courier New"/>
              </a:rPr>
              <a:t>-03</a:t>
            </a:r>
            <a:r>
              <a:rPr lang="en-US" sz="2000" dirty="0" smtClean="0">
                <a:solidFill>
                  <a:srgbClr val="000000"/>
                </a:solidFill>
                <a:ea typeface="Courier New"/>
              </a:rPr>
              <a:t> submittal.</a:t>
            </a:r>
            <a:br>
              <a:rPr lang="en-US" sz="2000" dirty="0" smtClean="0">
                <a:solidFill>
                  <a:srgbClr val="000000"/>
                </a:solidFill>
                <a:ea typeface="Courier New"/>
              </a:rPr>
            </a:br>
            <a:r>
              <a:rPr lang="en-US" sz="2000" dirty="0" smtClean="0">
                <a:solidFill>
                  <a:srgbClr val="000000"/>
                </a:solidFill>
                <a:ea typeface="Courier New"/>
              </a:rPr>
              <a:t>(clerical/multi-author errors). (Apologies). These are:</a:t>
            </a:r>
          </a:p>
          <a:p>
            <a:pPr lvl="2"/>
            <a:r>
              <a:rPr lang="en-US" sz="1800" dirty="0" err="1" smtClean="0">
                <a:solidFill>
                  <a:srgbClr val="000000"/>
                </a:solidFill>
                <a:ea typeface="Courier New"/>
              </a:rPr>
              <a:t>lispIidToVrf</a:t>
            </a:r>
            <a:r>
              <a:rPr lang="en-US" sz="1800" dirty="0" smtClean="0">
                <a:solidFill>
                  <a:srgbClr val="000000"/>
                </a:solidFill>
                <a:ea typeface="Courier New"/>
              </a:rPr>
              <a:t> :: provides information mapping a LISP instance-id to a VRF</a:t>
            </a:r>
          </a:p>
          <a:p>
            <a:pPr lvl="2"/>
            <a:r>
              <a:rPr lang="en-US" sz="1800" dirty="0" err="1" smtClean="0">
                <a:solidFill>
                  <a:srgbClr val="000000"/>
                </a:solidFill>
                <a:ea typeface="Courier New"/>
              </a:rPr>
              <a:t>lispGlobalStats</a:t>
            </a:r>
            <a:r>
              <a:rPr lang="en-US" sz="1800" dirty="0" smtClean="0">
                <a:solidFill>
                  <a:srgbClr val="000000"/>
                </a:solidFill>
                <a:ea typeface="Courier New"/>
              </a:rPr>
              <a:t> :: provides global statistics for a given LISP instance-id per address-family</a:t>
            </a:r>
          </a:p>
          <a:p>
            <a:pPr lvl="2"/>
            <a:r>
              <a:rPr lang="en-US" sz="1800" dirty="0" err="1" smtClean="0">
                <a:solidFill>
                  <a:srgbClr val="000000"/>
                </a:solidFill>
                <a:ea typeface="Courier New"/>
              </a:rPr>
              <a:t>lispConfiguredLocator</a:t>
            </a:r>
            <a:r>
              <a:rPr lang="en-US" sz="1800" dirty="0" smtClean="0">
                <a:solidFill>
                  <a:srgbClr val="000000"/>
                </a:solidFill>
                <a:ea typeface="Courier New"/>
              </a:rPr>
              <a:t> :: represents the set of configured routing locators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ea typeface="Courier New"/>
              </a:rPr>
              <a:t>Several "objects" were added to other tables as well, also for LISP instance-id support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ea typeface="Courier New"/>
              </a:rPr>
              <a:t>The IANA-ADDRESS-FAMILY-NUMBERS-MIB DEFINITIONS reference was moved from the Informative to the Normative section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ea typeface="Courier New"/>
              </a:rPr>
              <a:t>The draft was compared against RFC 4191 (again.) Formatting changes were made to achieve compliance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ea typeface="Courier New"/>
              </a:rPr>
              <a:t>The MIB was run through a "MIB compile tool" -- it compiles successfully</a:t>
            </a:r>
            <a:endParaRPr lang="en-US" sz="2000" dirty="0" smtClean="0">
              <a:solidFill>
                <a:srgbClr val="000000"/>
              </a:solidFill>
              <a:latin typeface="Calibri"/>
              <a:ea typeface="Courier New"/>
              <a:cs typeface="Calibri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685800" y="6553200"/>
            <a:ext cx="1828800" cy="26517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LISP MIB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>
            <a:off x="3124200" y="6553200"/>
            <a:ext cx="2895600" cy="26517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Calibri"/>
                <a:cs typeface="Calibri"/>
              </a:rPr>
              <a:t>Vancouver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IETF July 2012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7543800" y="6553200"/>
            <a:ext cx="914400" cy="265176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Slide </a:t>
            </a:r>
            <a:fld id="{71F62C66-AEBC-114C-8BD2-354BB7F43D2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51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draft-ietf-lisp-mib-05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229600" cy="4114800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  <a:ea typeface="Courier New"/>
              </a:rPr>
              <a:t>We believe the MIB is in good shape now and stable</a:t>
            </a:r>
            <a:endParaRPr lang="en-US" sz="2800" dirty="0" smtClean="0">
              <a:solidFill>
                <a:srgbClr val="000000"/>
              </a:solidFill>
              <a:latin typeface="Calibri"/>
              <a:ea typeface="Courier New"/>
              <a:cs typeface="Calibri"/>
            </a:endParaRPr>
          </a:p>
          <a:p>
            <a:r>
              <a:rPr lang="en-US" sz="2800" dirty="0" err="1" smtClean="0">
                <a:solidFill>
                  <a:srgbClr val="000000"/>
                </a:solidFill>
                <a:ea typeface="Courier New"/>
              </a:rPr>
              <a:t>MIB’s</a:t>
            </a:r>
            <a:r>
              <a:rPr lang="en-US" sz="2800" dirty="0" smtClean="0">
                <a:solidFill>
                  <a:srgbClr val="000000"/>
                </a:solidFill>
                <a:ea typeface="Courier New"/>
              </a:rPr>
              <a:t> are useful even for experimental protocols</a:t>
            </a:r>
          </a:p>
          <a:p>
            <a:r>
              <a:rPr lang="en-US" sz="2800" dirty="0" smtClean="0">
                <a:solidFill>
                  <a:srgbClr val="000000"/>
                </a:solidFill>
                <a:ea typeface="Courier New"/>
              </a:rPr>
              <a:t>The </a:t>
            </a:r>
            <a:r>
              <a:rPr lang="en-US" sz="2800" dirty="0" smtClean="0"/>
              <a:t>Authors believe </a:t>
            </a:r>
            <a:r>
              <a:rPr lang="en-US" sz="2800" dirty="0" smtClean="0">
                <a:solidFill>
                  <a:srgbClr val="0000FF"/>
                </a:solidFill>
                <a:ea typeface="Courier New"/>
              </a:rPr>
              <a:t>draft-lisp-mib-05 </a:t>
            </a:r>
            <a:r>
              <a:rPr lang="en-US" sz="2800" dirty="0" smtClean="0"/>
              <a:t>is ready for WG </a:t>
            </a:r>
            <a:r>
              <a:rPr lang="en-US" sz="2800" dirty="0" smtClean="0">
                <a:solidFill>
                  <a:srgbClr val="0000FF"/>
                </a:solidFill>
                <a:ea typeface="Courier New"/>
              </a:rPr>
              <a:t>last-call</a:t>
            </a:r>
          </a:p>
          <a:p>
            <a:r>
              <a:rPr lang="en-US" sz="2800" dirty="0" smtClean="0">
                <a:solidFill>
                  <a:srgbClr val="000000"/>
                </a:solidFill>
                <a:ea typeface="Courier New"/>
              </a:rPr>
              <a:t>Comments?</a:t>
            </a:r>
          </a:p>
          <a:p>
            <a:pPr>
              <a:buNone/>
            </a:pPr>
            <a:endParaRPr lang="en-US" sz="2800" dirty="0" smtClean="0">
              <a:solidFill>
                <a:srgbClr val="000000"/>
              </a:solidFill>
              <a:latin typeface="Calibri"/>
              <a:ea typeface="Courier New"/>
              <a:cs typeface="Calibri"/>
            </a:endParaRPr>
          </a:p>
          <a:p>
            <a:pPr>
              <a:buNone/>
            </a:pPr>
            <a:endParaRPr lang="en-US" sz="2800" dirty="0" smtClean="0">
              <a:solidFill>
                <a:srgbClr val="000000"/>
              </a:solidFill>
              <a:latin typeface="Calibri"/>
              <a:ea typeface="Courier New"/>
              <a:cs typeface="Calibri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685800" y="6553200"/>
            <a:ext cx="1828800" cy="26517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LISP MIB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>
            <a:off x="3124200" y="6553200"/>
            <a:ext cx="2895600" cy="26517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Calibri"/>
                <a:cs typeface="Calibri"/>
              </a:rPr>
              <a:t>Vancouver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IETF July 2012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7543800" y="6553200"/>
            <a:ext cx="914400" cy="265176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Slide </a:t>
            </a:r>
            <a:fld id="{71F62C66-AEBC-114C-8BD2-354BB7F43D2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90800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Backups</a:t>
            </a:r>
            <a:endParaRPr lang="en-US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51"/>
            <a:ext cx="7772400" cy="1143000"/>
          </a:xfrm>
        </p:spPr>
        <p:txBody>
          <a:bodyPr/>
          <a:lstStyle/>
          <a:p>
            <a:r>
              <a:rPr lang="en-US" dirty="0">
                <a:latin typeface="Calibri"/>
                <a:cs typeface="Calibri"/>
              </a:rPr>
              <a:t>Problem Statement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30034"/>
            <a:ext cx="8077200" cy="4689765"/>
          </a:xfrm>
        </p:spPr>
        <p:txBody>
          <a:bodyPr/>
          <a:lstStyle/>
          <a:p>
            <a:r>
              <a:rPr lang="en-US" sz="2400" dirty="0">
                <a:latin typeface="Calibri"/>
                <a:cs typeface="Calibri"/>
              </a:rPr>
              <a:t>Define</a:t>
            </a:r>
            <a:r>
              <a:rPr lang="en-US" sz="2400" dirty="0" smtClean="0">
                <a:latin typeface="Calibri"/>
                <a:cs typeface="Calibri"/>
              </a:rPr>
              <a:t> the LISP MIB</a:t>
            </a:r>
          </a:p>
          <a:p>
            <a:pPr lvl="1"/>
            <a:r>
              <a:rPr lang="en-US" sz="2000" dirty="0" smtClean="0">
                <a:latin typeface="Calibri"/>
                <a:cs typeface="Calibri"/>
              </a:rPr>
              <a:t>One MIB covering all LISP Devices</a:t>
            </a:r>
          </a:p>
          <a:p>
            <a:pPr lvl="2"/>
            <a:r>
              <a:rPr lang="en-US" sz="1800" dirty="0" smtClean="0">
                <a:latin typeface="Calibri"/>
                <a:cs typeface="Calibri"/>
              </a:rPr>
              <a:t>ITR, ETR, MS, MR, PITR, PETR</a:t>
            </a:r>
          </a:p>
          <a:p>
            <a:r>
              <a:rPr lang="en-US" sz="2400" dirty="0" smtClean="0">
                <a:latin typeface="Calibri"/>
                <a:cs typeface="Calibri"/>
              </a:rPr>
              <a:t>Requirements</a:t>
            </a:r>
          </a:p>
          <a:p>
            <a:pPr lvl="1"/>
            <a:r>
              <a:rPr lang="en-US" sz="2000" dirty="0" smtClean="0">
                <a:latin typeface="Calibri"/>
                <a:cs typeface="Calibri"/>
              </a:rPr>
              <a:t>Track LISP device “</a:t>
            </a:r>
            <a:r>
              <a:rPr lang="en-US" sz="2000" dirty="0" smtClean="0">
                <a:solidFill>
                  <a:srgbClr val="0000FF"/>
                </a:solidFill>
                <a:latin typeface="Calibri"/>
                <a:cs typeface="Calibri"/>
              </a:rPr>
              <a:t>configuration</a:t>
            </a:r>
            <a:r>
              <a:rPr lang="en-US" sz="2000" dirty="0" smtClean="0">
                <a:latin typeface="Calibri"/>
                <a:cs typeface="Calibri"/>
              </a:rPr>
              <a:t>”</a:t>
            </a:r>
          </a:p>
          <a:p>
            <a:pPr lvl="2"/>
            <a:r>
              <a:rPr lang="en-US" sz="1800" dirty="0" smtClean="0">
                <a:latin typeface="Calibri"/>
                <a:cs typeface="Calibri"/>
              </a:rPr>
              <a:t>LISP features enables and attributes configured on the device</a:t>
            </a:r>
          </a:p>
          <a:p>
            <a:pPr lvl="1"/>
            <a:r>
              <a:rPr lang="en-US" sz="2000" dirty="0" smtClean="0">
                <a:latin typeface="Calibri"/>
                <a:cs typeface="Calibri"/>
              </a:rPr>
              <a:t>Track current LISP device “</a:t>
            </a:r>
            <a:r>
              <a:rPr lang="en-US" sz="2000" dirty="0" smtClean="0">
                <a:solidFill>
                  <a:srgbClr val="0000FF"/>
                </a:solidFill>
                <a:latin typeface="Calibri"/>
                <a:cs typeface="Calibri"/>
              </a:rPr>
              <a:t>values</a:t>
            </a:r>
            <a:r>
              <a:rPr lang="en-US" sz="2000" dirty="0" smtClean="0">
                <a:latin typeface="Calibri"/>
                <a:cs typeface="Calibri"/>
              </a:rPr>
              <a:t>” such as:</a:t>
            </a:r>
          </a:p>
          <a:p>
            <a:pPr lvl="2"/>
            <a:r>
              <a:rPr lang="en-US" sz="1800" dirty="0" smtClean="0">
                <a:latin typeface="Calibri"/>
                <a:cs typeface="Calibri"/>
              </a:rPr>
              <a:t>Map-Cache and Mapping-Database entries</a:t>
            </a:r>
          </a:p>
          <a:p>
            <a:pPr lvl="2"/>
            <a:r>
              <a:rPr lang="en-US" sz="1800" dirty="0" smtClean="0">
                <a:latin typeface="Calibri"/>
                <a:cs typeface="Calibri"/>
              </a:rPr>
              <a:t>LISP site registration entries</a:t>
            </a:r>
          </a:p>
          <a:p>
            <a:pPr lvl="1"/>
            <a:r>
              <a:rPr lang="en-US" sz="2000" dirty="0" smtClean="0">
                <a:latin typeface="Calibri"/>
                <a:cs typeface="Calibri"/>
              </a:rPr>
              <a:t>Track current device “</a:t>
            </a:r>
            <a:r>
              <a:rPr lang="en-US" sz="2000" dirty="0" smtClean="0">
                <a:solidFill>
                  <a:srgbClr val="0000FF"/>
                </a:solidFill>
                <a:latin typeface="Calibri"/>
                <a:cs typeface="Calibri"/>
              </a:rPr>
              <a:t>operational statistics</a:t>
            </a:r>
            <a:r>
              <a:rPr lang="en-US" sz="2000" dirty="0" smtClean="0">
                <a:latin typeface="Calibri"/>
                <a:cs typeface="Calibri"/>
              </a:rPr>
              <a:t>” such as:</a:t>
            </a:r>
          </a:p>
          <a:p>
            <a:pPr lvl="2"/>
            <a:r>
              <a:rPr lang="en-US" sz="1800" dirty="0" smtClean="0">
                <a:latin typeface="Calibri"/>
                <a:cs typeface="Calibri"/>
              </a:rPr>
              <a:t>Packet encapsulation and decapsulation (number of packets and bytes</a:t>
            </a:r>
          </a:p>
          <a:p>
            <a:pPr lvl="2"/>
            <a:r>
              <a:rPr lang="en-US" sz="1800" dirty="0" smtClean="0">
                <a:latin typeface="Calibri"/>
                <a:cs typeface="Calibri"/>
              </a:rPr>
              <a:t>map-registers, map-requests, map-replies, etc.</a:t>
            </a:r>
            <a:endParaRPr lang="en-US" sz="1800" dirty="0">
              <a:latin typeface="Calibri"/>
              <a:cs typeface="Calibri"/>
            </a:endParaRPr>
          </a:p>
        </p:txBody>
      </p:sp>
      <p:sp>
        <p:nvSpPr>
          <p:cNvPr id="15" name="Date Placeholder 3"/>
          <p:cNvSpPr txBox="1">
            <a:spLocks/>
          </p:cNvSpPr>
          <p:nvPr/>
        </p:nvSpPr>
        <p:spPr>
          <a:xfrm>
            <a:off x="685800" y="6553200"/>
            <a:ext cx="1828800" cy="26517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LISP MIB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7" name="Slide Number Placeholder 5"/>
          <p:cNvSpPr txBox="1">
            <a:spLocks/>
          </p:cNvSpPr>
          <p:nvPr/>
        </p:nvSpPr>
        <p:spPr>
          <a:xfrm>
            <a:off x="7543800" y="6553200"/>
            <a:ext cx="914400" cy="265176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Slide </a:t>
            </a:r>
            <a:fld id="{71F62C66-AEBC-114C-8BD2-354BB7F43D2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3124200" y="6553200"/>
            <a:ext cx="2895600" cy="26517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Calibri"/>
                <a:cs typeface="Calibri"/>
              </a:rPr>
              <a:t>Vancouver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IETF July 2012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51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LISP MIB Tables</a:t>
            </a:r>
            <a:endParaRPr lang="en-US" dirty="0">
              <a:latin typeface="Calibri"/>
              <a:cs typeface="Calibri"/>
            </a:endParaRPr>
          </a:p>
        </p:txBody>
      </p:sp>
      <p:graphicFrame>
        <p:nvGraphicFramePr>
          <p:cNvPr id="121909" name="Group 53"/>
          <p:cNvGraphicFramePr>
            <a:graphicFrameLocks noGrp="1"/>
          </p:cNvGraphicFramePr>
          <p:nvPr/>
        </p:nvGraphicFramePr>
        <p:xfrm>
          <a:off x="304800" y="1203961"/>
          <a:ext cx="8610600" cy="5120639"/>
        </p:xfrm>
        <a:graphic>
          <a:graphicData uri="http://schemas.openxmlformats.org/drawingml/2006/table">
            <a:tbl>
              <a:tblPr/>
              <a:tblGrid>
                <a:gridCol w="2362200"/>
                <a:gridCol w="62484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38100" dir="270000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  <a:cs typeface="Calibri"/>
                        </a:rPr>
                        <a:t>lispFeatures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50800" dist="38100" dir="2700000">
                            <a:srgbClr val="000000">
                              <a:alpha val="43000"/>
                            </a:srgbClr>
                          </a:outerShdw>
                        </a:effectLst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The various lisp features that can be enabled on LISP devices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38100" dir="270000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  <a:cs typeface="Calibri"/>
                        </a:rPr>
                        <a:t>lispIidToVrf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50800" dist="38100" dir="2700000">
                            <a:srgbClr val="000000">
                              <a:alpha val="43000"/>
                            </a:srgbClr>
                          </a:outerShdw>
                        </a:effectLst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Information representing the mapping of LISP instance ID to a VRF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38100" dir="270000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  <a:cs typeface="Calibri"/>
                        </a:rPr>
                        <a:t>lispGlobalStats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50800" dist="38100" dir="2700000">
                            <a:srgbClr val="000000">
                              <a:alpha val="43000"/>
                            </a:srgbClr>
                          </a:outerShdw>
                        </a:effectLst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Global statistics for a given Instance ID per address-family on a LISP device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38100" dir="270000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  <a:cs typeface="Calibri"/>
                        </a:rPr>
                        <a:t>lispMappingDatabase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50800" dist="38100" dir="2700000">
                            <a:srgbClr val="000000">
                              <a:alpha val="43000"/>
                            </a:srgbClr>
                          </a:outerShdw>
                        </a:effectLst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The EID-to-RLOC database that contains the EID-prefix to RLOC mappings configured on an ETR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38100" dir="270000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  <a:cs typeface="Calibri"/>
                        </a:rPr>
                        <a:t>lispMappingDatabaseLocator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50800" dist="38100" dir="2700000">
                            <a:srgbClr val="000000">
                              <a:alpha val="43000"/>
                            </a:srgbClr>
                          </a:outerShdw>
                        </a:effectLst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The set of routing locators in the EID-to-RLOC database configured on an ETR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38100" dir="270000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  <a:cs typeface="Calibri"/>
                        </a:rPr>
                        <a:t>lispMapCache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50800" dist="38100" dir="2700000">
                            <a:srgbClr val="000000">
                              <a:alpha val="43000"/>
                            </a:srgbClr>
                          </a:outerShdw>
                        </a:effectLst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The short-lived, on-demand table on an ITR that stores, tracks, and times-out and otherwise validates EID-to-RLOC mappings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38100" dir="270000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  <a:cs typeface="Calibri"/>
                        </a:rPr>
                        <a:t>lispMapCacheLocator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50800" dist="38100" dir="2700000">
                            <a:srgbClr val="000000">
                              <a:alpha val="43000"/>
                            </a:srgbClr>
                          </a:outerShdw>
                        </a:effectLst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The set of locators per EID prefix contained in the map-cache table of an ITR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38100" dir="270000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  <a:cs typeface="Calibri"/>
                        </a:rPr>
                        <a:t>lispConfiguredLocator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50800" dist="38100" dir="2700000">
                            <a:srgbClr val="000000">
                              <a:alpha val="43000"/>
                            </a:srgbClr>
                          </a:outerShdw>
                        </a:effectLst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The set of routing locators configured on a LISP device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38100" dir="270000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  <a:cs typeface="Calibri"/>
                        </a:rPr>
                        <a:t>lispEidRegistration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50800" dist="38100" dir="2700000">
                            <a:srgbClr val="000000">
                              <a:alpha val="43000"/>
                            </a:srgbClr>
                          </a:outerShdw>
                        </a:effectLst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On a Map-Server, the properties of each EID prefix registered to this device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38100" dir="270000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  <a:cs typeface="Calibri"/>
                        </a:rPr>
                        <a:t>lispEidRegistrationEtr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50800" dist="38100" dir="2700000">
                            <a:srgbClr val="000000">
                              <a:alpha val="43000"/>
                            </a:srgbClr>
                          </a:outerShdw>
                        </a:effectLst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On a Map-Server, the properties of the different ETRs that send registers for a given EID prefix to this device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38100" dir="270000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  <a:cs typeface="Calibri"/>
                        </a:rPr>
                        <a:t>lispEidRegistrationLocator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50800" dist="38100" dir="2700000">
                            <a:srgbClr val="000000">
                              <a:alpha val="43000"/>
                            </a:srgbClr>
                          </a:outerShdw>
                        </a:effectLst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On a Map-Server, the properties of the different locator per EID prefix registered to this device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38100" dir="270000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  <a:cs typeface="Calibri"/>
                        </a:rPr>
                        <a:t>lispUseMapServer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50800" dist="38100" dir="2700000">
                            <a:srgbClr val="000000">
                              <a:alpha val="43000"/>
                            </a:srgbClr>
                          </a:outerShdw>
                        </a:effectLst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The properties of all Map-Servers this device is configured to 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38100" dir="270000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  <a:cs typeface="Calibri"/>
                        </a:rPr>
                        <a:t>lispUseMapResolver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50800" dist="38100" dir="2700000">
                            <a:srgbClr val="000000">
                              <a:alpha val="43000"/>
                            </a:srgbClr>
                          </a:outerShdw>
                        </a:effectLst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The properties of all Map-Resolvers this device is configured to use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38100" dir="270000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  <a:cs typeface="Calibri"/>
                        </a:rPr>
                        <a:t>lispUseProxyEtr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50800" dist="38100" dir="2700000">
                            <a:srgbClr val="000000">
                              <a:alpha val="43000"/>
                            </a:srgbClr>
                          </a:outerShdw>
                        </a:effectLst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The properties of all Proxy ETRs this device is configured to use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Date Placeholder 3"/>
          <p:cNvSpPr txBox="1">
            <a:spLocks/>
          </p:cNvSpPr>
          <p:nvPr/>
        </p:nvSpPr>
        <p:spPr>
          <a:xfrm>
            <a:off x="685800" y="6553200"/>
            <a:ext cx="1828800" cy="26517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LISP MIB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7543800" y="6553200"/>
            <a:ext cx="914400" cy="265176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Slide </a:t>
            </a:r>
            <a:fld id="{71F62C66-AEBC-114C-8BD2-354BB7F43D2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3124200" y="6553200"/>
            <a:ext cx="2895600" cy="26517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Calibri"/>
                <a:cs typeface="Calibri"/>
              </a:rPr>
              <a:t>Vancouver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IETF July 2012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228600"/>
            <a:ext cx="5852160" cy="6186311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100" b="1" dirty="0" err="1" smtClean="0">
                <a:solidFill>
                  <a:srgbClr val="0000FF"/>
                </a:solidFill>
                <a:latin typeface="Courier New"/>
                <a:cs typeface="Courier New"/>
              </a:rPr>
              <a:t>LispAddressType</a:t>
            </a:r>
            <a:r>
              <a:rPr lang="en-US" sz="1100" b="1" dirty="0" smtClean="0">
                <a:solidFill>
                  <a:srgbClr val="0000FF"/>
                </a:solidFill>
                <a:latin typeface="Courier New"/>
                <a:cs typeface="Courier New"/>
              </a:rPr>
              <a:t> ::= TEXTUAL-CONVENTION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STATUS current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DESCRIPTION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"LISP architecture can be applied to a wide variety of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address-families. This textual-convention is a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generalization for representing addresses that belong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to those address-families. For convenience, this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document refers to any such address as a </a:t>
            </a:r>
            <a:r>
              <a:rPr lang="en-US" sz="1100" b="1" dirty="0" smtClean="0">
                <a:solidFill>
                  <a:srgbClr val="0000FF"/>
                </a:solidFill>
                <a:latin typeface="Courier New"/>
                <a:cs typeface="Courier New"/>
              </a:rPr>
              <a:t>lisp address</a:t>
            </a:r>
            <a:r>
              <a:rPr lang="en-US" sz="1100" b="1" dirty="0" smtClean="0">
                <a:latin typeface="Courier New"/>
                <a:cs typeface="Courier New"/>
              </a:rPr>
              <a:t>.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</a:t>
            </a:r>
            <a:r>
              <a:rPr lang="en-US" sz="1100" b="1" dirty="0" err="1" smtClean="0">
                <a:latin typeface="Courier New"/>
                <a:cs typeface="Courier New"/>
              </a:rPr>
              <a:t>LispAddressType</a:t>
            </a:r>
            <a:r>
              <a:rPr lang="en-US" sz="1100" b="1" dirty="0" smtClean="0">
                <a:latin typeface="Courier New"/>
                <a:cs typeface="Courier New"/>
              </a:rPr>
              <a:t> textual-convention consists of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the following four-</a:t>
            </a:r>
            <a:r>
              <a:rPr lang="en-US" sz="1100" b="1" dirty="0" err="1" smtClean="0">
                <a:latin typeface="Courier New"/>
                <a:cs typeface="Courier New"/>
              </a:rPr>
              <a:t>tuple</a:t>
            </a:r>
            <a:r>
              <a:rPr lang="en-US" sz="1100" b="1" dirty="0" smtClean="0">
                <a:latin typeface="Courier New"/>
                <a:cs typeface="Courier New"/>
              </a:rPr>
              <a:t>: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1. </a:t>
            </a:r>
            <a:r>
              <a:rPr lang="en-US" sz="1100" b="1" dirty="0" smtClean="0">
                <a:solidFill>
                  <a:srgbClr val="0000FF"/>
                </a:solidFill>
                <a:latin typeface="Courier New"/>
                <a:cs typeface="Courier New"/>
              </a:rPr>
              <a:t>IANA Address Family Number</a:t>
            </a:r>
            <a:r>
              <a:rPr lang="en-US" sz="1100" b="1" dirty="0" smtClean="0">
                <a:latin typeface="Courier New"/>
                <a:cs typeface="Courier New"/>
              </a:rPr>
              <a:t>: A field of length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2-octets, whose value is of the form following the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assigned </a:t>
            </a:r>
            <a:r>
              <a:rPr lang="en-US" sz="1100" b="1" dirty="0" err="1" smtClean="0">
                <a:latin typeface="Courier New"/>
                <a:cs typeface="Courier New"/>
              </a:rPr>
              <a:t>AddressFamilyNumbers</a:t>
            </a:r>
            <a:r>
              <a:rPr lang="en-US" sz="1100" b="1" dirty="0" smtClean="0">
                <a:latin typeface="Courier New"/>
                <a:cs typeface="Courier New"/>
              </a:rPr>
              <a:t> textual-convention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described in [IANA]. The enumerations are listed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in [IANA].  Note that this list of address family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numbers is maintained by IANA.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2. </a:t>
            </a:r>
            <a:r>
              <a:rPr lang="en-US" sz="1100" b="1" dirty="0" smtClean="0">
                <a:solidFill>
                  <a:srgbClr val="0000FF"/>
                </a:solidFill>
                <a:latin typeface="Courier New"/>
                <a:cs typeface="Courier New"/>
              </a:rPr>
              <a:t>Length of LISP address</a:t>
            </a:r>
            <a:r>
              <a:rPr lang="en-US" sz="1100" b="1" dirty="0" smtClean="0">
                <a:latin typeface="Courier New"/>
                <a:cs typeface="Courier New"/>
              </a:rPr>
              <a:t>: A field of length 1-octet,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whose value indicates the octet-length of the next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(third) field of this </a:t>
            </a:r>
            <a:r>
              <a:rPr lang="en-US" sz="1100" b="1" dirty="0" err="1" smtClean="0">
                <a:latin typeface="Courier New"/>
                <a:cs typeface="Courier New"/>
              </a:rPr>
              <a:t>LispAddressType</a:t>
            </a:r>
            <a:r>
              <a:rPr lang="en-US" sz="1100" b="1" dirty="0" smtClean="0">
                <a:latin typeface="Courier New"/>
                <a:cs typeface="Courier New"/>
              </a:rPr>
              <a:t> four-</a:t>
            </a:r>
            <a:r>
              <a:rPr lang="en-US" sz="1100" b="1" dirty="0" err="1" smtClean="0">
                <a:latin typeface="Courier New"/>
                <a:cs typeface="Courier New"/>
              </a:rPr>
              <a:t>tuple</a:t>
            </a:r>
            <a:r>
              <a:rPr lang="en-US" sz="1100" b="1" dirty="0" smtClean="0">
                <a:latin typeface="Courier New"/>
                <a:cs typeface="Courier New"/>
              </a:rPr>
              <a:t>.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3. </a:t>
            </a:r>
            <a:r>
              <a:rPr lang="en-US" sz="1100" b="1" dirty="0" smtClean="0">
                <a:solidFill>
                  <a:srgbClr val="0000FF"/>
                </a:solidFill>
                <a:latin typeface="Courier New"/>
                <a:cs typeface="Courier New"/>
              </a:rPr>
              <a:t>Lisp address</a:t>
            </a:r>
            <a:r>
              <a:rPr lang="en-US" sz="1100" b="1" dirty="0" smtClean="0">
                <a:latin typeface="Courier New"/>
                <a:cs typeface="Courier New"/>
              </a:rPr>
              <a:t>: A field of variable length as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indicated in the previous (second) field, whose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value is an address of the IANA Address Family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indicated in the first field of this </a:t>
            </a:r>
            <a:r>
              <a:rPr lang="en-US" sz="1100" b="1" dirty="0" err="1" smtClean="0">
                <a:latin typeface="Courier New"/>
                <a:cs typeface="Courier New"/>
              </a:rPr>
              <a:t>LispAddressType</a:t>
            </a:r>
            <a:endParaRPr lang="en-US" sz="1100" b="1" dirty="0" smtClean="0">
              <a:latin typeface="Courier New"/>
              <a:cs typeface="Courier New"/>
            </a:endParaRP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four-</a:t>
            </a:r>
            <a:r>
              <a:rPr lang="en-US" sz="1100" b="1" dirty="0" err="1" smtClean="0">
                <a:latin typeface="Courier New"/>
                <a:cs typeface="Courier New"/>
              </a:rPr>
              <a:t>tuple</a:t>
            </a:r>
            <a:r>
              <a:rPr lang="en-US" sz="1100" b="1" dirty="0" smtClean="0">
                <a:latin typeface="Courier New"/>
                <a:cs typeface="Courier New"/>
              </a:rPr>
              <a:t>.  Note that any of the IANA Address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Families can be represented. Particularly when the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address family is LISP Canonical Address Format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(LCAF) [LCAF] with IANA assigned Address Family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Number 16387, then the first octet of this field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indicates the LCAF type, and the rest of this field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is same as the encoding format of the LISP Canonical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Address after the length field, as defined in [LCAF].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4. </a:t>
            </a:r>
            <a:r>
              <a:rPr lang="en-US" sz="1100" b="1" dirty="0" smtClean="0">
                <a:solidFill>
                  <a:srgbClr val="0000FF"/>
                </a:solidFill>
                <a:latin typeface="Courier New"/>
                <a:cs typeface="Courier New"/>
              </a:rPr>
              <a:t>Mask-length of address</a:t>
            </a:r>
            <a:r>
              <a:rPr lang="en-US" sz="1100" b="1" dirty="0" smtClean="0">
                <a:latin typeface="Courier New"/>
                <a:cs typeface="Courier New"/>
              </a:rPr>
              <a:t>: A variable-length field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comprised of the remaining octets of this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</a:t>
            </a:r>
            <a:r>
              <a:rPr lang="en-US" sz="1100" b="1" dirty="0" err="1" smtClean="0">
                <a:latin typeface="Courier New"/>
                <a:cs typeface="Courier New"/>
              </a:rPr>
              <a:t>LispAddressType</a:t>
            </a:r>
            <a:r>
              <a:rPr lang="en-US" sz="1100" b="1" dirty="0" smtClean="0">
                <a:latin typeface="Courier New"/>
                <a:cs typeface="Courier New"/>
              </a:rPr>
              <a:t> four-</a:t>
            </a:r>
            <a:r>
              <a:rPr lang="en-US" sz="1100" b="1" dirty="0" err="1" smtClean="0">
                <a:latin typeface="Courier New"/>
                <a:cs typeface="Courier New"/>
              </a:rPr>
              <a:t>tuple</a:t>
            </a:r>
            <a:r>
              <a:rPr lang="en-US" sz="1100" b="1" dirty="0" smtClean="0">
                <a:latin typeface="Courier New"/>
                <a:cs typeface="Courier New"/>
              </a:rPr>
              <a:t>, whose value is the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mask-length to be applied to the lisp address</a:t>
            </a:r>
          </a:p>
          <a:p>
            <a:r>
              <a:rPr lang="en-US" sz="1100" b="1" dirty="0" smtClean="0">
                <a:latin typeface="Courier New"/>
                <a:cs typeface="Courier New"/>
              </a:rPr>
              <a:t>             specified in the previous (third) field.</a:t>
            </a:r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6324600" y="76200"/>
            <a:ext cx="2743200" cy="1143000"/>
          </a:xfrm>
        </p:spPr>
        <p:txBody>
          <a:bodyPr/>
          <a:lstStyle/>
          <a:p>
            <a:pPr algn="l"/>
            <a:r>
              <a:rPr lang="en-US" sz="2800" dirty="0" err="1" smtClean="0">
                <a:latin typeface="Calibri"/>
                <a:cs typeface="Calibri"/>
              </a:rPr>
              <a:t>LispAddressType</a:t>
            </a:r>
            <a:endParaRPr lang="en-US" sz="2800" dirty="0">
              <a:latin typeface="Calibri"/>
              <a:cs typeface="Calibri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5943600" y="1752600"/>
            <a:ext cx="1172187" cy="564581"/>
            <a:chOff x="6798236" y="1981200"/>
            <a:chExt cx="1172187" cy="564581"/>
          </a:xfrm>
        </p:grpSpPr>
        <p:sp>
          <p:nvSpPr>
            <p:cNvPr id="17" name="Right Arrow 16"/>
            <p:cNvSpPr/>
            <p:nvPr/>
          </p:nvSpPr>
          <p:spPr bwMode="auto">
            <a:xfrm flipH="1">
              <a:off x="6798236" y="2063750"/>
              <a:ext cx="457200" cy="457200"/>
            </a:xfrm>
            <a:prstGeom prst="rightArrow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cs typeface="Calibri"/>
              </a:endParaRPr>
            </a:p>
          </p:txBody>
        </p:sp>
        <p:grpSp>
          <p:nvGrpSpPr>
            <p:cNvPr id="18" name="Group 23"/>
            <p:cNvGrpSpPr/>
            <p:nvPr/>
          </p:nvGrpSpPr>
          <p:grpSpPr>
            <a:xfrm>
              <a:off x="7077188" y="1981200"/>
              <a:ext cx="893235" cy="564581"/>
              <a:chOff x="1295400" y="3097252"/>
              <a:chExt cx="893235" cy="564581"/>
            </a:xfrm>
          </p:grpSpPr>
          <p:sp>
            <p:nvSpPr>
              <p:cNvPr id="19" name="Rectangle 18"/>
              <p:cNvSpPr/>
              <p:nvPr/>
            </p:nvSpPr>
            <p:spPr bwMode="auto">
              <a:xfrm>
                <a:off x="1328421" y="3136899"/>
                <a:ext cx="860214" cy="524934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cs typeface="Calibri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1295400" y="3097252"/>
                <a:ext cx="813907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 smtClean="0">
                    <a:solidFill>
                      <a:srgbClr val="0000FF"/>
                    </a:solidFill>
                    <a:effectLst>
                      <a:outerShdw blurRad="50800" dist="38100" dir="2700000">
                        <a:srgbClr val="000000">
                          <a:alpha val="43000"/>
                        </a:srgbClr>
                      </a:outerShdw>
                    </a:effectLst>
                    <a:latin typeface="Calibri"/>
                    <a:cs typeface="Calibri"/>
                  </a:rPr>
                  <a:t>ipv4 =</a:t>
                </a:r>
                <a:r>
                  <a:rPr lang="en-US" sz="1000" dirty="0" smtClean="0">
                    <a:solidFill>
                      <a:srgbClr val="0000FF"/>
                    </a:solidFill>
                    <a:effectLst>
                      <a:outerShdw blurRad="50800" dist="38100" dir="2700000">
                        <a:srgbClr val="000000">
                          <a:alpha val="43000"/>
                        </a:srgbClr>
                      </a:outerShdw>
                    </a:effectLst>
                    <a:latin typeface="Calibri"/>
                    <a:cs typeface="Calibri"/>
                  </a:rPr>
                  <a:t> 1</a:t>
                </a:r>
              </a:p>
              <a:p>
                <a:r>
                  <a:rPr lang="en-US" sz="1000" dirty="0" smtClean="0">
                    <a:solidFill>
                      <a:srgbClr val="0000FF"/>
                    </a:solidFill>
                    <a:effectLst>
                      <a:outerShdw blurRad="50800" dist="38100" dir="2700000">
                        <a:srgbClr val="000000">
                          <a:alpha val="43000"/>
                        </a:srgbClr>
                      </a:outerShdw>
                    </a:effectLst>
                    <a:latin typeface="Calibri"/>
                    <a:cs typeface="Calibri"/>
                  </a:rPr>
                  <a:t>ipv6 =</a:t>
                </a:r>
                <a:r>
                  <a:rPr lang="en-US" sz="1000" dirty="0" smtClean="0">
                    <a:solidFill>
                      <a:srgbClr val="0000FF"/>
                    </a:solidFill>
                    <a:effectLst>
                      <a:outerShdw blurRad="50800" dist="38100" dir="2700000">
                        <a:srgbClr val="000000">
                          <a:alpha val="43000"/>
                        </a:srgbClr>
                      </a:outerShdw>
                    </a:effectLst>
                    <a:latin typeface="Calibri"/>
                    <a:cs typeface="Calibri"/>
                  </a:rPr>
                  <a:t> 2</a:t>
                </a:r>
              </a:p>
              <a:p>
                <a:r>
                  <a:rPr lang="en-US" sz="1000" dirty="0" err="1" smtClean="0">
                    <a:solidFill>
                      <a:srgbClr val="0000FF"/>
                    </a:solidFill>
                    <a:effectLst>
                      <a:outerShdw blurRad="50800" dist="38100" dir="2700000">
                        <a:srgbClr val="000000">
                          <a:alpha val="43000"/>
                        </a:srgbClr>
                      </a:outerShdw>
                    </a:effectLst>
                    <a:latin typeface="Calibri"/>
                    <a:cs typeface="Calibri"/>
                  </a:rPr>
                  <a:t>lcaf</a:t>
                </a:r>
                <a:r>
                  <a:rPr lang="en-US" sz="1000" dirty="0" smtClean="0">
                    <a:solidFill>
                      <a:srgbClr val="0000FF"/>
                    </a:solidFill>
                    <a:effectLst>
                      <a:outerShdw blurRad="50800" dist="38100" dir="2700000">
                        <a:srgbClr val="000000">
                          <a:alpha val="43000"/>
                        </a:srgbClr>
                      </a:outerShdw>
                    </a:effectLst>
                    <a:latin typeface="Calibri"/>
                    <a:cs typeface="Calibri"/>
                  </a:rPr>
                  <a:t> = 16387</a:t>
                </a:r>
                <a:endParaRPr lang="en-US" sz="1000" dirty="0">
                  <a:latin typeface="Calibri"/>
                  <a:cs typeface="Calibri"/>
                </a:endParaRP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5943600" y="2819400"/>
            <a:ext cx="1246100" cy="564581"/>
            <a:chOff x="6798236" y="2930520"/>
            <a:chExt cx="1246100" cy="564581"/>
          </a:xfrm>
        </p:grpSpPr>
        <p:sp>
          <p:nvSpPr>
            <p:cNvPr id="22" name="Right Arrow 21"/>
            <p:cNvSpPr/>
            <p:nvPr/>
          </p:nvSpPr>
          <p:spPr bwMode="auto">
            <a:xfrm flipH="1">
              <a:off x="6798236" y="2974401"/>
              <a:ext cx="457200" cy="457200"/>
            </a:xfrm>
            <a:prstGeom prst="rightArrow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cs typeface="Calibri"/>
              </a:endParaRPr>
            </a:p>
          </p:txBody>
        </p:sp>
        <p:grpSp>
          <p:nvGrpSpPr>
            <p:cNvPr id="23" name="Group 24"/>
            <p:cNvGrpSpPr/>
            <p:nvPr/>
          </p:nvGrpSpPr>
          <p:grpSpPr>
            <a:xfrm>
              <a:off x="7077188" y="2930520"/>
              <a:ext cx="967148" cy="564581"/>
              <a:chOff x="1219200" y="3097252"/>
              <a:chExt cx="967148" cy="564581"/>
            </a:xfrm>
          </p:grpSpPr>
          <p:sp>
            <p:nvSpPr>
              <p:cNvPr id="24" name="Rectangle 23"/>
              <p:cNvSpPr/>
              <p:nvPr/>
            </p:nvSpPr>
            <p:spPr bwMode="auto">
              <a:xfrm>
                <a:off x="1271271" y="3136899"/>
                <a:ext cx="915077" cy="524934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cs typeface="Calibri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219200" y="3097252"/>
                <a:ext cx="902573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 smtClean="0">
                    <a:solidFill>
                      <a:srgbClr val="0000FF"/>
                    </a:solidFill>
                    <a:effectLst>
                      <a:outerShdw blurRad="50800" dist="38100" dir="2700000">
                        <a:srgbClr val="000000">
                          <a:alpha val="43000"/>
                        </a:srgbClr>
                      </a:outerShdw>
                    </a:effectLst>
                    <a:latin typeface="Calibri"/>
                    <a:cs typeface="Calibri"/>
                  </a:rPr>
                  <a:t>ipv4 = 4</a:t>
                </a:r>
              </a:p>
              <a:p>
                <a:r>
                  <a:rPr lang="en-US" sz="1000" dirty="0" smtClean="0">
                    <a:solidFill>
                      <a:srgbClr val="0000FF"/>
                    </a:solidFill>
                    <a:effectLst>
                      <a:outerShdw blurRad="50800" dist="38100" dir="2700000">
                        <a:srgbClr val="000000">
                          <a:alpha val="43000"/>
                        </a:srgbClr>
                      </a:outerShdw>
                    </a:effectLst>
                    <a:latin typeface="Calibri"/>
                    <a:cs typeface="Calibri"/>
                  </a:rPr>
                  <a:t>ipv6 = 16</a:t>
                </a:r>
              </a:p>
              <a:p>
                <a:r>
                  <a:rPr lang="en-US" sz="1000" dirty="0" err="1" smtClean="0">
                    <a:solidFill>
                      <a:srgbClr val="0000FF"/>
                    </a:solidFill>
                    <a:effectLst>
                      <a:outerShdw blurRad="50800" dist="38100" dir="2700000">
                        <a:srgbClr val="000000">
                          <a:alpha val="43000"/>
                        </a:srgbClr>
                      </a:outerShdw>
                    </a:effectLst>
                    <a:latin typeface="Calibri"/>
                    <a:cs typeface="Calibri"/>
                  </a:rPr>
                  <a:t>lcaf</a:t>
                </a:r>
                <a:r>
                  <a:rPr lang="en-US" sz="1000" dirty="0" smtClean="0">
                    <a:solidFill>
                      <a:srgbClr val="0000FF"/>
                    </a:solidFill>
                    <a:effectLst>
                      <a:outerShdw blurRad="50800" dist="38100" dir="2700000">
                        <a:srgbClr val="000000">
                          <a:alpha val="43000"/>
                        </a:srgbClr>
                      </a:outerShdw>
                    </a:effectLst>
                    <a:latin typeface="Calibri"/>
                    <a:cs typeface="Calibri"/>
                  </a:rPr>
                  <a:t> = variable</a:t>
                </a:r>
                <a:endParaRPr lang="en-US" sz="1000" dirty="0">
                  <a:latin typeface="Calibri"/>
                  <a:cs typeface="Calibri"/>
                </a:endParaRPr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5943600" y="5410200"/>
            <a:ext cx="1193352" cy="457200"/>
            <a:chOff x="6798236" y="5226227"/>
            <a:chExt cx="1193352" cy="457200"/>
          </a:xfrm>
        </p:grpSpPr>
        <p:sp>
          <p:nvSpPr>
            <p:cNvPr id="27" name="Right Arrow 26"/>
            <p:cNvSpPr/>
            <p:nvPr/>
          </p:nvSpPr>
          <p:spPr bwMode="auto">
            <a:xfrm flipH="1">
              <a:off x="6798236" y="5226227"/>
              <a:ext cx="457200" cy="457200"/>
            </a:xfrm>
            <a:prstGeom prst="rightArrow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cs typeface="Calibri"/>
              </a:endParaRPr>
            </a:p>
          </p:txBody>
        </p:sp>
        <p:grpSp>
          <p:nvGrpSpPr>
            <p:cNvPr id="28" name="Group 34"/>
            <p:cNvGrpSpPr/>
            <p:nvPr/>
          </p:nvGrpSpPr>
          <p:grpSpPr>
            <a:xfrm>
              <a:off x="7077188" y="5226796"/>
              <a:ext cx="914400" cy="414721"/>
              <a:chOff x="1219201" y="3097252"/>
              <a:chExt cx="914400" cy="414721"/>
            </a:xfrm>
          </p:grpSpPr>
          <p:sp>
            <p:nvSpPr>
              <p:cNvPr id="29" name="Rectangle 28"/>
              <p:cNvSpPr/>
              <p:nvPr/>
            </p:nvSpPr>
            <p:spPr bwMode="auto">
              <a:xfrm>
                <a:off x="1233171" y="3124200"/>
                <a:ext cx="805349" cy="387773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cs typeface="Calibri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219201" y="3097252"/>
                <a:ext cx="91440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000" dirty="0" smtClean="0">
                    <a:solidFill>
                      <a:srgbClr val="0000FF"/>
                    </a:solidFill>
                    <a:effectLst>
                      <a:outerShdw blurRad="50800" dist="38100" dir="2700000">
                        <a:srgbClr val="000000">
                          <a:alpha val="43000"/>
                        </a:srgbClr>
                      </a:outerShdw>
                    </a:effectLst>
                    <a:latin typeface="Calibri"/>
                    <a:cs typeface="Calibri"/>
                  </a:rPr>
                  <a:t>Variable in each case</a:t>
                </a:r>
                <a:endParaRPr lang="en-US" sz="1000" dirty="0">
                  <a:latin typeface="Calibri"/>
                  <a:cs typeface="Calibri"/>
                </a:endParaRP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5943600" y="3429000"/>
            <a:ext cx="2004460" cy="564581"/>
            <a:chOff x="6798236" y="3485960"/>
            <a:chExt cx="2004460" cy="564581"/>
          </a:xfrm>
        </p:grpSpPr>
        <p:sp>
          <p:nvSpPr>
            <p:cNvPr id="32" name="Right Arrow 31"/>
            <p:cNvSpPr/>
            <p:nvPr/>
          </p:nvSpPr>
          <p:spPr bwMode="auto">
            <a:xfrm flipH="1">
              <a:off x="6798236" y="3548891"/>
              <a:ext cx="457200" cy="457200"/>
            </a:xfrm>
            <a:prstGeom prst="rightArrow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cs typeface="Calibri"/>
              </a:endParaRPr>
            </a:p>
          </p:txBody>
        </p:sp>
        <p:grpSp>
          <p:nvGrpSpPr>
            <p:cNvPr id="33" name="Group 27"/>
            <p:cNvGrpSpPr/>
            <p:nvPr/>
          </p:nvGrpSpPr>
          <p:grpSpPr>
            <a:xfrm>
              <a:off x="7077188" y="3485960"/>
              <a:ext cx="1363091" cy="564581"/>
              <a:chOff x="824520" y="3097252"/>
              <a:chExt cx="1363091" cy="564581"/>
            </a:xfrm>
          </p:grpSpPr>
          <p:sp>
            <p:nvSpPr>
              <p:cNvPr id="35" name="Rectangle 34"/>
              <p:cNvSpPr/>
              <p:nvPr/>
            </p:nvSpPr>
            <p:spPr bwMode="auto">
              <a:xfrm>
                <a:off x="861731" y="3136899"/>
                <a:ext cx="1325880" cy="524934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cs typeface="Calibri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24520" y="3097252"/>
                <a:ext cx="1252604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 smtClean="0">
                    <a:solidFill>
                      <a:srgbClr val="0000FF"/>
                    </a:solidFill>
                    <a:effectLst>
                      <a:outerShdw blurRad="50800" dist="38100" dir="2700000">
                        <a:srgbClr val="000000">
                          <a:alpha val="43000"/>
                        </a:srgbClr>
                      </a:outerShdw>
                    </a:effectLst>
                    <a:latin typeface="Calibri"/>
                    <a:cs typeface="Calibri"/>
                  </a:rPr>
                  <a:t>ipv4 = 192.168.1.1</a:t>
                </a:r>
              </a:p>
              <a:p>
                <a:r>
                  <a:rPr lang="en-US" sz="1000" dirty="0" smtClean="0">
                    <a:solidFill>
                      <a:srgbClr val="0000FF"/>
                    </a:solidFill>
                    <a:effectLst>
                      <a:outerShdw blurRad="50800" dist="38100" dir="2700000">
                        <a:srgbClr val="000000">
                          <a:alpha val="43000"/>
                        </a:srgbClr>
                      </a:outerShdw>
                    </a:effectLst>
                    <a:latin typeface="Calibri"/>
                    <a:cs typeface="Calibri"/>
                  </a:rPr>
                  <a:t>ipv6 = 2001:db8:2::1</a:t>
                </a:r>
              </a:p>
              <a:p>
                <a:r>
                  <a:rPr lang="en-US" sz="1000" dirty="0" err="1" smtClean="0">
                    <a:solidFill>
                      <a:srgbClr val="0000FF"/>
                    </a:solidFill>
                    <a:effectLst>
                      <a:outerShdw blurRad="50800" dist="38100" dir="2700000">
                        <a:srgbClr val="000000">
                          <a:alpha val="43000"/>
                        </a:srgbClr>
                      </a:outerShdw>
                    </a:effectLst>
                    <a:latin typeface="Calibri"/>
                    <a:cs typeface="Calibri"/>
                  </a:rPr>
                  <a:t>lcaf</a:t>
                </a:r>
                <a:r>
                  <a:rPr lang="en-US" sz="1000" dirty="0" smtClean="0">
                    <a:solidFill>
                      <a:srgbClr val="0000FF"/>
                    </a:solidFill>
                    <a:effectLst>
                      <a:outerShdw blurRad="50800" dist="38100" dir="2700000">
                        <a:srgbClr val="000000">
                          <a:alpha val="43000"/>
                        </a:srgbClr>
                      </a:outerShdw>
                    </a:effectLst>
                    <a:latin typeface="Calibri"/>
                    <a:cs typeface="Calibri"/>
                  </a:rPr>
                  <a:t> = per draft</a:t>
                </a:r>
                <a:endParaRPr lang="en-US" sz="1000" dirty="0">
                  <a:latin typeface="Calibri"/>
                  <a:cs typeface="Calibri"/>
                </a:endParaRPr>
              </a:p>
            </p:txBody>
          </p:sp>
        </p:grpSp>
        <p:sp>
          <p:nvSpPr>
            <p:cNvPr id="34" name="Rectangle 33"/>
            <p:cNvSpPr/>
            <p:nvPr/>
          </p:nvSpPr>
          <p:spPr>
            <a:xfrm>
              <a:off x="8396941" y="3578423"/>
              <a:ext cx="40575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err="1" smtClean="0">
                  <a:solidFill>
                    <a:srgbClr val="0000FF"/>
                  </a:solidFill>
                  <a:effectLst>
                    <a:outerShdw blurRad="50800" dist="38100" dir="2700000">
                      <a:srgbClr val="000000">
                        <a:alpha val="43000"/>
                      </a:srgbClr>
                    </a:outerShdw>
                  </a:effectLst>
                  <a:latin typeface="Calibri"/>
                  <a:cs typeface="Calibri"/>
                </a:rPr>
                <a:t>e.g</a:t>
              </a:r>
              <a:endParaRPr lang="en-US" sz="1400" dirty="0">
                <a:latin typeface="Calibri"/>
                <a:cs typeface="Calibri"/>
              </a:endParaRPr>
            </a:p>
          </p:txBody>
        </p:sp>
      </p:grpSp>
      <p:sp>
        <p:nvSpPr>
          <p:cNvPr id="41" name="Date Placeholder 3"/>
          <p:cNvSpPr txBox="1">
            <a:spLocks/>
          </p:cNvSpPr>
          <p:nvPr/>
        </p:nvSpPr>
        <p:spPr>
          <a:xfrm>
            <a:off x="685800" y="6553200"/>
            <a:ext cx="1828800" cy="26517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LISP MIB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3" name="Slide Number Placeholder 5"/>
          <p:cNvSpPr txBox="1">
            <a:spLocks/>
          </p:cNvSpPr>
          <p:nvPr/>
        </p:nvSpPr>
        <p:spPr>
          <a:xfrm>
            <a:off x="7543800" y="6553200"/>
            <a:ext cx="914400" cy="265176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Slide </a:t>
            </a:r>
            <a:fld id="{71F62C66-AEBC-114C-8BD2-354BB7F43D2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1" name="Footer Placeholder 4"/>
          <p:cNvSpPr txBox="1">
            <a:spLocks/>
          </p:cNvSpPr>
          <p:nvPr/>
        </p:nvSpPr>
        <p:spPr>
          <a:xfrm>
            <a:off x="3124200" y="6553200"/>
            <a:ext cx="2895600" cy="26517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Calibri"/>
                <a:cs typeface="Calibri"/>
              </a:rPr>
              <a:t>Vancouver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IETF July 2012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228600"/>
            <a:ext cx="5114544" cy="31393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100" b="1" dirty="0" smtClean="0">
                <a:solidFill>
                  <a:srgbClr val="0000FF"/>
                </a:solidFill>
                <a:latin typeface="Courier New"/>
                <a:cs typeface="Courier New"/>
              </a:rPr>
              <a:t>Example 1: 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Suppose that the IPv4 EID prefix stored is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10.10.10.0/24. In this case, the values within</a:t>
            </a:r>
          </a:p>
          <a:p>
            <a:r>
              <a:rPr lang="en-US" sz="1100" b="1" dirty="0" err="1" smtClean="0">
                <a:solidFill>
                  <a:schemeClr val="tx1"/>
                </a:solidFill>
                <a:latin typeface="Courier New"/>
                <a:cs typeface="Courier New"/>
              </a:rPr>
              <a:t>lispMapCacheEntry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would be:</a:t>
            </a:r>
          </a:p>
          <a:p>
            <a:endParaRPr lang="en-US" sz="1100" b="1" dirty="0" smtClean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  </a:t>
            </a:r>
            <a:r>
              <a:rPr lang="en-US" sz="1100" b="1" dirty="0" err="1" smtClean="0">
                <a:solidFill>
                  <a:schemeClr val="tx1"/>
                </a:solidFill>
                <a:latin typeface="Courier New"/>
                <a:cs typeface="Courier New"/>
              </a:rPr>
              <a:t>lispMapCacheEidLength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 = 8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  </a:t>
            </a:r>
            <a:r>
              <a:rPr lang="en-US" sz="1100" b="1" dirty="0" err="1" smtClean="0">
                <a:solidFill>
                  <a:schemeClr val="tx1"/>
                </a:solidFill>
                <a:latin typeface="Courier New"/>
                <a:cs typeface="Courier New"/>
              </a:rPr>
              <a:t>lispMapCacheEid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= 1, 4, 10.10.10.0, 24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  ... [skip] ...</a:t>
            </a:r>
          </a:p>
          <a:p>
            <a:endParaRPr lang="en-US" sz="1100" b="1" dirty="0" smtClean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where 8 is the total length in octets of the next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object (</a:t>
            </a:r>
            <a:r>
              <a:rPr lang="en-US" sz="1100" b="1" dirty="0" err="1" smtClean="0">
                <a:solidFill>
                  <a:schemeClr val="tx1"/>
                </a:solidFill>
                <a:latin typeface="Courier New"/>
                <a:cs typeface="Courier New"/>
              </a:rPr>
              <a:t>lispMapCacheEID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of type </a:t>
            </a:r>
            <a:r>
              <a:rPr lang="en-US" sz="1100" b="1" dirty="0" err="1" smtClean="0">
                <a:solidFill>
                  <a:schemeClr val="tx1"/>
                </a:solidFill>
                <a:latin typeface="Courier New"/>
                <a:cs typeface="Courier New"/>
              </a:rPr>
              <a:t>LispAddressType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). Then,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the value 1 indicates the IPv4 AF (per [IANA]), the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value 4 indicates that the AF is 4-octets in length,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10.10.10.0 is the IPv4 address, and the value 24 is the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mask-length in bits. Note that the </a:t>
            </a:r>
            <a:r>
              <a:rPr lang="en-US" sz="1100" b="1" dirty="0" err="1" smtClean="0">
                <a:solidFill>
                  <a:schemeClr val="tx1"/>
                </a:solidFill>
                <a:latin typeface="Courier New"/>
                <a:cs typeface="Courier New"/>
              </a:rPr>
              <a:t>lispMapCacheEidLength</a:t>
            </a:r>
            <a:endParaRPr lang="en-US" sz="1100" b="1" dirty="0" smtClean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value of 8 is used to compute the length of the fourth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(last) field in </a:t>
            </a:r>
            <a:r>
              <a:rPr lang="en-US" sz="1100" b="1" dirty="0" err="1" smtClean="0">
                <a:solidFill>
                  <a:schemeClr val="tx1"/>
                </a:solidFill>
                <a:latin typeface="Courier New"/>
                <a:cs typeface="Courier New"/>
              </a:rPr>
              <a:t>lispMapCacheEid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to be 1 octet - as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computed by 8 - (2 + 1 + 4) = 1.</a:t>
            </a:r>
          </a:p>
          <a:p>
            <a:endParaRPr lang="en-US" sz="1100" b="1" dirty="0" smtClean="0">
              <a:solidFill>
                <a:schemeClr val="tx1"/>
              </a:solidFill>
              <a:latin typeface="Courier New"/>
              <a:cs typeface="Courier New"/>
            </a:endParaRPr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685800" y="6553200"/>
            <a:ext cx="1828800" cy="26517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LISP MIB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8" name="Slide Number Placeholder 5"/>
          <p:cNvSpPr txBox="1">
            <a:spLocks/>
          </p:cNvSpPr>
          <p:nvPr/>
        </p:nvSpPr>
        <p:spPr>
          <a:xfrm>
            <a:off x="7543800" y="6553200"/>
            <a:ext cx="914400" cy="265176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Slide </a:t>
            </a:r>
            <a:fld id="{71F62C66-AEBC-114C-8BD2-354BB7F43D2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3124200" y="6553200"/>
            <a:ext cx="2895600" cy="26517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22228B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Calibri"/>
                <a:cs typeface="Calibri"/>
              </a:rPr>
              <a:t>Vancouver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8B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IETF July 2012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2228B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29000" y="3048000"/>
            <a:ext cx="5440680" cy="364715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100" b="1" dirty="0" smtClean="0">
                <a:solidFill>
                  <a:srgbClr val="0000FF"/>
                </a:solidFill>
                <a:latin typeface="Courier New"/>
                <a:cs typeface="Courier New"/>
              </a:rPr>
              <a:t>Example 3: 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As an example where LCAF is used, suppose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that the IPv4 EID prefix stored is 10.10.10.0/24 and it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is part of LISP instance id 101. In this case, the values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within </a:t>
            </a:r>
            <a:r>
              <a:rPr lang="en-US" sz="1100" b="1" dirty="0" err="1" smtClean="0">
                <a:solidFill>
                  <a:schemeClr val="tx1"/>
                </a:solidFill>
                <a:latin typeface="Courier New"/>
                <a:cs typeface="Courier New"/>
              </a:rPr>
              <a:t>lispMapCacheEntry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would be:</a:t>
            </a:r>
          </a:p>
          <a:p>
            <a:endParaRPr lang="en-US" sz="1100" b="1" dirty="0" smtClean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  </a:t>
            </a:r>
            <a:r>
              <a:rPr lang="en-US" sz="1100" b="1" dirty="0" err="1" smtClean="0">
                <a:solidFill>
                  <a:schemeClr val="tx1"/>
                </a:solidFill>
                <a:latin typeface="Courier New"/>
                <a:cs typeface="Courier New"/>
              </a:rPr>
              <a:t>lispMapCacheEidLength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 = 11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  </a:t>
            </a:r>
            <a:r>
              <a:rPr lang="en-US" sz="1100" b="1" dirty="0" err="1" smtClean="0">
                <a:solidFill>
                  <a:schemeClr val="tx1"/>
                </a:solidFill>
                <a:latin typeface="Courier New"/>
                <a:cs typeface="Courier New"/>
              </a:rPr>
              <a:t>lispMapCacheEid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= </a:t>
            </a:r>
            <a:r>
              <a:rPr lang="en-US" sz="1100" b="1" dirty="0" smtClean="0">
                <a:solidFill>
                  <a:srgbClr val="0000FF"/>
                </a:solidFill>
                <a:latin typeface="Courier New"/>
                <a:cs typeface="Courier New"/>
              </a:rPr>
              <a:t>16387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, 7, 2, </a:t>
            </a:r>
            <a:r>
              <a:rPr lang="en-US" sz="1100" b="1" dirty="0" smtClean="0">
                <a:solidFill>
                  <a:srgbClr val="0000FF"/>
                </a:solidFill>
                <a:latin typeface="Courier New"/>
                <a:cs typeface="Courier New"/>
              </a:rPr>
              <a:t>101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, 1, 10.10.10.0, 24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  ... [skip] ...</a:t>
            </a:r>
          </a:p>
          <a:p>
            <a:endParaRPr lang="en-US" sz="1100" b="1" dirty="0" smtClean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where 11 is the total length in octets of the next object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en-US" sz="1100" b="1" dirty="0" err="1" smtClean="0">
                <a:solidFill>
                  <a:schemeClr val="tx1"/>
                </a:solidFill>
                <a:latin typeface="Courier New"/>
                <a:cs typeface="Courier New"/>
              </a:rPr>
              <a:t>lispMapCacheEID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of type </a:t>
            </a:r>
            <a:r>
              <a:rPr lang="en-US" sz="1100" b="1" dirty="0" err="1" smtClean="0">
                <a:solidFill>
                  <a:srgbClr val="0000FF"/>
                </a:solidFill>
                <a:latin typeface="Courier New"/>
                <a:cs typeface="Courier New"/>
              </a:rPr>
              <a:t>LispAddressType</a:t>
            </a:r>
            <a:r>
              <a:rPr lang="en-US" sz="1100" b="1" dirty="0" smtClean="0">
                <a:solidFill>
                  <a:srgbClr val="0000FF"/>
                </a:solidFill>
                <a:latin typeface="Courier New"/>
                <a:cs typeface="Courier New"/>
              </a:rPr>
              <a:t>). Then, the value</a:t>
            </a:r>
          </a:p>
          <a:p>
            <a:r>
              <a:rPr lang="en-US" sz="1100" b="1" dirty="0" smtClean="0">
                <a:solidFill>
                  <a:srgbClr val="0000FF"/>
                </a:solidFill>
                <a:latin typeface="Courier New"/>
                <a:cs typeface="Courier New"/>
              </a:rPr>
              <a:t>16387 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indicates the LCAF AF (see [IANA]), the value 7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indicates that the LCAF AF is 7-octets in length in this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case, 2 indicates that LCAF Type 2 encoding is used (see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[LCAF]), </a:t>
            </a:r>
            <a:r>
              <a:rPr lang="en-US" sz="1100" b="1" dirty="0" smtClean="0">
                <a:solidFill>
                  <a:srgbClr val="0000FF"/>
                </a:solidFill>
                <a:latin typeface="Courier New"/>
                <a:cs typeface="Courier New"/>
              </a:rPr>
              <a:t>101 gives the instance id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, 1 gives the AFI (per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[IANA]) for an IPv4 address, 10.10.10.0 is the IPv4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address, and 24 is the mask-length in bits. Note that the</a:t>
            </a:r>
          </a:p>
          <a:p>
            <a:r>
              <a:rPr lang="en-US" sz="1100" b="1" dirty="0" err="1" smtClean="0">
                <a:solidFill>
                  <a:schemeClr val="tx1"/>
                </a:solidFill>
                <a:latin typeface="Courier New"/>
                <a:cs typeface="Courier New"/>
              </a:rPr>
              <a:t>lispMapCacheEidLength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value of 11 octets is used to compute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the length of the last field in </a:t>
            </a:r>
            <a:r>
              <a:rPr lang="en-US" sz="1100" b="1" dirty="0" err="1" smtClean="0">
                <a:solidFill>
                  <a:schemeClr val="tx1"/>
                </a:solidFill>
                <a:latin typeface="Courier New"/>
                <a:cs typeface="Courier New"/>
              </a:rPr>
              <a:t>lispMapCacheEid</a:t>
            </a:r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 to be 1 octet,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ourier New"/>
                <a:cs typeface="Courier New"/>
              </a:rPr>
              <a:t>as computed by 11 - (2 + 1 + 1 + 1 + 1 + 1 + 4) = 1.”</a:t>
            </a:r>
          </a:p>
          <a:p>
            <a:endParaRPr lang="en-US" sz="1100" b="1" dirty="0" smtClean="0">
              <a:solidFill>
                <a:schemeClr val="tx1"/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2899</TotalTime>
  <Words>1442</Words>
  <Application>Microsoft Macintosh PowerPoint</Application>
  <PresentationFormat>On-screen Show (4:3)</PresentationFormat>
  <Paragraphs>173</Paragraphs>
  <Slides>8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LISP MIB draft-lisp-mib-05</vt:lpstr>
      <vt:lpstr>draft-ietf-lisp-mib-05</vt:lpstr>
      <vt:lpstr>draft-ietf-lisp-mib-05</vt:lpstr>
      <vt:lpstr>Backups</vt:lpstr>
      <vt:lpstr>Problem Statement</vt:lpstr>
      <vt:lpstr>LISP MIB Tables</vt:lpstr>
      <vt:lpstr>LispAddressType</vt:lpstr>
      <vt:lpstr>Slide 8</vt:lpstr>
    </vt:vector>
  </TitlesOfParts>
  <Manager/>
  <Company>Cisco Systems, Inc.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LISP MIB -05 version</dc:title>
  <dc:subject/>
  <dc:creator>Gregg Schudel</dc:creator>
  <cp:keywords/>
  <dc:description/>
  <cp:lastModifiedBy>gschudel</cp:lastModifiedBy>
  <cp:revision>539</cp:revision>
  <dcterms:created xsi:type="dcterms:W3CDTF">2012-07-27T14:10:39Z</dcterms:created>
  <dcterms:modified xsi:type="dcterms:W3CDTF">2012-07-27T14:11:50Z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1</vt:i4>
  </property>
  <property fmtid="{D5CDD505-2E9C-101B-9397-08002B2CF9AE}" pid="7" name="MailAddress">
    <vt:lpwstr>dino@procket.com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C:\Temp</vt:lpwstr>
  </property>
</Properties>
</file>