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633" r:id="rId3"/>
    <p:sldId id="635" r:id="rId4"/>
    <p:sldId id="637" r:id="rId5"/>
    <p:sldId id="634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D8FF"/>
    <a:srgbClr val="999999"/>
    <a:srgbClr val="FF8B8B"/>
    <a:srgbClr val="741A1A"/>
    <a:srgbClr val="747400"/>
    <a:srgbClr val="A5A5E9"/>
    <a:srgbClr val="3333CC"/>
    <a:srgbClr val="60C99C"/>
    <a:srgbClr val="FFCBCB"/>
    <a:srgbClr val="DFE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1" autoAdjust="0"/>
    <p:restoredTop sz="87024" autoAdjust="0"/>
  </p:normalViewPr>
  <p:slideViewPr>
    <p:cSldViewPr snapToObjects="1">
      <p:cViewPr>
        <p:scale>
          <a:sx n="100" d="100"/>
          <a:sy n="100" d="100"/>
        </p:scale>
        <p:origin x="-1416" y="-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E7FED31A-E371-CB4D-9CC2-E920FC56C8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05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38C055-D814-F94C-9928-C6C5C8876849}" type="slidenum">
              <a:rPr lang="en-US"/>
              <a:pPr/>
              <a:t>1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77724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8" r:id="rId4"/>
    <p:sldLayoutId id="2147483679" r:id="rId5"/>
    <p:sldLayoutId id="2147483684" r:id="rId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nsolas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Consolas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Consolas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Consolas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Consolas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Consolas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/>
          <a:p>
            <a:r>
              <a:rPr lang="en-US" sz="4000" dirty="0" smtClean="0">
                <a:cs typeface="Consolas"/>
              </a:rPr>
              <a:t>LISP Traffic Engineering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dirty="0">
                <a:cs typeface="Consolas"/>
              </a:rPr>
              <a:t> draft-farinacci-lisp-te-</a:t>
            </a:r>
            <a:r>
              <a:rPr lang="en-US" dirty="0" smtClean="0">
                <a:cs typeface="Consolas"/>
              </a:rPr>
              <a:t>01</a:t>
            </a:r>
          </a:p>
          <a:p>
            <a:pPr algn="r"/>
            <a:r>
              <a:rPr lang="en-US" sz="2400" dirty="0" smtClean="0">
                <a:cs typeface="Consolas"/>
              </a:rPr>
              <a:t>Dino Farinacci</a:t>
            </a:r>
          </a:p>
          <a:p>
            <a:pPr algn="r"/>
            <a:r>
              <a:rPr lang="en-US" sz="2000" dirty="0" smtClean="0">
                <a:cs typeface="Consolas"/>
              </a:rPr>
              <a:t>Cisco Systems</a:t>
            </a:r>
          </a:p>
          <a:p>
            <a:pPr algn="r"/>
            <a:r>
              <a:rPr lang="en-US" sz="2400" dirty="0" smtClean="0">
                <a:cs typeface="Consolas"/>
              </a:rPr>
              <a:t>Parantap Lahiri</a:t>
            </a:r>
          </a:p>
          <a:p>
            <a:pPr algn="r"/>
            <a:r>
              <a:rPr lang="en-US" sz="2000" dirty="0" smtClean="0">
                <a:cs typeface="Consolas"/>
              </a:rPr>
              <a:t>Microsoft Corporation</a:t>
            </a:r>
          </a:p>
          <a:p>
            <a:pPr algn="r"/>
            <a:r>
              <a:rPr lang="en-US" sz="2400" dirty="0" smtClean="0">
                <a:cs typeface="Consolas"/>
              </a:rPr>
              <a:t>Michael Kowal</a:t>
            </a:r>
          </a:p>
          <a:p>
            <a:pPr algn="r"/>
            <a:r>
              <a:rPr lang="en-US" sz="2000" dirty="0" smtClean="0">
                <a:cs typeface="Consolas"/>
              </a:rPr>
              <a:t>Cisco Systems</a:t>
            </a:r>
            <a:endParaRPr lang="en-US" sz="2000" dirty="0" smtClean="0">
              <a:cs typeface="Consola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4074" y="101844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0"/>
                <a:cs typeface="Consolas"/>
              </a:rPr>
              <a:t>Problem Statement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982200" cy="41148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 charset="0"/>
                <a:cs typeface="Consolas"/>
              </a:rPr>
              <a:t>LISP provides data-path stretch = 1</a:t>
            </a:r>
          </a:p>
          <a:p>
            <a:pPr lvl="1"/>
            <a:r>
              <a:rPr lang="en-US" dirty="0">
                <a:ea typeface="ＭＳ Ｐゴシック" charset="0"/>
                <a:cs typeface="Consolas"/>
              </a:rPr>
              <a:t>When encapsulating from ITR to </a:t>
            </a:r>
            <a:r>
              <a:rPr lang="en-US" dirty="0" smtClean="0">
                <a:ea typeface="ＭＳ Ｐゴシック" charset="0"/>
                <a:cs typeface="Consolas"/>
              </a:rPr>
              <a:t>ETR</a:t>
            </a:r>
          </a:p>
          <a:p>
            <a:r>
              <a:rPr lang="en-US" dirty="0" smtClean="0">
                <a:ea typeface="ＭＳ Ｐゴシック" charset="0"/>
                <a:cs typeface="Consolas"/>
              </a:rPr>
              <a:t>What </a:t>
            </a:r>
            <a:r>
              <a:rPr lang="en-US" dirty="0">
                <a:ea typeface="ＭＳ Ｐゴシック" charset="0"/>
                <a:cs typeface="Consolas"/>
              </a:rPr>
              <a:t>if stretch = 1 path </a:t>
            </a:r>
            <a:r>
              <a:rPr lang="en-US" dirty="0" smtClean="0">
                <a:ea typeface="ＭＳ Ｐゴシック" charset="0"/>
                <a:cs typeface="Consolas"/>
              </a:rPr>
              <a:t>is congested?</a:t>
            </a:r>
            <a:endParaRPr lang="en-US" dirty="0">
              <a:ea typeface="ＭＳ Ｐゴシック" charset="0"/>
              <a:cs typeface="Consolas"/>
            </a:endParaRPr>
          </a:p>
          <a:p>
            <a:pPr lvl="1"/>
            <a:r>
              <a:rPr lang="en-US" dirty="0">
                <a:ea typeface="ＭＳ Ｐゴシック" charset="0"/>
                <a:cs typeface="Consolas"/>
              </a:rPr>
              <a:t>Could we hair-pin as a feature?</a:t>
            </a:r>
          </a:p>
          <a:p>
            <a:pPr lvl="1"/>
            <a:r>
              <a:rPr lang="en-US" dirty="0">
                <a:ea typeface="ＭＳ Ｐゴシック" charset="0"/>
                <a:cs typeface="Consolas"/>
              </a:rPr>
              <a:t>To find a better performing data path</a:t>
            </a:r>
          </a:p>
        </p:txBody>
      </p:sp>
    </p:spTree>
    <p:extLst>
      <p:ext uri="{BB962C8B-B14F-4D97-AF65-F5344CB8AC3E}">
        <p14:creationId xmlns:p14="http://schemas.microsoft.com/office/powerpoint/2010/main" val="3322327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0"/>
                <a:cs typeface="Consolas"/>
              </a:rPr>
              <a:t>Re-Encapsulation Points</a:t>
            </a:r>
          </a:p>
        </p:txBody>
      </p:sp>
      <p:pic>
        <p:nvPicPr>
          <p:cNvPr id="1946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19400"/>
            <a:ext cx="4038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2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862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64" name="Straight Connector 8"/>
          <p:cNvCxnSpPr>
            <a:cxnSpLocks noChangeShapeType="1"/>
          </p:cNvCxnSpPr>
          <p:nvPr/>
        </p:nvCxnSpPr>
        <p:spPr bwMode="auto">
          <a:xfrm>
            <a:off x="1895475" y="4572000"/>
            <a:ext cx="5724525" cy="15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570166" y="4364038"/>
            <a:ext cx="334962" cy="400110"/>
            <a:chOff x="7360425" y="696124"/>
            <a:chExt cx="335676" cy="400170"/>
          </a:xfrm>
        </p:grpSpPr>
        <p:sp>
          <p:nvSpPr>
            <p:cNvPr id="11" name="Rectangle 103"/>
            <p:cNvSpPr>
              <a:spLocks noChangeArrowheads="1"/>
            </p:cNvSpPr>
            <p:nvPr/>
          </p:nvSpPr>
          <p:spPr bwMode="auto">
            <a:xfrm>
              <a:off x="7390651" y="761221"/>
              <a:ext cx="30545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8" name="Rectangle 11"/>
            <p:cNvSpPr>
              <a:spLocks noChangeArrowheads="1"/>
            </p:cNvSpPr>
            <p:nvPr/>
          </p:nvSpPr>
          <p:spPr bwMode="auto">
            <a:xfrm>
              <a:off x="7360425" y="696124"/>
              <a:ext cx="326424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A</a:t>
              </a:r>
            </a:p>
          </p:txBody>
        </p:sp>
      </p:grpSp>
      <p:grpSp>
        <p:nvGrpSpPr>
          <p:cNvPr id="19466" name="Group 12"/>
          <p:cNvGrpSpPr>
            <a:grpSpLocks/>
          </p:cNvGrpSpPr>
          <p:nvPr/>
        </p:nvGrpSpPr>
        <p:grpSpPr bwMode="auto">
          <a:xfrm>
            <a:off x="6019803" y="4343400"/>
            <a:ext cx="334963" cy="400110"/>
            <a:chOff x="7360425" y="696124"/>
            <a:chExt cx="335677" cy="400170"/>
          </a:xfrm>
        </p:grpSpPr>
        <p:sp>
          <p:nvSpPr>
            <p:cNvPr id="14" name="Rectangle 103"/>
            <p:cNvSpPr>
              <a:spLocks noChangeArrowheads="1"/>
            </p:cNvSpPr>
            <p:nvPr/>
          </p:nvSpPr>
          <p:spPr bwMode="auto">
            <a:xfrm>
              <a:off x="7390652" y="761222"/>
              <a:ext cx="30545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6" name="Rectangle 14"/>
            <p:cNvSpPr>
              <a:spLocks noChangeArrowheads="1"/>
            </p:cNvSpPr>
            <p:nvPr/>
          </p:nvSpPr>
          <p:spPr bwMode="auto">
            <a:xfrm>
              <a:off x="7360425" y="696124"/>
              <a:ext cx="326374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D</a:t>
              </a:r>
            </a:p>
          </p:txBody>
        </p:sp>
      </p:grpSp>
      <p:grpSp>
        <p:nvGrpSpPr>
          <p:cNvPr id="19467" name="Group 139"/>
          <p:cNvGrpSpPr>
            <a:grpSpLocks/>
          </p:cNvGrpSpPr>
          <p:nvPr/>
        </p:nvGrpSpPr>
        <p:grpSpPr bwMode="auto">
          <a:xfrm>
            <a:off x="7086600" y="4419600"/>
            <a:ext cx="533400" cy="307975"/>
            <a:chOff x="4584" y="1248"/>
            <a:chExt cx="336" cy="194"/>
          </a:xfrm>
        </p:grpSpPr>
        <p:sp>
          <p:nvSpPr>
            <p:cNvPr id="17" name="Rectangle 140"/>
            <p:cNvSpPr>
              <a:spLocks noChangeArrowheads="1"/>
            </p:cNvSpPr>
            <p:nvPr/>
          </p:nvSpPr>
          <p:spPr bwMode="auto">
            <a:xfrm>
              <a:off x="4584" y="1248"/>
              <a:ext cx="3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4" name="Text Box 141"/>
            <p:cNvSpPr txBox="1">
              <a:spLocks noChangeArrowheads="1"/>
            </p:cNvSpPr>
            <p:nvPr/>
          </p:nvSpPr>
          <p:spPr bwMode="auto">
            <a:xfrm>
              <a:off x="4600" y="1248"/>
              <a:ext cx="30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latin typeface="Consolas"/>
                  <a:cs typeface="Consolas"/>
                </a:rPr>
                <a:t>ETR</a:t>
              </a:r>
            </a:p>
          </p:txBody>
        </p:sp>
      </p:grpSp>
      <p:pic>
        <p:nvPicPr>
          <p:cNvPr id="19468" name="Picture 1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862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9" name="Group 117"/>
          <p:cNvGrpSpPr>
            <a:grpSpLocks/>
          </p:cNvGrpSpPr>
          <p:nvPr/>
        </p:nvGrpSpPr>
        <p:grpSpPr bwMode="auto">
          <a:xfrm>
            <a:off x="1447800" y="4419600"/>
            <a:ext cx="533400" cy="307975"/>
            <a:chOff x="4584" y="1248"/>
            <a:chExt cx="336" cy="194"/>
          </a:xfrm>
        </p:grpSpPr>
        <p:sp>
          <p:nvSpPr>
            <p:cNvPr id="21" name="Rectangle 118"/>
            <p:cNvSpPr>
              <a:spLocks noChangeArrowheads="1"/>
            </p:cNvSpPr>
            <p:nvPr/>
          </p:nvSpPr>
          <p:spPr bwMode="auto">
            <a:xfrm>
              <a:off x="4584" y="1248"/>
              <a:ext cx="3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2" name="Text Box 119"/>
            <p:cNvSpPr txBox="1">
              <a:spLocks noChangeArrowheads="1"/>
            </p:cNvSpPr>
            <p:nvPr/>
          </p:nvSpPr>
          <p:spPr bwMode="auto">
            <a:xfrm>
              <a:off x="4601" y="1248"/>
              <a:ext cx="30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latin typeface="Consolas"/>
                  <a:cs typeface="Consolas"/>
                </a:rPr>
                <a:t>ITR</a:t>
              </a:r>
            </a:p>
          </p:txBody>
        </p:sp>
      </p:grpSp>
      <p:sp>
        <p:nvSpPr>
          <p:cNvPr id="19470" name="Freeform 22"/>
          <p:cNvSpPr>
            <a:spLocks noChangeArrowheads="1"/>
          </p:cNvSpPr>
          <p:nvPr/>
        </p:nvSpPr>
        <p:spPr bwMode="auto">
          <a:xfrm>
            <a:off x="3822700" y="3673475"/>
            <a:ext cx="1517650" cy="857250"/>
          </a:xfrm>
          <a:custGeom>
            <a:avLst/>
            <a:gdLst>
              <a:gd name="T0" fmla="*/ 10325 w 1517762"/>
              <a:gd name="T1" fmla="*/ 794981 h 856928"/>
              <a:gd name="T2" fmla="*/ 0 w 1517762"/>
              <a:gd name="T3" fmla="*/ 0 h 856928"/>
              <a:gd name="T4" fmla="*/ 1517762 w 1517762"/>
              <a:gd name="T5" fmla="*/ 0 h 856928"/>
              <a:gd name="T6" fmla="*/ 1517762 w 1517762"/>
              <a:gd name="T7" fmla="*/ 856928 h 856928"/>
              <a:gd name="T8" fmla="*/ 0 60000 65536"/>
              <a:gd name="T9" fmla="*/ 0 60000 65536"/>
              <a:gd name="T10" fmla="*/ 0 60000 65536"/>
              <a:gd name="T11" fmla="*/ 0 60000 65536"/>
              <a:gd name="T12" fmla="*/ 0 w 1517762"/>
              <a:gd name="T13" fmla="*/ 0 h 856928"/>
              <a:gd name="T14" fmla="*/ 1517762 w 1517762"/>
              <a:gd name="T15" fmla="*/ 856928 h 8569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7762" h="856928">
                <a:moveTo>
                  <a:pt x="10325" y="794981"/>
                </a:moveTo>
                <a:lnTo>
                  <a:pt x="0" y="0"/>
                </a:lnTo>
                <a:lnTo>
                  <a:pt x="1517762" y="0"/>
                </a:lnTo>
                <a:lnTo>
                  <a:pt x="1517762" y="856928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grpSp>
        <p:nvGrpSpPr>
          <p:cNvPr id="19471" name="Group 23"/>
          <p:cNvGrpSpPr>
            <a:grpSpLocks/>
          </p:cNvGrpSpPr>
          <p:nvPr/>
        </p:nvGrpSpPr>
        <p:grpSpPr bwMode="auto">
          <a:xfrm>
            <a:off x="3657611" y="3505200"/>
            <a:ext cx="334964" cy="400110"/>
            <a:chOff x="7360425" y="696124"/>
            <a:chExt cx="335304" cy="400170"/>
          </a:xfrm>
        </p:grpSpPr>
        <p:sp>
          <p:nvSpPr>
            <p:cNvPr id="25" name="Rectangle 103"/>
            <p:cNvSpPr>
              <a:spLocks noChangeArrowheads="1"/>
            </p:cNvSpPr>
            <p:nvPr/>
          </p:nvSpPr>
          <p:spPr bwMode="auto">
            <a:xfrm>
              <a:off x="7390619" y="761222"/>
              <a:ext cx="30511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0" name="Rectangle 25"/>
            <p:cNvSpPr>
              <a:spLocks noChangeArrowheads="1"/>
            </p:cNvSpPr>
            <p:nvPr/>
          </p:nvSpPr>
          <p:spPr bwMode="auto">
            <a:xfrm>
              <a:off x="7360425" y="696124"/>
              <a:ext cx="326061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X</a:t>
              </a:r>
            </a:p>
          </p:txBody>
        </p:sp>
      </p:grpSp>
      <p:grpSp>
        <p:nvGrpSpPr>
          <p:cNvPr id="19472" name="Group 26"/>
          <p:cNvGrpSpPr>
            <a:grpSpLocks/>
          </p:cNvGrpSpPr>
          <p:nvPr/>
        </p:nvGrpSpPr>
        <p:grpSpPr bwMode="auto">
          <a:xfrm>
            <a:off x="5105400" y="3505200"/>
            <a:ext cx="346075" cy="400050"/>
            <a:chOff x="7360425" y="696124"/>
            <a:chExt cx="346344" cy="400110"/>
          </a:xfrm>
        </p:grpSpPr>
        <p:sp>
          <p:nvSpPr>
            <p:cNvPr id="28" name="Rectangle 103"/>
            <p:cNvSpPr>
              <a:spLocks noChangeArrowheads="1"/>
            </p:cNvSpPr>
            <p:nvPr/>
          </p:nvSpPr>
          <p:spPr bwMode="auto">
            <a:xfrm>
              <a:off x="7390611" y="761222"/>
              <a:ext cx="305037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88" name="Rectangle 28"/>
            <p:cNvSpPr>
              <a:spLocks noChangeArrowheads="1"/>
            </p:cNvSpPr>
            <p:nvPr/>
          </p:nvSpPr>
          <p:spPr bwMode="auto">
            <a:xfrm>
              <a:off x="7360425" y="696124"/>
              <a:ext cx="3463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Y</a:t>
              </a:r>
            </a:p>
          </p:txBody>
        </p:sp>
      </p:grpSp>
      <p:grpSp>
        <p:nvGrpSpPr>
          <p:cNvPr id="19473" name="Group 29"/>
          <p:cNvGrpSpPr>
            <a:grpSpLocks/>
          </p:cNvGrpSpPr>
          <p:nvPr/>
        </p:nvGrpSpPr>
        <p:grpSpPr bwMode="auto">
          <a:xfrm>
            <a:off x="3657608" y="4343400"/>
            <a:ext cx="334963" cy="400110"/>
            <a:chOff x="7360425" y="696124"/>
            <a:chExt cx="335223" cy="400170"/>
          </a:xfrm>
        </p:grpSpPr>
        <p:sp>
          <p:nvSpPr>
            <p:cNvPr id="31" name="Rectangle 103"/>
            <p:cNvSpPr>
              <a:spLocks noChangeArrowheads="1"/>
            </p:cNvSpPr>
            <p:nvPr/>
          </p:nvSpPr>
          <p:spPr bwMode="auto">
            <a:xfrm>
              <a:off x="7390611" y="761222"/>
              <a:ext cx="305037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86" name="Rectangle 31"/>
            <p:cNvSpPr>
              <a:spLocks noChangeArrowheads="1"/>
            </p:cNvSpPr>
            <p:nvPr/>
          </p:nvSpPr>
          <p:spPr bwMode="auto">
            <a:xfrm>
              <a:off x="7360425" y="696124"/>
              <a:ext cx="32598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B</a:t>
              </a:r>
            </a:p>
          </p:txBody>
        </p:sp>
      </p:grpSp>
      <p:grpSp>
        <p:nvGrpSpPr>
          <p:cNvPr id="19474" name="Group 32"/>
          <p:cNvGrpSpPr>
            <a:grpSpLocks/>
          </p:cNvGrpSpPr>
          <p:nvPr/>
        </p:nvGrpSpPr>
        <p:grpSpPr bwMode="auto">
          <a:xfrm>
            <a:off x="5105397" y="4343400"/>
            <a:ext cx="336549" cy="400110"/>
            <a:chOff x="7360425" y="696124"/>
            <a:chExt cx="336034" cy="400170"/>
          </a:xfrm>
        </p:grpSpPr>
        <p:sp>
          <p:nvSpPr>
            <p:cNvPr id="34" name="Rectangle 103"/>
            <p:cNvSpPr>
              <a:spLocks noChangeArrowheads="1"/>
            </p:cNvSpPr>
            <p:nvPr/>
          </p:nvSpPr>
          <p:spPr bwMode="auto">
            <a:xfrm>
              <a:off x="7392126" y="761222"/>
              <a:ext cx="304333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84" name="Rectangle 34"/>
            <p:cNvSpPr>
              <a:spLocks noChangeArrowheads="1"/>
            </p:cNvSpPr>
            <p:nvPr/>
          </p:nvSpPr>
          <p:spPr bwMode="auto">
            <a:xfrm>
              <a:off x="7360425" y="696124"/>
              <a:ext cx="325181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C</a:t>
              </a:r>
            </a:p>
          </p:txBody>
        </p:sp>
      </p:grpSp>
      <p:sp>
        <p:nvSpPr>
          <p:cNvPr id="19475" name="Rectangle 35"/>
          <p:cNvSpPr>
            <a:spLocks noChangeArrowheads="1"/>
          </p:cNvSpPr>
          <p:nvPr/>
        </p:nvSpPr>
        <p:spPr bwMode="auto">
          <a:xfrm rot="5400000">
            <a:off x="4428396" y="4344342"/>
            <a:ext cx="353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onsolas"/>
                <a:cs typeface="Consolas"/>
              </a:rPr>
              <a:t>§</a:t>
            </a:r>
            <a:endParaRPr lang="en-US">
              <a:latin typeface="Consolas"/>
              <a:ea typeface="Lucida Grande" charset="0"/>
              <a:cs typeface="Consolas"/>
            </a:endParaRPr>
          </a:p>
        </p:txBody>
      </p:sp>
      <p:sp>
        <p:nvSpPr>
          <p:cNvPr id="19476" name="Rectangle 36"/>
          <p:cNvSpPr>
            <a:spLocks noChangeArrowheads="1"/>
          </p:cNvSpPr>
          <p:nvPr/>
        </p:nvSpPr>
        <p:spPr bwMode="auto">
          <a:xfrm>
            <a:off x="3505200" y="3200400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Consolas"/>
                <a:cs typeface="Consolas"/>
              </a:rPr>
              <a:t>RTR</a:t>
            </a:r>
            <a:endParaRPr lang="en-US">
              <a:latin typeface="Consolas"/>
              <a:cs typeface="Consolas"/>
            </a:endParaRPr>
          </a:p>
        </p:txBody>
      </p:sp>
      <p:sp>
        <p:nvSpPr>
          <p:cNvPr id="19477" name="Rectangle 37"/>
          <p:cNvSpPr>
            <a:spLocks noChangeArrowheads="1"/>
          </p:cNvSpPr>
          <p:nvPr/>
        </p:nvSpPr>
        <p:spPr bwMode="auto">
          <a:xfrm>
            <a:off x="4953000" y="3200400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Consolas"/>
                <a:cs typeface="Consolas"/>
              </a:rPr>
              <a:t>RTR</a:t>
            </a:r>
            <a:endParaRPr lang="en-US">
              <a:latin typeface="Consolas"/>
              <a:cs typeface="Consolas"/>
            </a:endParaRPr>
          </a:p>
        </p:txBody>
      </p:sp>
      <p:sp>
        <p:nvSpPr>
          <p:cNvPr id="43" name="Bent Arrow 42"/>
          <p:cNvSpPr/>
          <p:nvPr/>
        </p:nvSpPr>
        <p:spPr bwMode="auto">
          <a:xfrm>
            <a:off x="1676400" y="3581400"/>
            <a:ext cx="1981200" cy="762000"/>
          </a:xfrm>
          <a:prstGeom prst="bentArrow">
            <a:avLst>
              <a:gd name="adj1" fmla="val 11450"/>
              <a:gd name="adj2" fmla="val 16871"/>
              <a:gd name="adj3" fmla="val 25000"/>
              <a:gd name="adj4" fmla="val 43750"/>
            </a:avLst>
          </a:prstGeom>
          <a:solidFill>
            <a:srgbClr val="3366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44" name="Bent Arrow 43"/>
          <p:cNvSpPr/>
          <p:nvPr/>
        </p:nvSpPr>
        <p:spPr bwMode="auto">
          <a:xfrm rot="5400000">
            <a:off x="6134100" y="3009900"/>
            <a:ext cx="685800" cy="1981200"/>
          </a:xfrm>
          <a:prstGeom prst="bentArrow">
            <a:avLst>
              <a:gd name="adj1" fmla="val 11450"/>
              <a:gd name="adj2" fmla="val 16871"/>
              <a:gd name="adj3" fmla="val 25000"/>
              <a:gd name="adj4" fmla="val 43750"/>
            </a:avLst>
          </a:prstGeom>
          <a:solidFill>
            <a:srgbClr val="3366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80" name="Right Arrow 47"/>
          <p:cNvSpPr>
            <a:spLocks noChangeArrowheads="1"/>
          </p:cNvSpPr>
          <p:nvPr/>
        </p:nvSpPr>
        <p:spPr bwMode="auto">
          <a:xfrm>
            <a:off x="4114800" y="3810000"/>
            <a:ext cx="9144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81" name="Right Arrow 48"/>
          <p:cNvSpPr>
            <a:spLocks noChangeArrowheads="1"/>
          </p:cNvSpPr>
          <p:nvPr/>
        </p:nvSpPr>
        <p:spPr bwMode="auto">
          <a:xfrm>
            <a:off x="7620000" y="5562600"/>
            <a:ext cx="9144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82" name="Rectangle 49"/>
          <p:cNvSpPr>
            <a:spLocks noChangeArrowheads="1"/>
          </p:cNvSpPr>
          <p:nvPr/>
        </p:nvSpPr>
        <p:spPr bwMode="auto">
          <a:xfrm>
            <a:off x="7315200" y="5300663"/>
            <a:ext cx="17076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nsolas"/>
                <a:cs typeface="Consolas"/>
              </a:rPr>
              <a:t>LISP encapsulation</a:t>
            </a:r>
          </a:p>
        </p:txBody>
      </p:sp>
      <p:sp>
        <p:nvSpPr>
          <p:cNvPr id="45" name="Rectangular Callout 44"/>
          <p:cNvSpPr/>
          <p:nvPr/>
        </p:nvSpPr>
        <p:spPr>
          <a:xfrm>
            <a:off x="812176" y="1841500"/>
            <a:ext cx="6807824" cy="825500"/>
          </a:xfrm>
          <a:prstGeom prst="wedgeRectCallout">
            <a:avLst>
              <a:gd name="adj1" fmla="val -33359"/>
              <a:gd name="adj2" fmla="val 253973"/>
            </a:avLst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t" anchorCtr="0">
            <a:noAutofit/>
          </a:bodyPr>
          <a:lstStyle/>
          <a:p>
            <a:r>
              <a:rPr lang="en-US" sz="2000" dirty="0" smtClean="0">
                <a:latin typeface="Consolas"/>
                <a:cs typeface="Consolas"/>
              </a:rPr>
              <a:t>EID-prefix:  2001:db8:2::/48</a:t>
            </a:r>
          </a:p>
          <a:p>
            <a:r>
              <a:rPr lang="en-US" sz="2000" dirty="0" smtClean="0">
                <a:latin typeface="Consolas"/>
                <a:cs typeface="Consolas"/>
              </a:rPr>
              <a:t>Locator-set: (</a:t>
            </a:r>
            <a:r>
              <a:rPr lang="en-US" sz="2000" dirty="0" err="1" smtClean="0">
                <a:latin typeface="Consolas"/>
                <a:cs typeface="Consolas"/>
              </a:rPr>
              <a:t>x,y,ETR</a:t>
            </a:r>
            <a:r>
              <a:rPr lang="en-US" sz="2000" dirty="0" smtClean="0">
                <a:latin typeface="Consolas"/>
                <a:cs typeface="Consolas"/>
              </a:rPr>
              <a:t>): priority 1, weight 100</a:t>
            </a:r>
          </a:p>
        </p:txBody>
      </p:sp>
      <p:cxnSp>
        <p:nvCxnSpPr>
          <p:cNvPr id="175" name="Straight Arrow Connector 40"/>
          <p:cNvCxnSpPr>
            <a:cxnSpLocks noChangeShapeType="1"/>
          </p:cNvCxnSpPr>
          <p:nvPr/>
        </p:nvCxnSpPr>
        <p:spPr bwMode="auto">
          <a:xfrm flipV="1">
            <a:off x="3992575" y="2747230"/>
            <a:ext cx="2472562" cy="926245"/>
          </a:xfrm>
          <a:prstGeom prst="straightConnector1">
            <a:avLst/>
          </a:prstGeom>
          <a:noFill/>
          <a:ln w="50800" algn="ctr">
            <a:solidFill>
              <a:srgbClr val="0000FF"/>
            </a:solidFill>
            <a:prstDash val="sysDash"/>
            <a:round/>
            <a:headEnd/>
            <a:tailEnd type="arrow" w="sm" len="med"/>
          </a:ln>
          <a:effectLst>
            <a:outerShdw dist="25400" dir="2700000" algn="tl" rotWithShape="0">
              <a:srgbClr val="000000">
                <a:alpha val="70000"/>
              </a:srgbClr>
            </a:outerShdw>
          </a:effectLst>
        </p:spPr>
      </p:cxnSp>
      <p:sp>
        <p:nvSpPr>
          <p:cNvPr id="176" name="Rectangular Callout 175"/>
          <p:cNvSpPr/>
          <p:nvPr/>
        </p:nvSpPr>
        <p:spPr>
          <a:xfrm>
            <a:off x="964576" y="1676400"/>
            <a:ext cx="6807824" cy="825500"/>
          </a:xfrm>
          <a:prstGeom prst="wedgeRectCallout">
            <a:avLst>
              <a:gd name="adj1" fmla="val -9294"/>
              <a:gd name="adj2" fmla="val 144742"/>
            </a:avLst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t" anchorCtr="0">
            <a:noAutofit/>
          </a:bodyPr>
          <a:lstStyle/>
          <a:p>
            <a:r>
              <a:rPr lang="en-US" sz="2000" dirty="0" smtClean="0">
                <a:latin typeface="Consolas"/>
                <a:cs typeface="Consolas"/>
              </a:rPr>
              <a:t>EID-prefix:  2001:db8:2::/48</a:t>
            </a:r>
          </a:p>
          <a:p>
            <a:r>
              <a:rPr lang="en-US" sz="2000" dirty="0" smtClean="0">
                <a:latin typeface="Consolas"/>
                <a:cs typeface="Consolas"/>
              </a:rPr>
              <a:t>Locator-set: (</a:t>
            </a:r>
            <a:r>
              <a:rPr lang="en-US" sz="2000" dirty="0" err="1" smtClean="0">
                <a:latin typeface="Consolas"/>
                <a:cs typeface="Consolas"/>
              </a:rPr>
              <a:t>x,y,ETR</a:t>
            </a:r>
            <a:r>
              <a:rPr lang="en-US" sz="2000" dirty="0" smtClean="0">
                <a:latin typeface="Consolas"/>
                <a:cs typeface="Consolas"/>
              </a:rPr>
              <a:t>): priority 1, weight 100</a:t>
            </a:r>
          </a:p>
        </p:txBody>
      </p:sp>
      <p:cxnSp>
        <p:nvCxnSpPr>
          <p:cNvPr id="178" name="Straight Arrow Connector 40"/>
          <p:cNvCxnSpPr>
            <a:cxnSpLocks noChangeShapeType="1"/>
            <a:stCxn id="28" idx="3"/>
          </p:cNvCxnSpPr>
          <p:nvPr/>
        </p:nvCxnSpPr>
        <p:spPr bwMode="auto">
          <a:xfrm flipV="1">
            <a:off x="5440363" y="2899631"/>
            <a:ext cx="1177174" cy="823057"/>
          </a:xfrm>
          <a:prstGeom prst="straightConnector1">
            <a:avLst/>
          </a:prstGeom>
          <a:noFill/>
          <a:ln w="50800" algn="ctr">
            <a:solidFill>
              <a:srgbClr val="0000FF"/>
            </a:solidFill>
            <a:prstDash val="sysDash"/>
            <a:round/>
            <a:headEnd/>
            <a:tailEnd type="arrow" w="sm" len="med"/>
          </a:ln>
          <a:effectLst>
            <a:outerShdw dist="25400" dir="2700000" algn="tl" rotWithShape="0">
              <a:srgbClr val="000000">
                <a:alpha val="70000"/>
              </a:srgbClr>
            </a:outerShdw>
          </a:effectLst>
        </p:spPr>
      </p:cxnSp>
      <p:sp>
        <p:nvSpPr>
          <p:cNvPr id="179" name="Rectangular Callout 178"/>
          <p:cNvSpPr/>
          <p:nvPr/>
        </p:nvSpPr>
        <p:spPr>
          <a:xfrm>
            <a:off x="1193176" y="1689100"/>
            <a:ext cx="6807824" cy="825500"/>
          </a:xfrm>
          <a:prstGeom prst="wedgeRectCallout">
            <a:avLst>
              <a:gd name="adj1" fmla="val 11973"/>
              <a:gd name="adj2" fmla="val 146281"/>
            </a:avLst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t" anchorCtr="0">
            <a:noAutofit/>
          </a:bodyPr>
          <a:lstStyle/>
          <a:p>
            <a:r>
              <a:rPr lang="en-US" sz="2000" dirty="0" smtClean="0">
                <a:latin typeface="Consolas"/>
                <a:cs typeface="Consolas"/>
              </a:rPr>
              <a:t>EID-prefix:  2001:db8:2::/48</a:t>
            </a:r>
          </a:p>
          <a:p>
            <a:r>
              <a:rPr lang="en-US" sz="2000" dirty="0" smtClean="0">
                <a:latin typeface="Consolas"/>
                <a:cs typeface="Consolas"/>
              </a:rPr>
              <a:t>Locator-set: (</a:t>
            </a:r>
            <a:r>
              <a:rPr lang="en-US" sz="2000" dirty="0" err="1" smtClean="0">
                <a:latin typeface="Consolas"/>
                <a:cs typeface="Consolas"/>
              </a:rPr>
              <a:t>x,y,ETR</a:t>
            </a:r>
            <a:r>
              <a:rPr lang="en-US" sz="2000" dirty="0" smtClean="0">
                <a:latin typeface="Consolas"/>
                <a:cs typeface="Consolas"/>
              </a:rPr>
              <a:t>): priority 1, weight 100</a:t>
            </a:r>
          </a:p>
        </p:txBody>
      </p:sp>
      <p:sp>
        <p:nvSpPr>
          <p:cNvPr id="180" name="Rectangular Callout 179"/>
          <p:cNvSpPr/>
          <p:nvPr/>
        </p:nvSpPr>
        <p:spPr bwMode="auto">
          <a:xfrm>
            <a:off x="4268585" y="1612238"/>
            <a:ext cx="4070937" cy="952646"/>
          </a:xfrm>
          <a:prstGeom prst="wedgeRectCallout">
            <a:avLst>
              <a:gd name="adj1" fmla="val -23239"/>
              <a:gd name="adj2" fmla="val 12345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RTR ‘</a:t>
            </a:r>
            <a:r>
              <a:rPr lang="en-US" b="1" dirty="0" smtClean="0">
                <a:latin typeface="Consolas"/>
                <a:cs typeface="Consolas"/>
              </a:rPr>
              <a:t>Y</a:t>
            </a:r>
            <a:r>
              <a:rPr lang="en-US" dirty="0" smtClean="0">
                <a:latin typeface="Consolas"/>
                <a:cs typeface="Consolas"/>
              </a:rPr>
              <a:t>’ </a:t>
            </a:r>
            <a:r>
              <a:rPr lang="en-US" dirty="0" err="1" smtClean="0">
                <a:latin typeface="Consolas"/>
                <a:cs typeface="Consolas"/>
              </a:rPr>
              <a:t>encaps</a:t>
            </a:r>
            <a:r>
              <a:rPr lang="en-US" dirty="0" smtClean="0">
                <a:latin typeface="Consolas"/>
                <a:cs typeface="Consolas"/>
              </a:rPr>
              <a:t> packet to ETR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/>
              <a:cs typeface="Consolas"/>
            </a:endParaRPr>
          </a:p>
        </p:txBody>
      </p:sp>
      <p:sp>
        <p:nvSpPr>
          <p:cNvPr id="46" name="Rectangular Callout 45"/>
          <p:cNvSpPr/>
          <p:nvPr/>
        </p:nvSpPr>
        <p:spPr bwMode="auto">
          <a:xfrm>
            <a:off x="968336" y="2286000"/>
            <a:ext cx="3015002" cy="1016000"/>
          </a:xfrm>
          <a:prstGeom prst="wedgeRectCallout">
            <a:avLst>
              <a:gd name="adj1" fmla="val -18210"/>
              <a:gd name="adj2" fmla="val 15583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ITR encapsulates to RLOC ‘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X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’</a:t>
            </a:r>
          </a:p>
        </p:txBody>
      </p:sp>
      <p:sp>
        <p:nvSpPr>
          <p:cNvPr id="47" name="Rectangular Callout 46"/>
          <p:cNvSpPr/>
          <p:nvPr/>
        </p:nvSpPr>
        <p:spPr bwMode="auto">
          <a:xfrm>
            <a:off x="914792" y="1727200"/>
            <a:ext cx="3733408" cy="1168400"/>
          </a:xfrm>
          <a:prstGeom prst="wedgeRectCallout">
            <a:avLst>
              <a:gd name="adj1" fmla="val 27811"/>
              <a:gd name="adj2" fmla="val 8952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RTR ‘</a:t>
            </a:r>
            <a:r>
              <a:rPr lang="en-US" b="1" dirty="0" smtClean="0">
                <a:latin typeface="Consolas"/>
                <a:cs typeface="Consolas"/>
              </a:rPr>
              <a:t>X</a:t>
            </a:r>
            <a:r>
              <a:rPr lang="en-US" dirty="0" smtClean="0">
                <a:latin typeface="Consolas"/>
                <a:cs typeface="Consolas"/>
              </a:rPr>
              <a:t>’ </a:t>
            </a:r>
            <a:r>
              <a:rPr lang="en-US" dirty="0" err="1" smtClean="0">
                <a:latin typeface="Consolas"/>
                <a:cs typeface="Consolas"/>
              </a:rPr>
              <a:t>decaps</a:t>
            </a:r>
            <a:r>
              <a:rPr lang="en-US" dirty="0" smtClean="0">
                <a:latin typeface="Consolas"/>
                <a:cs typeface="Consolas"/>
              </a:rPr>
              <a:t> packet and performs lookup on </a:t>
            </a:r>
            <a:r>
              <a:rPr lang="en-US" dirty="0" err="1" smtClean="0">
                <a:latin typeface="Consolas"/>
                <a:cs typeface="Consolas"/>
              </a:rPr>
              <a:t>dest</a:t>
            </a:r>
            <a:r>
              <a:rPr lang="en-US" dirty="0" smtClean="0">
                <a:latin typeface="Consolas"/>
                <a:cs typeface="Consolas"/>
              </a:rPr>
              <a:t> EID for ELP (if not cached)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/>
              <a:cs typeface="Consolas"/>
            </a:endParaRPr>
          </a:p>
        </p:txBody>
      </p:sp>
      <p:sp>
        <p:nvSpPr>
          <p:cNvPr id="177" name="Rectangular Callout 176"/>
          <p:cNvSpPr/>
          <p:nvPr/>
        </p:nvSpPr>
        <p:spPr bwMode="auto">
          <a:xfrm>
            <a:off x="2314627" y="1549400"/>
            <a:ext cx="3269087" cy="1168400"/>
          </a:xfrm>
          <a:prstGeom prst="wedgeRectCallout">
            <a:avLst>
              <a:gd name="adj1" fmla="val 36649"/>
              <a:gd name="adj2" fmla="val 9931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RTR ‘</a:t>
            </a:r>
            <a:r>
              <a:rPr lang="en-US" b="1" dirty="0" smtClean="0">
                <a:latin typeface="Consolas"/>
                <a:cs typeface="Consolas"/>
              </a:rPr>
              <a:t>Y</a:t>
            </a:r>
            <a:r>
              <a:rPr lang="en-US" dirty="0" smtClean="0">
                <a:latin typeface="Consolas"/>
                <a:cs typeface="Consolas"/>
              </a:rPr>
              <a:t>’ </a:t>
            </a:r>
            <a:r>
              <a:rPr lang="en-US" dirty="0" err="1" smtClean="0">
                <a:latin typeface="Consolas"/>
                <a:cs typeface="Consolas"/>
              </a:rPr>
              <a:t>decaps</a:t>
            </a:r>
            <a:r>
              <a:rPr lang="en-US" dirty="0" smtClean="0">
                <a:latin typeface="Consolas"/>
                <a:cs typeface="Consolas"/>
              </a:rPr>
              <a:t> packet and performs lookup on </a:t>
            </a:r>
            <a:r>
              <a:rPr lang="en-US" dirty="0" err="1" smtClean="0">
                <a:latin typeface="Consolas"/>
                <a:cs typeface="Consolas"/>
              </a:rPr>
              <a:t>dest</a:t>
            </a:r>
            <a:r>
              <a:rPr lang="en-US" dirty="0" smtClean="0">
                <a:latin typeface="Consolas"/>
                <a:cs typeface="Consolas"/>
              </a:rPr>
              <a:t> EID for ELP (if not cached)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/>
              <a:cs typeface="Consolas"/>
            </a:endParaRPr>
          </a:p>
        </p:txBody>
      </p:sp>
      <p:pic>
        <p:nvPicPr>
          <p:cNvPr id="181" name="Picture 2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752600"/>
            <a:ext cx="839839" cy="112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48" name="Group 47"/>
          <p:cNvGrpSpPr/>
          <p:nvPr/>
        </p:nvGrpSpPr>
        <p:grpSpPr>
          <a:xfrm>
            <a:off x="5645878" y="1676400"/>
            <a:ext cx="2736122" cy="1556259"/>
            <a:chOff x="5220125" y="2230420"/>
            <a:chExt cx="2330071" cy="1256239"/>
          </a:xfrm>
        </p:grpSpPr>
        <p:sp>
          <p:nvSpPr>
            <p:cNvPr id="49" name="Cloud 48"/>
            <p:cNvSpPr>
              <a:spLocks noChangeAspect="1"/>
            </p:cNvSpPr>
            <p:nvPr/>
          </p:nvSpPr>
          <p:spPr bwMode="auto">
            <a:xfrm rot="734148">
              <a:off x="5220125" y="2628983"/>
              <a:ext cx="2319655" cy="709208"/>
            </a:xfrm>
            <a:prstGeom prst="cloud">
              <a:avLst/>
            </a:prstGeom>
            <a:solidFill>
              <a:srgbClr val="66CC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square" lIns="82124" tIns="41061" rIns="82124" bIns="41061" anchor="ctr">
              <a:spAutoFit/>
            </a:bodyPr>
            <a:lstStyle/>
            <a:p>
              <a:pPr algn="ctr" defTabSz="814388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50" name="Straight Connector 49"/>
            <p:cNvCxnSpPr>
              <a:cxnSpLocks noChangeShapeType="1"/>
            </p:cNvCxnSpPr>
            <p:nvPr/>
          </p:nvCxnSpPr>
          <p:spPr bwMode="auto">
            <a:xfrm>
              <a:off x="6107650" y="2652754"/>
              <a:ext cx="533400" cy="228600"/>
            </a:xfrm>
            <a:prstGeom prst="line">
              <a:avLst/>
            </a:prstGeom>
            <a:noFill/>
            <a:ln w="19050" algn="ctr">
              <a:solidFill>
                <a:srgbClr val="005070"/>
              </a:solidFill>
              <a:prstDash val="sysDash"/>
              <a:round/>
              <a:headEnd/>
              <a:tailEnd/>
            </a:ln>
            <a:effectLst>
              <a:outerShdw dist="25400" dir="8700000" algn="tl" rotWithShape="0">
                <a:srgbClr val="000000">
                  <a:alpha val="70000"/>
                </a:srgbClr>
              </a:outerShdw>
            </a:effectLst>
          </p:spPr>
        </p:cxnSp>
        <p:cxnSp>
          <p:nvCxnSpPr>
            <p:cNvPr id="51" name="Straight Connector 50"/>
            <p:cNvCxnSpPr>
              <a:cxnSpLocks noChangeShapeType="1"/>
            </p:cNvCxnSpPr>
            <p:nvPr/>
          </p:nvCxnSpPr>
          <p:spPr bwMode="auto">
            <a:xfrm rot="5400000">
              <a:off x="5854771" y="2779330"/>
              <a:ext cx="297754" cy="198395"/>
            </a:xfrm>
            <a:prstGeom prst="line">
              <a:avLst/>
            </a:prstGeom>
            <a:noFill/>
            <a:ln w="19050" algn="ctr">
              <a:solidFill>
                <a:srgbClr val="005070"/>
              </a:solidFill>
              <a:prstDash val="sysDash"/>
              <a:round/>
              <a:headEnd/>
              <a:tailEnd/>
            </a:ln>
            <a:effectLst>
              <a:outerShdw dist="25400" algn="tl" rotWithShape="0">
                <a:srgbClr val="000000">
                  <a:alpha val="70000"/>
                </a:srgbClr>
              </a:outerShdw>
            </a:effectLst>
          </p:spPr>
        </p:cxnSp>
        <p:cxnSp>
          <p:nvCxnSpPr>
            <p:cNvPr id="52" name="Straight Connector 51"/>
            <p:cNvCxnSpPr>
              <a:cxnSpLocks noChangeShapeType="1"/>
            </p:cNvCxnSpPr>
            <p:nvPr/>
          </p:nvCxnSpPr>
          <p:spPr bwMode="auto">
            <a:xfrm>
              <a:off x="5879050" y="3033754"/>
              <a:ext cx="593400" cy="172146"/>
            </a:xfrm>
            <a:prstGeom prst="line">
              <a:avLst/>
            </a:prstGeom>
            <a:noFill/>
            <a:ln w="19050" algn="ctr">
              <a:solidFill>
                <a:srgbClr val="005070"/>
              </a:solidFill>
              <a:prstDash val="sysDash"/>
              <a:round/>
              <a:headEnd/>
              <a:tailEnd/>
            </a:ln>
            <a:effectLst>
              <a:outerShdw dist="25400" dir="2700000" algn="tl" rotWithShape="0">
                <a:srgbClr val="000000">
                  <a:alpha val="70000"/>
                </a:srgbClr>
              </a:outerShdw>
            </a:effectLst>
          </p:spPr>
        </p:cxnSp>
        <p:cxnSp>
          <p:nvCxnSpPr>
            <p:cNvPr id="53" name="Straight Connector 52"/>
            <p:cNvCxnSpPr>
              <a:cxnSpLocks noChangeShapeType="1"/>
            </p:cNvCxnSpPr>
            <p:nvPr/>
          </p:nvCxnSpPr>
          <p:spPr bwMode="auto">
            <a:xfrm rot="5400000" flipH="1" flipV="1">
              <a:off x="6483094" y="2940885"/>
              <a:ext cx="250825" cy="239713"/>
            </a:xfrm>
            <a:prstGeom prst="line">
              <a:avLst/>
            </a:prstGeom>
            <a:noFill/>
            <a:ln w="19050" algn="ctr">
              <a:solidFill>
                <a:srgbClr val="005070"/>
              </a:solidFill>
              <a:prstDash val="sysDash"/>
              <a:round/>
              <a:headEnd/>
              <a:tailEnd/>
            </a:ln>
            <a:effectLst>
              <a:outerShdw dist="25400" dir="2700000" algn="tl" rotWithShape="0">
                <a:srgbClr val="000000">
                  <a:alpha val="70000"/>
                </a:srgbClr>
              </a:outerShdw>
            </a:effectLst>
          </p:spPr>
        </p:cxnSp>
        <p:cxnSp>
          <p:nvCxnSpPr>
            <p:cNvPr id="54" name="Straight Connector 53"/>
            <p:cNvCxnSpPr>
              <a:cxnSpLocks noChangeShapeType="1"/>
            </p:cNvCxnSpPr>
            <p:nvPr/>
          </p:nvCxnSpPr>
          <p:spPr bwMode="auto">
            <a:xfrm rot="16200000" flipH="1">
              <a:off x="6031450" y="2728954"/>
              <a:ext cx="533400" cy="381000"/>
            </a:xfrm>
            <a:prstGeom prst="line">
              <a:avLst/>
            </a:prstGeom>
            <a:noFill/>
            <a:ln w="19050" algn="ctr">
              <a:solidFill>
                <a:srgbClr val="005070"/>
              </a:solidFill>
              <a:prstDash val="sysDash"/>
              <a:round/>
              <a:headEnd/>
              <a:tailEnd/>
            </a:ln>
            <a:effectLst>
              <a:outerShdw dist="25400" dir="10320000" algn="tl" rotWithShape="0">
                <a:srgbClr val="000000">
                  <a:alpha val="70000"/>
                </a:srgbClr>
              </a:outerShdw>
            </a:effectLst>
          </p:spPr>
        </p:cxnSp>
        <p:grpSp>
          <p:nvGrpSpPr>
            <p:cNvPr id="55" name="Group 51"/>
            <p:cNvGrpSpPr>
              <a:grpSpLocks noChangeAspect="1"/>
            </p:cNvGrpSpPr>
            <p:nvPr/>
          </p:nvGrpSpPr>
          <p:grpSpPr bwMode="auto">
            <a:xfrm>
              <a:off x="5780625" y="2951204"/>
              <a:ext cx="274355" cy="143608"/>
              <a:chOff x="1725" y="1914"/>
              <a:chExt cx="421" cy="21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9" name="AutoShape 52"/>
              <p:cNvSpPr>
                <a:spLocks noChangeAspect="1" noChangeArrowheads="1" noTextEdit="1"/>
              </p:cNvSpPr>
              <p:nvPr/>
            </p:nvSpPr>
            <p:spPr bwMode="auto">
              <a:xfrm>
                <a:off x="1725" y="1914"/>
                <a:ext cx="421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0" name="Oval 53"/>
              <p:cNvSpPr>
                <a:spLocks noChangeArrowheads="1"/>
              </p:cNvSpPr>
              <p:nvPr/>
            </p:nvSpPr>
            <p:spPr bwMode="auto">
              <a:xfrm>
                <a:off x="1726" y="2006"/>
                <a:ext cx="419" cy="126"/>
              </a:xfrm>
              <a:prstGeom prst="ellipse">
                <a:avLst/>
              </a:prstGeom>
              <a:solidFill>
                <a:srgbClr val="7D7FD5"/>
              </a:soli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Rectangle 54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Rectangle 55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7D7F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Oval 56"/>
              <p:cNvSpPr>
                <a:spLocks noChangeArrowheads="1"/>
              </p:cNvSpPr>
              <p:nvPr/>
            </p:nvSpPr>
            <p:spPr bwMode="auto">
              <a:xfrm>
                <a:off x="1726" y="1915"/>
                <a:ext cx="419" cy="126"/>
              </a:xfrm>
              <a:prstGeom prst="ellipse">
                <a:avLst/>
              </a:prstGeom>
              <a:gradFill rotWithShape="1">
                <a:gsLst>
                  <a:gs pos="0">
                    <a:srgbClr val="7D7FD5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54" name="Group 57"/>
              <p:cNvGrpSpPr>
                <a:grpSpLocks/>
              </p:cNvGrpSpPr>
              <p:nvPr/>
            </p:nvGrpSpPr>
            <p:grpSpPr bwMode="auto">
              <a:xfrm>
                <a:off x="1789" y="1930"/>
                <a:ext cx="291" cy="97"/>
                <a:chOff x="2220" y="1295"/>
                <a:chExt cx="911" cy="343"/>
              </a:xfrm>
            </p:grpSpPr>
            <p:grpSp>
              <p:nvGrpSpPr>
                <p:cNvPr id="157" name="Group 58"/>
                <p:cNvGrpSpPr>
                  <a:grpSpLocks/>
                </p:cNvGrpSpPr>
                <p:nvPr/>
              </p:nvGrpSpPr>
              <p:grpSpPr bwMode="auto">
                <a:xfrm>
                  <a:off x="2220" y="1295"/>
                  <a:ext cx="903" cy="335"/>
                  <a:chOff x="2220" y="1295"/>
                  <a:chExt cx="903" cy="335"/>
                </a:xfrm>
              </p:grpSpPr>
              <p:sp>
                <p:nvSpPr>
                  <p:cNvPr id="167" name="Freeform 59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8" name="Freeform 60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9" name="Freeform 61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0" name="Freeform 62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1" name="Freeform 63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2" name="Freeform 64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3" name="Freeform 65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4" name="Freeform 66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158" name="Group 67"/>
                <p:cNvGrpSpPr>
                  <a:grpSpLocks/>
                </p:cNvGrpSpPr>
                <p:nvPr/>
              </p:nvGrpSpPr>
              <p:grpSpPr bwMode="auto">
                <a:xfrm>
                  <a:off x="2228" y="1303"/>
                  <a:ext cx="903" cy="335"/>
                  <a:chOff x="2228" y="1303"/>
                  <a:chExt cx="903" cy="335"/>
                </a:xfrm>
              </p:grpSpPr>
              <p:sp>
                <p:nvSpPr>
                  <p:cNvPr id="159" name="Freeform 68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0" name="Freeform 69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1" name="Freeform 70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2" name="Freeform 71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3" name="Freeform 72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4" name="Freeform 73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5" name="Freeform 74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6" name="Freeform 75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</p:grpSp>
          <p:sp>
            <p:nvSpPr>
              <p:cNvPr id="155" name="Line 76"/>
              <p:cNvSpPr>
                <a:spLocks noChangeShapeType="1"/>
              </p:cNvSpPr>
              <p:nvPr/>
            </p:nvSpPr>
            <p:spPr bwMode="auto">
              <a:xfrm>
                <a:off x="1725" y="1977"/>
                <a:ext cx="0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6" name="Line 77"/>
              <p:cNvSpPr>
                <a:spLocks noChangeShapeType="1"/>
              </p:cNvSpPr>
              <p:nvPr/>
            </p:nvSpPr>
            <p:spPr bwMode="auto">
              <a:xfrm>
                <a:off x="2143" y="1977"/>
                <a:ext cx="1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6" name="Group 51"/>
            <p:cNvGrpSpPr>
              <a:grpSpLocks noChangeAspect="1"/>
            </p:cNvGrpSpPr>
            <p:nvPr/>
          </p:nvGrpSpPr>
          <p:grpSpPr bwMode="auto">
            <a:xfrm>
              <a:off x="5966645" y="2627354"/>
              <a:ext cx="274355" cy="143608"/>
              <a:chOff x="1725" y="1914"/>
              <a:chExt cx="421" cy="21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3" name="AutoShape 52"/>
              <p:cNvSpPr>
                <a:spLocks noChangeAspect="1" noChangeArrowheads="1" noTextEdit="1"/>
              </p:cNvSpPr>
              <p:nvPr/>
            </p:nvSpPr>
            <p:spPr bwMode="auto">
              <a:xfrm>
                <a:off x="1725" y="1914"/>
                <a:ext cx="421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4" name="Oval 53"/>
              <p:cNvSpPr>
                <a:spLocks noChangeArrowheads="1"/>
              </p:cNvSpPr>
              <p:nvPr/>
            </p:nvSpPr>
            <p:spPr bwMode="auto">
              <a:xfrm>
                <a:off x="1726" y="2006"/>
                <a:ext cx="419" cy="126"/>
              </a:xfrm>
              <a:prstGeom prst="ellipse">
                <a:avLst/>
              </a:prstGeom>
              <a:solidFill>
                <a:srgbClr val="7D7FD5"/>
              </a:soli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Rectangle 54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Rectangle 55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7D7F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Oval 56"/>
              <p:cNvSpPr>
                <a:spLocks noChangeArrowheads="1"/>
              </p:cNvSpPr>
              <p:nvPr/>
            </p:nvSpPr>
            <p:spPr bwMode="auto">
              <a:xfrm>
                <a:off x="1726" y="1915"/>
                <a:ext cx="419" cy="126"/>
              </a:xfrm>
              <a:prstGeom prst="ellipse">
                <a:avLst/>
              </a:prstGeom>
              <a:gradFill rotWithShape="1">
                <a:gsLst>
                  <a:gs pos="0">
                    <a:srgbClr val="7D7FD5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28" name="Group 57"/>
              <p:cNvGrpSpPr>
                <a:grpSpLocks/>
              </p:cNvGrpSpPr>
              <p:nvPr/>
            </p:nvGrpSpPr>
            <p:grpSpPr bwMode="auto">
              <a:xfrm>
                <a:off x="1789" y="1930"/>
                <a:ext cx="291" cy="97"/>
                <a:chOff x="2220" y="1295"/>
                <a:chExt cx="911" cy="343"/>
              </a:xfrm>
            </p:grpSpPr>
            <p:grpSp>
              <p:nvGrpSpPr>
                <p:cNvPr id="131" name="Group 58"/>
                <p:cNvGrpSpPr>
                  <a:grpSpLocks/>
                </p:cNvGrpSpPr>
                <p:nvPr/>
              </p:nvGrpSpPr>
              <p:grpSpPr bwMode="auto">
                <a:xfrm>
                  <a:off x="2220" y="1295"/>
                  <a:ext cx="903" cy="335"/>
                  <a:chOff x="2220" y="1295"/>
                  <a:chExt cx="903" cy="335"/>
                </a:xfrm>
              </p:grpSpPr>
              <p:sp>
                <p:nvSpPr>
                  <p:cNvPr id="141" name="Freeform 59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2" name="Freeform 60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3" name="Freeform 61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4" name="Freeform 62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5" name="Freeform 63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6" name="Freeform 64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7" name="Freeform 65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8" name="Freeform 66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132" name="Group 67"/>
                <p:cNvGrpSpPr>
                  <a:grpSpLocks/>
                </p:cNvGrpSpPr>
                <p:nvPr/>
              </p:nvGrpSpPr>
              <p:grpSpPr bwMode="auto">
                <a:xfrm>
                  <a:off x="2228" y="1303"/>
                  <a:ext cx="903" cy="335"/>
                  <a:chOff x="2228" y="1303"/>
                  <a:chExt cx="903" cy="335"/>
                </a:xfrm>
              </p:grpSpPr>
              <p:sp>
                <p:nvSpPr>
                  <p:cNvPr id="133" name="Freeform 68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34" name="Freeform 69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35" name="Freeform 70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36" name="Freeform 71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37" name="Freeform 72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38" name="Freeform 73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39" name="Freeform 74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0" name="Freeform 75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</p:grpSp>
          <p:sp>
            <p:nvSpPr>
              <p:cNvPr id="129" name="Line 76"/>
              <p:cNvSpPr>
                <a:spLocks noChangeShapeType="1"/>
              </p:cNvSpPr>
              <p:nvPr/>
            </p:nvSpPr>
            <p:spPr bwMode="auto">
              <a:xfrm>
                <a:off x="1725" y="1977"/>
                <a:ext cx="0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0" name="Line 77"/>
              <p:cNvSpPr>
                <a:spLocks noChangeShapeType="1"/>
              </p:cNvSpPr>
              <p:nvPr/>
            </p:nvSpPr>
            <p:spPr bwMode="auto">
              <a:xfrm>
                <a:off x="2143" y="1977"/>
                <a:ext cx="1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51"/>
            <p:cNvGrpSpPr>
              <a:grpSpLocks noChangeAspect="1"/>
            </p:cNvGrpSpPr>
            <p:nvPr/>
          </p:nvGrpSpPr>
          <p:grpSpPr bwMode="auto">
            <a:xfrm>
              <a:off x="6564850" y="2875004"/>
              <a:ext cx="274355" cy="143608"/>
              <a:chOff x="1725" y="1914"/>
              <a:chExt cx="421" cy="21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7" name="AutoShape 52"/>
              <p:cNvSpPr>
                <a:spLocks noChangeAspect="1" noChangeArrowheads="1" noTextEdit="1"/>
              </p:cNvSpPr>
              <p:nvPr/>
            </p:nvSpPr>
            <p:spPr bwMode="auto">
              <a:xfrm>
                <a:off x="1725" y="1914"/>
                <a:ext cx="421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8" name="Oval 53"/>
              <p:cNvSpPr>
                <a:spLocks noChangeArrowheads="1"/>
              </p:cNvSpPr>
              <p:nvPr/>
            </p:nvSpPr>
            <p:spPr bwMode="auto">
              <a:xfrm>
                <a:off x="1726" y="2006"/>
                <a:ext cx="419" cy="126"/>
              </a:xfrm>
              <a:prstGeom prst="ellipse">
                <a:avLst/>
              </a:prstGeom>
              <a:solidFill>
                <a:srgbClr val="7D7FD5"/>
              </a:soli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" name="Rectangle 54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Rectangle 55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7D7F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Oval 56"/>
              <p:cNvSpPr>
                <a:spLocks noChangeArrowheads="1"/>
              </p:cNvSpPr>
              <p:nvPr/>
            </p:nvSpPr>
            <p:spPr bwMode="auto">
              <a:xfrm>
                <a:off x="1726" y="1915"/>
                <a:ext cx="419" cy="126"/>
              </a:xfrm>
              <a:prstGeom prst="ellipse">
                <a:avLst/>
              </a:prstGeom>
              <a:gradFill rotWithShape="1">
                <a:gsLst>
                  <a:gs pos="0">
                    <a:srgbClr val="7D7FD5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02" name="Group 57"/>
              <p:cNvGrpSpPr>
                <a:grpSpLocks/>
              </p:cNvGrpSpPr>
              <p:nvPr/>
            </p:nvGrpSpPr>
            <p:grpSpPr bwMode="auto">
              <a:xfrm>
                <a:off x="1789" y="1930"/>
                <a:ext cx="291" cy="97"/>
                <a:chOff x="2220" y="1295"/>
                <a:chExt cx="911" cy="343"/>
              </a:xfrm>
            </p:grpSpPr>
            <p:grpSp>
              <p:nvGrpSpPr>
                <p:cNvPr id="105" name="Group 58"/>
                <p:cNvGrpSpPr>
                  <a:grpSpLocks/>
                </p:cNvGrpSpPr>
                <p:nvPr/>
              </p:nvGrpSpPr>
              <p:grpSpPr bwMode="auto">
                <a:xfrm>
                  <a:off x="2220" y="1295"/>
                  <a:ext cx="903" cy="335"/>
                  <a:chOff x="2220" y="1295"/>
                  <a:chExt cx="903" cy="335"/>
                </a:xfrm>
              </p:grpSpPr>
              <p:sp>
                <p:nvSpPr>
                  <p:cNvPr id="115" name="Freeform 59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6" name="Freeform 60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7" name="Freeform 61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8" name="Freeform 62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9" name="Freeform 63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20" name="Freeform 64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21" name="Freeform 65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22" name="Freeform 66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106" name="Group 67"/>
                <p:cNvGrpSpPr>
                  <a:grpSpLocks/>
                </p:cNvGrpSpPr>
                <p:nvPr/>
              </p:nvGrpSpPr>
              <p:grpSpPr bwMode="auto">
                <a:xfrm>
                  <a:off x="2228" y="1303"/>
                  <a:ext cx="903" cy="335"/>
                  <a:chOff x="2228" y="1303"/>
                  <a:chExt cx="903" cy="335"/>
                </a:xfrm>
              </p:grpSpPr>
              <p:sp>
                <p:nvSpPr>
                  <p:cNvPr id="107" name="Freeform 68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08" name="Freeform 69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09" name="Freeform 70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0" name="Freeform 71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1" name="Freeform 72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2" name="Freeform 73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3" name="Freeform 74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14" name="Freeform 75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</p:grpSp>
          <p:sp>
            <p:nvSpPr>
              <p:cNvPr id="103" name="Line 76"/>
              <p:cNvSpPr>
                <a:spLocks noChangeShapeType="1"/>
              </p:cNvSpPr>
              <p:nvPr/>
            </p:nvSpPr>
            <p:spPr bwMode="auto">
              <a:xfrm>
                <a:off x="1725" y="1977"/>
                <a:ext cx="0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4" name="Line 77"/>
              <p:cNvSpPr>
                <a:spLocks noChangeShapeType="1"/>
              </p:cNvSpPr>
              <p:nvPr/>
            </p:nvSpPr>
            <p:spPr bwMode="auto">
              <a:xfrm>
                <a:off x="2143" y="1977"/>
                <a:ext cx="1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8" name="Group 51"/>
            <p:cNvGrpSpPr>
              <a:grpSpLocks noChangeAspect="1"/>
            </p:cNvGrpSpPr>
            <p:nvPr/>
          </p:nvGrpSpPr>
          <p:grpSpPr bwMode="auto">
            <a:xfrm>
              <a:off x="6336250" y="3103604"/>
              <a:ext cx="274355" cy="143608"/>
              <a:chOff x="1725" y="1914"/>
              <a:chExt cx="421" cy="21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AutoShape 52"/>
              <p:cNvSpPr>
                <a:spLocks noChangeAspect="1" noChangeArrowheads="1" noTextEdit="1"/>
              </p:cNvSpPr>
              <p:nvPr/>
            </p:nvSpPr>
            <p:spPr bwMode="auto">
              <a:xfrm>
                <a:off x="1725" y="1914"/>
                <a:ext cx="421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2" name="Oval 53"/>
              <p:cNvSpPr>
                <a:spLocks noChangeArrowheads="1"/>
              </p:cNvSpPr>
              <p:nvPr/>
            </p:nvSpPr>
            <p:spPr bwMode="auto">
              <a:xfrm>
                <a:off x="1726" y="2006"/>
                <a:ext cx="419" cy="126"/>
              </a:xfrm>
              <a:prstGeom prst="ellipse">
                <a:avLst/>
              </a:prstGeom>
              <a:solidFill>
                <a:srgbClr val="7D7FD5"/>
              </a:soli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3" name="Rectangle 54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0078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4" name="Rectangle 55"/>
              <p:cNvSpPr>
                <a:spLocks noChangeArrowheads="1"/>
              </p:cNvSpPr>
              <p:nvPr/>
            </p:nvSpPr>
            <p:spPr bwMode="auto">
              <a:xfrm>
                <a:off x="1725" y="1980"/>
                <a:ext cx="418" cy="90"/>
              </a:xfrm>
              <a:prstGeom prst="rect">
                <a:avLst/>
              </a:prstGeom>
              <a:solidFill>
                <a:srgbClr val="7D7F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5" name="Oval 56"/>
              <p:cNvSpPr>
                <a:spLocks noChangeArrowheads="1"/>
              </p:cNvSpPr>
              <p:nvPr/>
            </p:nvSpPr>
            <p:spPr bwMode="auto">
              <a:xfrm>
                <a:off x="1726" y="1915"/>
                <a:ext cx="419" cy="126"/>
              </a:xfrm>
              <a:prstGeom prst="ellipse">
                <a:avLst/>
              </a:prstGeom>
              <a:gradFill rotWithShape="1">
                <a:gsLst>
                  <a:gs pos="0">
                    <a:srgbClr val="7D7FD5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76" name="Group 57"/>
              <p:cNvGrpSpPr>
                <a:grpSpLocks/>
              </p:cNvGrpSpPr>
              <p:nvPr/>
            </p:nvGrpSpPr>
            <p:grpSpPr bwMode="auto">
              <a:xfrm>
                <a:off x="1789" y="1930"/>
                <a:ext cx="291" cy="97"/>
                <a:chOff x="2220" y="1295"/>
                <a:chExt cx="911" cy="343"/>
              </a:xfrm>
            </p:grpSpPr>
            <p:grpSp>
              <p:nvGrpSpPr>
                <p:cNvPr id="79" name="Group 58"/>
                <p:cNvGrpSpPr>
                  <a:grpSpLocks/>
                </p:cNvGrpSpPr>
                <p:nvPr/>
              </p:nvGrpSpPr>
              <p:grpSpPr bwMode="auto">
                <a:xfrm>
                  <a:off x="2220" y="1295"/>
                  <a:ext cx="903" cy="335"/>
                  <a:chOff x="2220" y="1295"/>
                  <a:chExt cx="903" cy="335"/>
                </a:xfrm>
              </p:grpSpPr>
              <p:sp>
                <p:nvSpPr>
                  <p:cNvPr id="89" name="Freeform 59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0" name="Freeform 60"/>
                  <p:cNvSpPr>
                    <a:spLocks/>
                  </p:cNvSpPr>
                  <p:nvPr/>
                </p:nvSpPr>
                <p:spPr bwMode="auto">
                  <a:xfrm>
                    <a:off x="2691" y="1303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1" name="Freeform 61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2" name="Freeform 62"/>
                  <p:cNvSpPr>
                    <a:spLocks/>
                  </p:cNvSpPr>
                  <p:nvPr/>
                </p:nvSpPr>
                <p:spPr bwMode="auto">
                  <a:xfrm>
                    <a:off x="2220" y="1471"/>
                    <a:ext cx="432" cy="152"/>
                  </a:xfrm>
                  <a:custGeom>
                    <a:avLst/>
                    <a:gdLst>
                      <a:gd name="T0" fmla="*/ 432 w 432"/>
                      <a:gd name="T1" fmla="*/ 32 h 152"/>
                      <a:gd name="T2" fmla="*/ 336 w 432"/>
                      <a:gd name="T3" fmla="*/ 0 h 152"/>
                      <a:gd name="T4" fmla="*/ 112 w 432"/>
                      <a:gd name="T5" fmla="*/ 96 h 152"/>
                      <a:gd name="T6" fmla="*/ 0 w 432"/>
                      <a:gd name="T7" fmla="*/ 64 h 152"/>
                      <a:gd name="T8" fmla="*/ 56 w 432"/>
                      <a:gd name="T9" fmla="*/ 152 h 152"/>
                      <a:gd name="T10" fmla="*/ 336 w 432"/>
                      <a:gd name="T11" fmla="*/ 152 h 152"/>
                      <a:gd name="T12" fmla="*/ 216 w 432"/>
                      <a:gd name="T13" fmla="*/ 120 h 152"/>
                      <a:gd name="T14" fmla="*/ 432 w 432"/>
                      <a:gd name="T15" fmla="*/ 32 h 1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2"/>
                      <a:gd name="T26" fmla="*/ 432 w 432"/>
                      <a:gd name="T27" fmla="*/ 152 h 15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2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2"/>
                        </a:lnTo>
                        <a:lnTo>
                          <a:pt x="336" y="152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3" name="Freeform 63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4" name="Freeform 64"/>
                  <p:cNvSpPr>
                    <a:spLocks/>
                  </p:cNvSpPr>
                  <p:nvPr/>
                </p:nvSpPr>
                <p:spPr bwMode="auto">
                  <a:xfrm>
                    <a:off x="2244" y="1295"/>
                    <a:ext cx="432" cy="144"/>
                  </a:xfrm>
                  <a:custGeom>
                    <a:avLst/>
                    <a:gdLst>
                      <a:gd name="T0" fmla="*/ 0 w 432"/>
                      <a:gd name="T1" fmla="*/ 32 h 144"/>
                      <a:gd name="T2" fmla="*/ 96 w 432"/>
                      <a:gd name="T3" fmla="*/ 0 h 144"/>
                      <a:gd name="T4" fmla="*/ 328 w 432"/>
                      <a:gd name="T5" fmla="*/ 88 h 144"/>
                      <a:gd name="T6" fmla="*/ 432 w 432"/>
                      <a:gd name="T7" fmla="*/ 64 h 144"/>
                      <a:gd name="T8" fmla="*/ 376 w 432"/>
                      <a:gd name="T9" fmla="*/ 144 h 144"/>
                      <a:gd name="T10" fmla="*/ 104 w 432"/>
                      <a:gd name="T11" fmla="*/ 144 h 144"/>
                      <a:gd name="T12" fmla="*/ 216 w 432"/>
                      <a:gd name="T13" fmla="*/ 120 h 144"/>
                      <a:gd name="T14" fmla="*/ 0 w 432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2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5" name="Freeform 65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96" name="Freeform 66"/>
                  <p:cNvSpPr>
                    <a:spLocks/>
                  </p:cNvSpPr>
                  <p:nvPr/>
                </p:nvSpPr>
                <p:spPr bwMode="auto">
                  <a:xfrm>
                    <a:off x="2676" y="1487"/>
                    <a:ext cx="431" cy="143"/>
                  </a:xfrm>
                  <a:custGeom>
                    <a:avLst/>
                    <a:gdLst>
                      <a:gd name="T0" fmla="*/ 431 w 431"/>
                      <a:gd name="T1" fmla="*/ 112 h 143"/>
                      <a:gd name="T2" fmla="*/ 335 w 431"/>
                      <a:gd name="T3" fmla="*/ 143 h 143"/>
                      <a:gd name="T4" fmla="*/ 111 w 431"/>
                      <a:gd name="T5" fmla="*/ 48 h 143"/>
                      <a:gd name="T6" fmla="*/ 0 w 431"/>
                      <a:gd name="T7" fmla="*/ 80 h 143"/>
                      <a:gd name="T8" fmla="*/ 55 w 431"/>
                      <a:gd name="T9" fmla="*/ 0 h 143"/>
                      <a:gd name="T10" fmla="*/ 335 w 431"/>
                      <a:gd name="T11" fmla="*/ 0 h 143"/>
                      <a:gd name="T12" fmla="*/ 215 w 431"/>
                      <a:gd name="T13" fmla="*/ 24 h 143"/>
                      <a:gd name="T14" fmla="*/ 431 w 431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3"/>
                      <a:gd name="T26" fmla="*/ 431 w 431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3">
                        <a:moveTo>
                          <a:pt x="431" y="112"/>
                        </a:moveTo>
                        <a:lnTo>
                          <a:pt x="335" y="143"/>
                        </a:lnTo>
                        <a:lnTo>
                          <a:pt x="111" y="48"/>
                        </a:lnTo>
                        <a:lnTo>
                          <a:pt x="0" y="80"/>
                        </a:lnTo>
                        <a:lnTo>
                          <a:pt x="55" y="0"/>
                        </a:lnTo>
                        <a:lnTo>
                          <a:pt x="335" y="0"/>
                        </a:lnTo>
                        <a:lnTo>
                          <a:pt x="215" y="24"/>
                        </a:lnTo>
                        <a:lnTo>
                          <a:pt x="431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80" name="Group 67"/>
                <p:cNvGrpSpPr>
                  <a:grpSpLocks/>
                </p:cNvGrpSpPr>
                <p:nvPr/>
              </p:nvGrpSpPr>
              <p:grpSpPr bwMode="auto">
                <a:xfrm>
                  <a:off x="2228" y="1303"/>
                  <a:ext cx="903" cy="335"/>
                  <a:chOff x="2228" y="1303"/>
                  <a:chExt cx="903" cy="335"/>
                </a:xfrm>
              </p:grpSpPr>
              <p:sp>
                <p:nvSpPr>
                  <p:cNvPr id="81" name="Freeform 68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2" name="Freeform 69"/>
                  <p:cNvSpPr>
                    <a:spLocks/>
                  </p:cNvSpPr>
                  <p:nvPr/>
                </p:nvSpPr>
                <p:spPr bwMode="auto">
                  <a:xfrm>
                    <a:off x="2699" y="1311"/>
                    <a:ext cx="432" cy="144"/>
                  </a:xfrm>
                  <a:custGeom>
                    <a:avLst/>
                    <a:gdLst>
                      <a:gd name="T0" fmla="*/ 0 w 432"/>
                      <a:gd name="T1" fmla="*/ 112 h 144"/>
                      <a:gd name="T2" fmla="*/ 96 w 432"/>
                      <a:gd name="T3" fmla="*/ 144 h 144"/>
                      <a:gd name="T4" fmla="*/ 328 w 432"/>
                      <a:gd name="T5" fmla="*/ 48 h 144"/>
                      <a:gd name="T6" fmla="*/ 432 w 432"/>
                      <a:gd name="T7" fmla="*/ 80 h 144"/>
                      <a:gd name="T8" fmla="*/ 376 w 432"/>
                      <a:gd name="T9" fmla="*/ 0 h 144"/>
                      <a:gd name="T10" fmla="*/ 104 w 432"/>
                      <a:gd name="T11" fmla="*/ 0 h 144"/>
                      <a:gd name="T12" fmla="*/ 216 w 432"/>
                      <a:gd name="T13" fmla="*/ 24 h 144"/>
                      <a:gd name="T14" fmla="*/ 0 w 432"/>
                      <a:gd name="T15" fmla="*/ 11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4"/>
                      <a:gd name="T26" fmla="*/ 432 w 432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4">
                        <a:moveTo>
                          <a:pt x="0" y="112"/>
                        </a:moveTo>
                        <a:lnTo>
                          <a:pt x="96" y="144"/>
                        </a:lnTo>
                        <a:lnTo>
                          <a:pt x="328" y="48"/>
                        </a:lnTo>
                        <a:lnTo>
                          <a:pt x="432" y="80"/>
                        </a:lnTo>
                        <a:lnTo>
                          <a:pt x="376" y="0"/>
                        </a:lnTo>
                        <a:lnTo>
                          <a:pt x="104" y="0"/>
                        </a:lnTo>
                        <a:lnTo>
                          <a:pt x="216" y="2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3" name="Freeform 70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4" name="Freeform 71"/>
                  <p:cNvSpPr>
                    <a:spLocks/>
                  </p:cNvSpPr>
                  <p:nvPr/>
                </p:nvSpPr>
                <p:spPr bwMode="auto">
                  <a:xfrm>
                    <a:off x="2228" y="1479"/>
                    <a:ext cx="432" cy="151"/>
                  </a:xfrm>
                  <a:custGeom>
                    <a:avLst/>
                    <a:gdLst>
                      <a:gd name="T0" fmla="*/ 432 w 432"/>
                      <a:gd name="T1" fmla="*/ 32 h 151"/>
                      <a:gd name="T2" fmla="*/ 336 w 432"/>
                      <a:gd name="T3" fmla="*/ 0 h 151"/>
                      <a:gd name="T4" fmla="*/ 112 w 432"/>
                      <a:gd name="T5" fmla="*/ 96 h 151"/>
                      <a:gd name="T6" fmla="*/ 0 w 432"/>
                      <a:gd name="T7" fmla="*/ 64 h 151"/>
                      <a:gd name="T8" fmla="*/ 56 w 432"/>
                      <a:gd name="T9" fmla="*/ 151 h 151"/>
                      <a:gd name="T10" fmla="*/ 336 w 432"/>
                      <a:gd name="T11" fmla="*/ 151 h 151"/>
                      <a:gd name="T12" fmla="*/ 216 w 432"/>
                      <a:gd name="T13" fmla="*/ 120 h 151"/>
                      <a:gd name="T14" fmla="*/ 432 w 432"/>
                      <a:gd name="T15" fmla="*/ 32 h 1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51"/>
                      <a:gd name="T26" fmla="*/ 432 w 432"/>
                      <a:gd name="T27" fmla="*/ 151 h 15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51">
                        <a:moveTo>
                          <a:pt x="432" y="32"/>
                        </a:moveTo>
                        <a:lnTo>
                          <a:pt x="336" y="0"/>
                        </a:lnTo>
                        <a:lnTo>
                          <a:pt x="112" y="96"/>
                        </a:lnTo>
                        <a:lnTo>
                          <a:pt x="0" y="64"/>
                        </a:lnTo>
                        <a:lnTo>
                          <a:pt x="56" y="151"/>
                        </a:lnTo>
                        <a:lnTo>
                          <a:pt x="336" y="151"/>
                        </a:lnTo>
                        <a:lnTo>
                          <a:pt x="216" y="120"/>
                        </a:lnTo>
                        <a:lnTo>
                          <a:pt x="432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5" name="Freeform 72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6" name="Freeform 73"/>
                  <p:cNvSpPr>
                    <a:spLocks/>
                  </p:cNvSpPr>
                  <p:nvPr/>
                </p:nvSpPr>
                <p:spPr bwMode="auto">
                  <a:xfrm>
                    <a:off x="2252" y="1303"/>
                    <a:ext cx="431" cy="144"/>
                  </a:xfrm>
                  <a:custGeom>
                    <a:avLst/>
                    <a:gdLst>
                      <a:gd name="T0" fmla="*/ 0 w 431"/>
                      <a:gd name="T1" fmla="*/ 32 h 144"/>
                      <a:gd name="T2" fmla="*/ 96 w 431"/>
                      <a:gd name="T3" fmla="*/ 0 h 144"/>
                      <a:gd name="T4" fmla="*/ 328 w 431"/>
                      <a:gd name="T5" fmla="*/ 88 h 144"/>
                      <a:gd name="T6" fmla="*/ 431 w 431"/>
                      <a:gd name="T7" fmla="*/ 64 h 144"/>
                      <a:gd name="T8" fmla="*/ 376 w 431"/>
                      <a:gd name="T9" fmla="*/ 144 h 144"/>
                      <a:gd name="T10" fmla="*/ 104 w 431"/>
                      <a:gd name="T11" fmla="*/ 144 h 144"/>
                      <a:gd name="T12" fmla="*/ 216 w 431"/>
                      <a:gd name="T13" fmla="*/ 120 h 144"/>
                      <a:gd name="T14" fmla="*/ 0 w 431"/>
                      <a:gd name="T15" fmla="*/ 32 h 14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1"/>
                      <a:gd name="T25" fmla="*/ 0 h 144"/>
                      <a:gd name="T26" fmla="*/ 431 w 431"/>
                      <a:gd name="T27" fmla="*/ 144 h 14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1" h="144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328" y="88"/>
                        </a:lnTo>
                        <a:lnTo>
                          <a:pt x="431" y="64"/>
                        </a:lnTo>
                        <a:lnTo>
                          <a:pt x="376" y="144"/>
                        </a:lnTo>
                        <a:lnTo>
                          <a:pt x="104" y="144"/>
                        </a:lnTo>
                        <a:lnTo>
                          <a:pt x="216" y="120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7" name="Freeform 74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8" name="Freeform 75"/>
                  <p:cNvSpPr>
                    <a:spLocks/>
                  </p:cNvSpPr>
                  <p:nvPr/>
                </p:nvSpPr>
                <p:spPr bwMode="auto">
                  <a:xfrm>
                    <a:off x="2683" y="1495"/>
                    <a:ext cx="432" cy="143"/>
                  </a:xfrm>
                  <a:custGeom>
                    <a:avLst/>
                    <a:gdLst>
                      <a:gd name="T0" fmla="*/ 432 w 432"/>
                      <a:gd name="T1" fmla="*/ 112 h 143"/>
                      <a:gd name="T2" fmla="*/ 336 w 432"/>
                      <a:gd name="T3" fmla="*/ 143 h 143"/>
                      <a:gd name="T4" fmla="*/ 112 w 432"/>
                      <a:gd name="T5" fmla="*/ 48 h 143"/>
                      <a:gd name="T6" fmla="*/ 0 w 432"/>
                      <a:gd name="T7" fmla="*/ 80 h 143"/>
                      <a:gd name="T8" fmla="*/ 56 w 432"/>
                      <a:gd name="T9" fmla="*/ 0 h 143"/>
                      <a:gd name="T10" fmla="*/ 336 w 432"/>
                      <a:gd name="T11" fmla="*/ 0 h 143"/>
                      <a:gd name="T12" fmla="*/ 216 w 432"/>
                      <a:gd name="T13" fmla="*/ 24 h 143"/>
                      <a:gd name="T14" fmla="*/ 432 w 432"/>
                      <a:gd name="T15" fmla="*/ 112 h 1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2"/>
                      <a:gd name="T25" fmla="*/ 0 h 143"/>
                      <a:gd name="T26" fmla="*/ 432 w 432"/>
                      <a:gd name="T27" fmla="*/ 143 h 14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2" h="143">
                        <a:moveTo>
                          <a:pt x="432" y="112"/>
                        </a:moveTo>
                        <a:lnTo>
                          <a:pt x="336" y="143"/>
                        </a:lnTo>
                        <a:lnTo>
                          <a:pt x="112" y="48"/>
                        </a:lnTo>
                        <a:lnTo>
                          <a:pt x="0" y="80"/>
                        </a:lnTo>
                        <a:lnTo>
                          <a:pt x="56" y="0"/>
                        </a:lnTo>
                        <a:lnTo>
                          <a:pt x="336" y="0"/>
                        </a:lnTo>
                        <a:lnTo>
                          <a:pt x="216" y="24"/>
                        </a:lnTo>
                        <a:lnTo>
                          <a:pt x="432" y="112"/>
                        </a:lnTo>
                        <a:close/>
                      </a:path>
                    </a:pathLst>
                  </a:custGeom>
                  <a:solidFill>
                    <a:srgbClr val="F8F8F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</p:grpSp>
          <p:sp>
            <p:nvSpPr>
              <p:cNvPr id="77" name="Line 76"/>
              <p:cNvSpPr>
                <a:spLocks noChangeShapeType="1"/>
              </p:cNvSpPr>
              <p:nvPr/>
            </p:nvSpPr>
            <p:spPr bwMode="auto">
              <a:xfrm>
                <a:off x="1725" y="1977"/>
                <a:ext cx="0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8" name="Line 77"/>
              <p:cNvSpPr>
                <a:spLocks noChangeShapeType="1"/>
              </p:cNvSpPr>
              <p:nvPr/>
            </p:nvSpPr>
            <p:spPr bwMode="auto">
              <a:xfrm>
                <a:off x="2143" y="1977"/>
                <a:ext cx="1" cy="90"/>
              </a:xfrm>
              <a:prstGeom prst="line">
                <a:avLst/>
              </a:prstGeom>
              <a:noFill/>
              <a:ln w="9525">
                <a:solidFill>
                  <a:srgbClr val="11111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594"/>
            <p:cNvGrpSpPr/>
            <p:nvPr/>
          </p:nvGrpSpPr>
          <p:grpSpPr>
            <a:xfrm>
              <a:off x="6577552" y="3068620"/>
              <a:ext cx="766269" cy="418039"/>
              <a:chOff x="8095189" y="2961159"/>
              <a:chExt cx="766269" cy="418039"/>
            </a:xfrm>
          </p:grpSpPr>
          <p:sp>
            <p:nvSpPr>
              <p:cNvPr id="69" name="Rounded Rectangle 68"/>
              <p:cNvSpPr/>
              <p:nvPr/>
            </p:nvSpPr>
            <p:spPr bwMode="auto">
              <a:xfrm>
                <a:off x="8113706" y="2998217"/>
                <a:ext cx="640166" cy="38098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0" name="Text Box 50"/>
              <p:cNvSpPr txBox="1">
                <a:spLocks noChangeAspect="1" noChangeArrowheads="1"/>
              </p:cNvSpPr>
              <p:nvPr/>
            </p:nvSpPr>
            <p:spPr bwMode="auto">
              <a:xfrm>
                <a:off x="8095189" y="2961159"/>
                <a:ext cx="766269" cy="412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3025" tIns="36512" rIns="73025" bIns="36512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   EID        </a:t>
                </a:r>
                <a:r>
                  <a:rPr lang="en-US" sz="600" b="1" kern="0" dirty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	</a:t>
                </a:r>
                <a: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RLOC</a:t>
                </a:r>
                <a:b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</a:b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a.a.a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w.x.y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1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b.b.b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 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x.y.w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2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c.c.c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</a:t>
                </a: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	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  z.q.r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5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d.d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.0.0/16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z.q.r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.5</a:t>
                </a:r>
              </a:p>
            </p:txBody>
          </p:sp>
        </p:grpSp>
        <p:grpSp>
          <p:nvGrpSpPr>
            <p:cNvPr id="60" name="Group 559"/>
            <p:cNvGrpSpPr/>
            <p:nvPr/>
          </p:nvGrpSpPr>
          <p:grpSpPr>
            <a:xfrm>
              <a:off x="5562600" y="2415094"/>
              <a:ext cx="492081" cy="221861"/>
              <a:chOff x="6142563" y="3157593"/>
              <a:chExt cx="364068" cy="304159"/>
            </a:xfrm>
          </p:grpSpPr>
          <p:sp>
            <p:nvSpPr>
              <p:cNvPr id="67" name="Rounded Rectangle 66"/>
              <p:cNvSpPr/>
              <p:nvPr/>
            </p:nvSpPr>
            <p:spPr bwMode="auto">
              <a:xfrm>
                <a:off x="6175372" y="3193102"/>
                <a:ext cx="303530" cy="242843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8" name="Text Box 50"/>
              <p:cNvSpPr txBox="1">
                <a:spLocks noChangeAspect="1" noChangeArrowheads="1"/>
              </p:cNvSpPr>
              <p:nvPr/>
            </p:nvSpPr>
            <p:spPr bwMode="auto">
              <a:xfrm>
                <a:off x="6142563" y="3157593"/>
                <a:ext cx="364068" cy="304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3025" tIns="36512" rIns="73025" bIns="36512" anchor="ctr"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</a:rPr>
                  <a:t>MS/MR</a:t>
                </a:r>
                <a:endParaRPr lang="en-US" sz="800" b="1" kern="0" dirty="0">
                  <a:solidFill>
                    <a:sysClr val="windowText" lastClr="000000"/>
                  </a:solidFill>
                  <a:latin typeface="Calibri" pitchFamily="34" charset="0"/>
                  <a:ea typeface="+mn-ea"/>
                </a:endParaRPr>
              </a:p>
            </p:txBody>
          </p:sp>
        </p:grpSp>
        <p:grpSp>
          <p:nvGrpSpPr>
            <p:cNvPr id="61" name="Group 595"/>
            <p:cNvGrpSpPr/>
            <p:nvPr/>
          </p:nvGrpSpPr>
          <p:grpSpPr>
            <a:xfrm>
              <a:off x="6783927" y="2551096"/>
              <a:ext cx="766269" cy="418038"/>
              <a:chOff x="8095189" y="2961160"/>
              <a:chExt cx="766269" cy="418038"/>
            </a:xfrm>
          </p:grpSpPr>
          <p:sp>
            <p:nvSpPr>
              <p:cNvPr id="65" name="Rounded Rectangle 64"/>
              <p:cNvSpPr/>
              <p:nvPr/>
            </p:nvSpPr>
            <p:spPr bwMode="auto">
              <a:xfrm>
                <a:off x="8113706" y="2998217"/>
                <a:ext cx="640166" cy="38098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6" name="Text Box 50"/>
              <p:cNvSpPr txBox="1">
                <a:spLocks noChangeAspect="1" noChangeArrowheads="1"/>
              </p:cNvSpPr>
              <p:nvPr/>
            </p:nvSpPr>
            <p:spPr bwMode="auto">
              <a:xfrm>
                <a:off x="8095189" y="2961160"/>
                <a:ext cx="766269" cy="412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3025" tIns="36512" rIns="73025" bIns="36512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   EID        </a:t>
                </a:r>
                <a:r>
                  <a:rPr lang="en-US" sz="600" b="1" kern="0" dirty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	</a:t>
                </a:r>
                <a: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RLOC</a:t>
                </a:r>
                <a:b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</a:b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a.a.a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w.x.y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1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b.b.b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 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x.y.w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2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c.c.c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</a:t>
                </a: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	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  z.q.r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5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d.d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.0.0/16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z.q.r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.5</a:t>
                </a:r>
              </a:p>
            </p:txBody>
          </p:sp>
        </p:grpSp>
        <p:grpSp>
          <p:nvGrpSpPr>
            <p:cNvPr id="62" name="Group 598"/>
            <p:cNvGrpSpPr/>
            <p:nvPr/>
          </p:nvGrpSpPr>
          <p:grpSpPr>
            <a:xfrm>
              <a:off x="6063202" y="2230420"/>
              <a:ext cx="766269" cy="418039"/>
              <a:chOff x="8095189" y="2961159"/>
              <a:chExt cx="766269" cy="418039"/>
            </a:xfrm>
          </p:grpSpPr>
          <p:sp>
            <p:nvSpPr>
              <p:cNvPr id="63" name="Rounded Rectangle 62"/>
              <p:cNvSpPr/>
              <p:nvPr/>
            </p:nvSpPr>
            <p:spPr bwMode="auto">
              <a:xfrm>
                <a:off x="8113706" y="2998217"/>
                <a:ext cx="640166" cy="38098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4" name="Text Box 50"/>
              <p:cNvSpPr txBox="1">
                <a:spLocks noChangeAspect="1" noChangeArrowheads="1"/>
              </p:cNvSpPr>
              <p:nvPr/>
            </p:nvSpPr>
            <p:spPr bwMode="auto">
              <a:xfrm>
                <a:off x="8095189" y="2961159"/>
                <a:ext cx="766269" cy="412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3025" tIns="36512" rIns="73025" bIns="36512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   EID        </a:t>
                </a:r>
                <a:r>
                  <a:rPr lang="en-US" sz="600" b="1" kern="0" dirty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	</a:t>
                </a:r>
                <a: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  <a:t>RLOC</a:t>
                </a:r>
                <a:br>
                  <a:rPr lang="en-US" sz="600" b="1" kern="0" dirty="0" smtClean="0">
                    <a:solidFill>
                      <a:sysClr val="windowText" lastClr="000000"/>
                    </a:solidFill>
                    <a:latin typeface="Calibri" pitchFamily="34" charset="0"/>
                    <a:ea typeface="+mn-ea"/>
                    <a:cs typeface="+mn-cs"/>
                  </a:rPr>
                </a:b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a.a.a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w.x.y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1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b.b.b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 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x.y.w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2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c.c.c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.0/24</a:t>
                </a: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	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  z.q.r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5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tabLst>
                    <a:tab pos="342900" algn="l"/>
                  </a:tabLst>
                  <a:defRPr/>
                </a:pPr>
                <a:r>
                  <a:rPr lang="en-US" sz="400" b="1" kern="0" dirty="0" smtClean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d.d</a:t>
                </a:r>
                <a:r>
                  <a:rPr lang="en-US" sz="400" b="1" kern="0" dirty="0">
                    <a:solidFill>
                      <a:srgbClr val="008000"/>
                    </a:solidFill>
                    <a:latin typeface="Courier New"/>
                    <a:ea typeface="+mn-ea"/>
                    <a:cs typeface="Courier New"/>
                  </a:rPr>
                  <a:t>.0.0/16</a:t>
                </a:r>
                <a:r>
                  <a:rPr lang="en-US" sz="400" b="1" kern="0" dirty="0" smtClean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	  z.q.r</a:t>
                </a:r>
                <a:r>
                  <a:rPr lang="en-US" sz="400" b="1" kern="0" dirty="0">
                    <a:solidFill>
                      <a:srgbClr val="C00000"/>
                    </a:solidFill>
                    <a:latin typeface="Courier New"/>
                    <a:ea typeface="+mn-ea"/>
                    <a:cs typeface="Courier New"/>
                  </a:rPr>
                  <a:t>.5</a:t>
                </a:r>
              </a:p>
            </p:txBody>
          </p:sp>
        </p:grpSp>
      </p:grpSp>
      <p:sp>
        <p:nvSpPr>
          <p:cNvPr id="3" name="Freeform 2"/>
          <p:cNvSpPr/>
          <p:nvPr/>
        </p:nvSpPr>
        <p:spPr>
          <a:xfrm>
            <a:off x="4836170" y="1752600"/>
            <a:ext cx="1107429" cy="343490"/>
          </a:xfrm>
          <a:custGeom>
            <a:avLst/>
            <a:gdLst>
              <a:gd name="connsiteX0" fmla="*/ 0 w 2819400"/>
              <a:gd name="connsiteY0" fmla="*/ 343490 h 343490"/>
              <a:gd name="connsiteX1" fmla="*/ 1968500 w 2819400"/>
              <a:gd name="connsiteY1" fmla="*/ 590 h 343490"/>
              <a:gd name="connsiteX2" fmla="*/ 2819400 w 2819400"/>
              <a:gd name="connsiteY2" fmla="*/ 254590 h 34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9400" h="343490">
                <a:moveTo>
                  <a:pt x="0" y="343490"/>
                </a:moveTo>
                <a:cubicBezTo>
                  <a:pt x="749300" y="179448"/>
                  <a:pt x="1498600" y="15407"/>
                  <a:pt x="1968500" y="590"/>
                </a:cubicBezTo>
                <a:cubicBezTo>
                  <a:pt x="2438400" y="-14227"/>
                  <a:pt x="2819400" y="254590"/>
                  <a:pt x="2819400" y="254590"/>
                </a:cubicBezTo>
              </a:path>
            </a:pathLst>
          </a:custGeom>
          <a:ln w="38100">
            <a:solidFill>
              <a:schemeClr val="tx1"/>
            </a:solidFill>
            <a:tailEnd type="triangle"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5" name="Rectangular Callout 184"/>
          <p:cNvSpPr/>
          <p:nvPr/>
        </p:nvSpPr>
        <p:spPr bwMode="auto">
          <a:xfrm>
            <a:off x="76200" y="2019154"/>
            <a:ext cx="3005129" cy="952646"/>
          </a:xfrm>
          <a:prstGeom prst="wedgeRectCallout">
            <a:avLst>
              <a:gd name="adj1" fmla="val 82289"/>
              <a:gd name="adj2" fmla="val -1786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ELPs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/>
                <a:cs typeface="Consolas"/>
              </a:rPr>
              <a:t> provisioned via Programmable Interface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3032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176" grpId="0" animBg="1"/>
      <p:bldP spid="176" grpId="1" animBg="1"/>
      <p:bldP spid="179" grpId="0" animBg="1"/>
      <p:bldP spid="179" grpId="1" animBg="1"/>
      <p:bldP spid="180" grpId="0" animBg="1"/>
      <p:bldP spid="180" grpId="1" animBg="1"/>
      <p:bldP spid="46" grpId="0" animBg="1"/>
      <p:bldP spid="46" grpId="1" animBg="1"/>
      <p:bldP spid="47" grpId="0" animBg="1"/>
      <p:bldP spid="47" grpId="1" animBg="1"/>
      <p:bldP spid="177" grpId="0" animBg="1"/>
      <p:bldP spid="177" grpId="1" animBg="1"/>
      <p:bldP spid="3" grpId="0" animBg="1"/>
      <p:bldP spid="1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0"/>
                <a:cs typeface="Consolas"/>
              </a:rPr>
              <a:t>Recursion</a:t>
            </a:r>
            <a:endParaRPr lang="en-US" dirty="0">
              <a:ea typeface="ＭＳ Ｐゴシック" charset="0"/>
              <a:cs typeface="Consolas"/>
            </a:endParaRPr>
          </a:p>
        </p:txBody>
      </p:sp>
      <p:pic>
        <p:nvPicPr>
          <p:cNvPr id="1946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4343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2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4196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64" name="Straight Connector 8"/>
          <p:cNvCxnSpPr>
            <a:cxnSpLocks noChangeShapeType="1"/>
          </p:cNvCxnSpPr>
          <p:nvPr/>
        </p:nvCxnSpPr>
        <p:spPr bwMode="auto">
          <a:xfrm>
            <a:off x="1895475" y="5105400"/>
            <a:ext cx="5724525" cy="15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570166" y="4897438"/>
            <a:ext cx="334962" cy="400110"/>
            <a:chOff x="7360425" y="696124"/>
            <a:chExt cx="335676" cy="400170"/>
          </a:xfrm>
        </p:grpSpPr>
        <p:sp>
          <p:nvSpPr>
            <p:cNvPr id="11" name="Rectangle 103"/>
            <p:cNvSpPr>
              <a:spLocks noChangeArrowheads="1"/>
            </p:cNvSpPr>
            <p:nvPr/>
          </p:nvSpPr>
          <p:spPr bwMode="auto">
            <a:xfrm>
              <a:off x="7390651" y="761221"/>
              <a:ext cx="30545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8" name="Rectangle 11"/>
            <p:cNvSpPr>
              <a:spLocks noChangeArrowheads="1"/>
            </p:cNvSpPr>
            <p:nvPr/>
          </p:nvSpPr>
          <p:spPr bwMode="auto">
            <a:xfrm>
              <a:off x="7360425" y="696124"/>
              <a:ext cx="326424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A</a:t>
              </a:r>
            </a:p>
          </p:txBody>
        </p:sp>
      </p:grpSp>
      <p:grpSp>
        <p:nvGrpSpPr>
          <p:cNvPr id="19466" name="Group 12"/>
          <p:cNvGrpSpPr>
            <a:grpSpLocks/>
          </p:cNvGrpSpPr>
          <p:nvPr/>
        </p:nvGrpSpPr>
        <p:grpSpPr bwMode="auto">
          <a:xfrm>
            <a:off x="6019803" y="4876800"/>
            <a:ext cx="334963" cy="400110"/>
            <a:chOff x="7360425" y="696124"/>
            <a:chExt cx="335677" cy="400170"/>
          </a:xfrm>
        </p:grpSpPr>
        <p:sp>
          <p:nvSpPr>
            <p:cNvPr id="14" name="Rectangle 103"/>
            <p:cNvSpPr>
              <a:spLocks noChangeArrowheads="1"/>
            </p:cNvSpPr>
            <p:nvPr/>
          </p:nvSpPr>
          <p:spPr bwMode="auto">
            <a:xfrm>
              <a:off x="7390652" y="761222"/>
              <a:ext cx="30545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6" name="Rectangle 14"/>
            <p:cNvSpPr>
              <a:spLocks noChangeArrowheads="1"/>
            </p:cNvSpPr>
            <p:nvPr/>
          </p:nvSpPr>
          <p:spPr bwMode="auto">
            <a:xfrm>
              <a:off x="7360425" y="696124"/>
              <a:ext cx="326374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D</a:t>
              </a:r>
            </a:p>
          </p:txBody>
        </p:sp>
      </p:grpSp>
      <p:grpSp>
        <p:nvGrpSpPr>
          <p:cNvPr id="19467" name="Group 139"/>
          <p:cNvGrpSpPr>
            <a:grpSpLocks/>
          </p:cNvGrpSpPr>
          <p:nvPr/>
        </p:nvGrpSpPr>
        <p:grpSpPr bwMode="auto">
          <a:xfrm>
            <a:off x="7086600" y="4953000"/>
            <a:ext cx="533400" cy="307975"/>
            <a:chOff x="4584" y="1248"/>
            <a:chExt cx="336" cy="194"/>
          </a:xfrm>
        </p:grpSpPr>
        <p:sp>
          <p:nvSpPr>
            <p:cNvPr id="17" name="Rectangle 140"/>
            <p:cNvSpPr>
              <a:spLocks noChangeArrowheads="1"/>
            </p:cNvSpPr>
            <p:nvPr/>
          </p:nvSpPr>
          <p:spPr bwMode="auto">
            <a:xfrm>
              <a:off x="4584" y="1248"/>
              <a:ext cx="3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4" name="Text Box 141"/>
            <p:cNvSpPr txBox="1">
              <a:spLocks noChangeArrowheads="1"/>
            </p:cNvSpPr>
            <p:nvPr/>
          </p:nvSpPr>
          <p:spPr bwMode="auto">
            <a:xfrm>
              <a:off x="4600" y="1248"/>
              <a:ext cx="30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latin typeface="Consolas"/>
                  <a:cs typeface="Consolas"/>
                </a:rPr>
                <a:t>ETR</a:t>
              </a:r>
            </a:p>
          </p:txBody>
        </p:sp>
      </p:grpSp>
      <p:pic>
        <p:nvPicPr>
          <p:cNvPr id="19468" name="Picture 1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9" name="Group 117"/>
          <p:cNvGrpSpPr>
            <a:grpSpLocks/>
          </p:cNvGrpSpPr>
          <p:nvPr/>
        </p:nvGrpSpPr>
        <p:grpSpPr bwMode="auto">
          <a:xfrm>
            <a:off x="1447800" y="4953000"/>
            <a:ext cx="533400" cy="307975"/>
            <a:chOff x="4584" y="1248"/>
            <a:chExt cx="336" cy="194"/>
          </a:xfrm>
        </p:grpSpPr>
        <p:sp>
          <p:nvSpPr>
            <p:cNvPr id="21" name="Rectangle 118"/>
            <p:cNvSpPr>
              <a:spLocks noChangeArrowheads="1"/>
            </p:cNvSpPr>
            <p:nvPr/>
          </p:nvSpPr>
          <p:spPr bwMode="auto">
            <a:xfrm>
              <a:off x="4584" y="1248"/>
              <a:ext cx="3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2" name="Text Box 119"/>
            <p:cNvSpPr txBox="1">
              <a:spLocks noChangeArrowheads="1"/>
            </p:cNvSpPr>
            <p:nvPr/>
          </p:nvSpPr>
          <p:spPr bwMode="auto">
            <a:xfrm>
              <a:off x="4601" y="1248"/>
              <a:ext cx="30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latin typeface="Consolas"/>
                  <a:cs typeface="Consolas"/>
                </a:rPr>
                <a:t>ITR</a:t>
              </a:r>
            </a:p>
          </p:txBody>
        </p:sp>
      </p:grpSp>
      <p:sp>
        <p:nvSpPr>
          <p:cNvPr id="19470" name="Freeform 22"/>
          <p:cNvSpPr>
            <a:spLocks noChangeArrowheads="1"/>
          </p:cNvSpPr>
          <p:nvPr/>
        </p:nvSpPr>
        <p:spPr bwMode="auto">
          <a:xfrm>
            <a:off x="3822700" y="4206875"/>
            <a:ext cx="1517650" cy="857250"/>
          </a:xfrm>
          <a:custGeom>
            <a:avLst/>
            <a:gdLst>
              <a:gd name="T0" fmla="*/ 10325 w 1517762"/>
              <a:gd name="T1" fmla="*/ 794981 h 856928"/>
              <a:gd name="T2" fmla="*/ 0 w 1517762"/>
              <a:gd name="T3" fmla="*/ 0 h 856928"/>
              <a:gd name="T4" fmla="*/ 1517762 w 1517762"/>
              <a:gd name="T5" fmla="*/ 0 h 856928"/>
              <a:gd name="T6" fmla="*/ 1517762 w 1517762"/>
              <a:gd name="T7" fmla="*/ 856928 h 856928"/>
              <a:gd name="T8" fmla="*/ 0 60000 65536"/>
              <a:gd name="T9" fmla="*/ 0 60000 65536"/>
              <a:gd name="T10" fmla="*/ 0 60000 65536"/>
              <a:gd name="T11" fmla="*/ 0 60000 65536"/>
              <a:gd name="T12" fmla="*/ 0 w 1517762"/>
              <a:gd name="T13" fmla="*/ 0 h 856928"/>
              <a:gd name="T14" fmla="*/ 1517762 w 1517762"/>
              <a:gd name="T15" fmla="*/ 856928 h 8569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7762" h="856928">
                <a:moveTo>
                  <a:pt x="10325" y="794981"/>
                </a:moveTo>
                <a:lnTo>
                  <a:pt x="0" y="0"/>
                </a:lnTo>
                <a:lnTo>
                  <a:pt x="1517762" y="0"/>
                </a:lnTo>
                <a:lnTo>
                  <a:pt x="1517762" y="856928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grpSp>
        <p:nvGrpSpPr>
          <p:cNvPr id="19473" name="Group 29"/>
          <p:cNvGrpSpPr>
            <a:grpSpLocks/>
          </p:cNvGrpSpPr>
          <p:nvPr/>
        </p:nvGrpSpPr>
        <p:grpSpPr bwMode="auto">
          <a:xfrm>
            <a:off x="3657608" y="4876800"/>
            <a:ext cx="334963" cy="400110"/>
            <a:chOff x="7360425" y="696124"/>
            <a:chExt cx="335223" cy="400170"/>
          </a:xfrm>
        </p:grpSpPr>
        <p:sp>
          <p:nvSpPr>
            <p:cNvPr id="31" name="Rectangle 103"/>
            <p:cNvSpPr>
              <a:spLocks noChangeArrowheads="1"/>
            </p:cNvSpPr>
            <p:nvPr/>
          </p:nvSpPr>
          <p:spPr bwMode="auto">
            <a:xfrm>
              <a:off x="7390611" y="761222"/>
              <a:ext cx="305037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86" name="Rectangle 31"/>
            <p:cNvSpPr>
              <a:spLocks noChangeArrowheads="1"/>
            </p:cNvSpPr>
            <p:nvPr/>
          </p:nvSpPr>
          <p:spPr bwMode="auto">
            <a:xfrm>
              <a:off x="7360425" y="696124"/>
              <a:ext cx="32598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B</a:t>
              </a:r>
            </a:p>
          </p:txBody>
        </p:sp>
      </p:grpSp>
      <p:grpSp>
        <p:nvGrpSpPr>
          <p:cNvPr id="19474" name="Group 32"/>
          <p:cNvGrpSpPr>
            <a:grpSpLocks/>
          </p:cNvGrpSpPr>
          <p:nvPr/>
        </p:nvGrpSpPr>
        <p:grpSpPr bwMode="auto">
          <a:xfrm>
            <a:off x="5105397" y="4876800"/>
            <a:ext cx="336549" cy="400110"/>
            <a:chOff x="7360425" y="696124"/>
            <a:chExt cx="336034" cy="400170"/>
          </a:xfrm>
        </p:grpSpPr>
        <p:sp>
          <p:nvSpPr>
            <p:cNvPr id="34" name="Rectangle 103"/>
            <p:cNvSpPr>
              <a:spLocks noChangeArrowheads="1"/>
            </p:cNvSpPr>
            <p:nvPr/>
          </p:nvSpPr>
          <p:spPr bwMode="auto">
            <a:xfrm>
              <a:off x="7392126" y="761222"/>
              <a:ext cx="304333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84" name="Rectangle 34"/>
            <p:cNvSpPr>
              <a:spLocks noChangeArrowheads="1"/>
            </p:cNvSpPr>
            <p:nvPr/>
          </p:nvSpPr>
          <p:spPr bwMode="auto">
            <a:xfrm>
              <a:off x="7360425" y="696124"/>
              <a:ext cx="325181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C</a:t>
              </a:r>
            </a:p>
          </p:txBody>
        </p:sp>
      </p:grpSp>
      <p:sp>
        <p:nvSpPr>
          <p:cNvPr id="19475" name="Rectangle 35"/>
          <p:cNvSpPr>
            <a:spLocks noChangeArrowheads="1"/>
          </p:cNvSpPr>
          <p:nvPr/>
        </p:nvSpPr>
        <p:spPr bwMode="auto">
          <a:xfrm rot="5400000">
            <a:off x="4428396" y="4877742"/>
            <a:ext cx="353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onsolas"/>
                <a:cs typeface="Consolas"/>
              </a:rPr>
              <a:t>§</a:t>
            </a:r>
            <a:endParaRPr lang="en-US">
              <a:latin typeface="Consolas"/>
              <a:ea typeface="Lucida Grande" charset="0"/>
              <a:cs typeface="Consolas"/>
            </a:endParaRPr>
          </a:p>
        </p:txBody>
      </p:sp>
      <p:sp>
        <p:nvSpPr>
          <p:cNvPr id="19476" name="Rectangle 36"/>
          <p:cNvSpPr>
            <a:spLocks noChangeArrowheads="1"/>
          </p:cNvSpPr>
          <p:nvPr/>
        </p:nvSpPr>
        <p:spPr bwMode="auto">
          <a:xfrm>
            <a:off x="3316813" y="3733800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latin typeface="Consolas"/>
                <a:cs typeface="Consolas"/>
              </a:rPr>
              <a:t>RTR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19477" name="Rectangle 37"/>
          <p:cNvSpPr>
            <a:spLocks noChangeArrowheads="1"/>
          </p:cNvSpPr>
          <p:nvPr/>
        </p:nvSpPr>
        <p:spPr bwMode="auto">
          <a:xfrm>
            <a:off x="5334000" y="3733800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latin typeface="Consolas"/>
                <a:cs typeface="Consolas"/>
              </a:rPr>
              <a:t>RTR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3" name="Bent Arrow 42"/>
          <p:cNvSpPr/>
          <p:nvPr/>
        </p:nvSpPr>
        <p:spPr bwMode="auto">
          <a:xfrm>
            <a:off x="1676400" y="4114800"/>
            <a:ext cx="1981200" cy="762000"/>
          </a:xfrm>
          <a:prstGeom prst="bentArrow">
            <a:avLst>
              <a:gd name="adj1" fmla="val 11450"/>
              <a:gd name="adj2" fmla="val 16871"/>
              <a:gd name="adj3" fmla="val 25000"/>
              <a:gd name="adj4" fmla="val 40417"/>
            </a:avLst>
          </a:prstGeom>
          <a:solidFill>
            <a:srgbClr val="3366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44" name="Bent Arrow 43"/>
          <p:cNvSpPr/>
          <p:nvPr/>
        </p:nvSpPr>
        <p:spPr bwMode="auto">
          <a:xfrm rot="5400000">
            <a:off x="6134100" y="3543300"/>
            <a:ext cx="685800" cy="1981200"/>
          </a:xfrm>
          <a:prstGeom prst="bentArrow">
            <a:avLst>
              <a:gd name="adj1" fmla="val 11450"/>
              <a:gd name="adj2" fmla="val 16871"/>
              <a:gd name="adj3" fmla="val 25000"/>
              <a:gd name="adj4" fmla="val 43750"/>
            </a:avLst>
          </a:prstGeom>
          <a:solidFill>
            <a:srgbClr val="3366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80" name="Right Arrow 47"/>
          <p:cNvSpPr>
            <a:spLocks noChangeArrowheads="1"/>
          </p:cNvSpPr>
          <p:nvPr/>
        </p:nvSpPr>
        <p:spPr bwMode="auto">
          <a:xfrm>
            <a:off x="4114800" y="3112532"/>
            <a:ext cx="9144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81" name="Right Arrow 48"/>
          <p:cNvSpPr>
            <a:spLocks noChangeArrowheads="1"/>
          </p:cNvSpPr>
          <p:nvPr/>
        </p:nvSpPr>
        <p:spPr bwMode="auto">
          <a:xfrm>
            <a:off x="7620000" y="6096000"/>
            <a:ext cx="9144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82" name="Rectangle 49"/>
          <p:cNvSpPr>
            <a:spLocks noChangeArrowheads="1"/>
          </p:cNvSpPr>
          <p:nvPr/>
        </p:nvSpPr>
        <p:spPr bwMode="auto">
          <a:xfrm>
            <a:off x="7315200" y="5834063"/>
            <a:ext cx="17076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nsolas"/>
                <a:cs typeface="Consolas"/>
              </a:rPr>
              <a:t>LISP encapsulation</a:t>
            </a:r>
          </a:p>
        </p:txBody>
      </p:sp>
      <p:sp>
        <p:nvSpPr>
          <p:cNvPr id="183" name="Freeform 22"/>
          <p:cNvSpPr>
            <a:spLocks noChangeArrowheads="1"/>
          </p:cNvSpPr>
          <p:nvPr/>
        </p:nvSpPr>
        <p:spPr bwMode="auto">
          <a:xfrm>
            <a:off x="3816350" y="3352800"/>
            <a:ext cx="1517650" cy="857250"/>
          </a:xfrm>
          <a:custGeom>
            <a:avLst/>
            <a:gdLst>
              <a:gd name="T0" fmla="*/ 10325 w 1517762"/>
              <a:gd name="T1" fmla="*/ 794981 h 856928"/>
              <a:gd name="T2" fmla="*/ 0 w 1517762"/>
              <a:gd name="T3" fmla="*/ 0 h 856928"/>
              <a:gd name="T4" fmla="*/ 1517762 w 1517762"/>
              <a:gd name="T5" fmla="*/ 0 h 856928"/>
              <a:gd name="T6" fmla="*/ 1517762 w 1517762"/>
              <a:gd name="T7" fmla="*/ 856928 h 856928"/>
              <a:gd name="T8" fmla="*/ 0 60000 65536"/>
              <a:gd name="T9" fmla="*/ 0 60000 65536"/>
              <a:gd name="T10" fmla="*/ 0 60000 65536"/>
              <a:gd name="T11" fmla="*/ 0 60000 65536"/>
              <a:gd name="T12" fmla="*/ 0 w 1517762"/>
              <a:gd name="T13" fmla="*/ 0 h 856928"/>
              <a:gd name="T14" fmla="*/ 1517762 w 1517762"/>
              <a:gd name="T15" fmla="*/ 856928 h 8569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7762" h="856928">
                <a:moveTo>
                  <a:pt x="10325" y="794981"/>
                </a:moveTo>
                <a:lnTo>
                  <a:pt x="0" y="0"/>
                </a:lnTo>
                <a:lnTo>
                  <a:pt x="1517762" y="0"/>
                </a:lnTo>
                <a:lnTo>
                  <a:pt x="1517762" y="856928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grpSp>
        <p:nvGrpSpPr>
          <p:cNvPr id="19471" name="Group 23"/>
          <p:cNvGrpSpPr>
            <a:grpSpLocks/>
          </p:cNvGrpSpPr>
          <p:nvPr/>
        </p:nvGrpSpPr>
        <p:grpSpPr bwMode="auto">
          <a:xfrm>
            <a:off x="3657611" y="4038600"/>
            <a:ext cx="334964" cy="400110"/>
            <a:chOff x="7360425" y="696124"/>
            <a:chExt cx="335304" cy="400170"/>
          </a:xfrm>
        </p:grpSpPr>
        <p:sp>
          <p:nvSpPr>
            <p:cNvPr id="25" name="Rectangle 103"/>
            <p:cNvSpPr>
              <a:spLocks noChangeArrowheads="1"/>
            </p:cNvSpPr>
            <p:nvPr/>
          </p:nvSpPr>
          <p:spPr bwMode="auto">
            <a:xfrm>
              <a:off x="7390619" y="761222"/>
              <a:ext cx="30511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90" name="Rectangle 25"/>
            <p:cNvSpPr>
              <a:spLocks noChangeArrowheads="1"/>
            </p:cNvSpPr>
            <p:nvPr/>
          </p:nvSpPr>
          <p:spPr bwMode="auto">
            <a:xfrm>
              <a:off x="7360425" y="696124"/>
              <a:ext cx="326061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nsolas"/>
                  <a:cs typeface="Consolas"/>
                </a:rPr>
                <a:t>X</a:t>
              </a:r>
            </a:p>
          </p:txBody>
        </p:sp>
      </p:grpSp>
      <p:grpSp>
        <p:nvGrpSpPr>
          <p:cNvPr id="19472" name="Group 26"/>
          <p:cNvGrpSpPr>
            <a:grpSpLocks/>
          </p:cNvGrpSpPr>
          <p:nvPr/>
        </p:nvGrpSpPr>
        <p:grpSpPr bwMode="auto">
          <a:xfrm>
            <a:off x="5105400" y="4038600"/>
            <a:ext cx="346075" cy="400050"/>
            <a:chOff x="7360425" y="696124"/>
            <a:chExt cx="346344" cy="400110"/>
          </a:xfrm>
        </p:grpSpPr>
        <p:sp>
          <p:nvSpPr>
            <p:cNvPr id="28" name="Rectangle 103"/>
            <p:cNvSpPr>
              <a:spLocks noChangeArrowheads="1"/>
            </p:cNvSpPr>
            <p:nvPr/>
          </p:nvSpPr>
          <p:spPr bwMode="auto">
            <a:xfrm>
              <a:off x="7390611" y="761222"/>
              <a:ext cx="305037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488" name="Rectangle 28"/>
            <p:cNvSpPr>
              <a:spLocks noChangeArrowheads="1"/>
            </p:cNvSpPr>
            <p:nvPr/>
          </p:nvSpPr>
          <p:spPr bwMode="auto">
            <a:xfrm>
              <a:off x="7360425" y="696124"/>
              <a:ext cx="3463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Consolas"/>
                  <a:cs typeface="Consolas"/>
                </a:rPr>
                <a:t>Y</a:t>
              </a:r>
            </a:p>
          </p:txBody>
        </p:sp>
      </p:grpSp>
      <p:grpSp>
        <p:nvGrpSpPr>
          <p:cNvPr id="184" name="Group 23"/>
          <p:cNvGrpSpPr>
            <a:grpSpLocks/>
          </p:cNvGrpSpPr>
          <p:nvPr/>
        </p:nvGrpSpPr>
        <p:grpSpPr bwMode="auto">
          <a:xfrm>
            <a:off x="3657600" y="3105090"/>
            <a:ext cx="334964" cy="400110"/>
            <a:chOff x="7360425" y="696124"/>
            <a:chExt cx="335304" cy="400170"/>
          </a:xfrm>
        </p:grpSpPr>
        <p:sp>
          <p:nvSpPr>
            <p:cNvPr id="186" name="Rectangle 103"/>
            <p:cNvSpPr>
              <a:spLocks noChangeArrowheads="1"/>
            </p:cNvSpPr>
            <p:nvPr/>
          </p:nvSpPr>
          <p:spPr bwMode="auto">
            <a:xfrm>
              <a:off x="7390619" y="761222"/>
              <a:ext cx="305110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87" name="Rectangle 25"/>
            <p:cNvSpPr>
              <a:spLocks noChangeArrowheads="1"/>
            </p:cNvSpPr>
            <p:nvPr/>
          </p:nvSpPr>
          <p:spPr bwMode="auto">
            <a:xfrm>
              <a:off x="7360425" y="696124"/>
              <a:ext cx="326011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onsolas"/>
                  <a:cs typeface="Consolas"/>
                </a:rPr>
                <a:t>E</a:t>
              </a:r>
              <a:endParaRPr lang="en-US" sz="2000" dirty="0">
                <a:latin typeface="Consolas"/>
                <a:cs typeface="Consolas"/>
              </a:endParaRPr>
            </a:p>
          </p:txBody>
        </p:sp>
      </p:grpSp>
      <p:grpSp>
        <p:nvGrpSpPr>
          <p:cNvPr id="188" name="Group 26"/>
          <p:cNvGrpSpPr>
            <a:grpSpLocks/>
          </p:cNvGrpSpPr>
          <p:nvPr/>
        </p:nvGrpSpPr>
        <p:grpSpPr bwMode="auto">
          <a:xfrm>
            <a:off x="5105397" y="3105090"/>
            <a:ext cx="334963" cy="400110"/>
            <a:chOff x="7360425" y="696124"/>
            <a:chExt cx="335223" cy="400170"/>
          </a:xfrm>
        </p:grpSpPr>
        <p:sp>
          <p:nvSpPr>
            <p:cNvPr id="189" name="Rectangle 103"/>
            <p:cNvSpPr>
              <a:spLocks noChangeArrowheads="1"/>
            </p:cNvSpPr>
            <p:nvPr/>
          </p:nvSpPr>
          <p:spPr bwMode="auto">
            <a:xfrm>
              <a:off x="7390611" y="761222"/>
              <a:ext cx="305037" cy="3048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90" name="Rectangle 28"/>
            <p:cNvSpPr>
              <a:spLocks noChangeArrowheads="1"/>
            </p:cNvSpPr>
            <p:nvPr/>
          </p:nvSpPr>
          <p:spPr bwMode="auto">
            <a:xfrm>
              <a:off x="7360425" y="696124"/>
              <a:ext cx="32593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onsolas"/>
                  <a:cs typeface="Consolas"/>
                </a:rPr>
                <a:t>F</a:t>
              </a:r>
              <a:endParaRPr lang="en-US" sz="2000" dirty="0">
                <a:latin typeface="Consolas"/>
                <a:cs typeface="Consolas"/>
              </a:endParaRPr>
            </a:p>
          </p:txBody>
        </p:sp>
      </p:grpSp>
      <p:sp>
        <p:nvSpPr>
          <p:cNvPr id="191" name="Rectangle 36"/>
          <p:cNvSpPr>
            <a:spLocks noChangeArrowheads="1"/>
          </p:cNvSpPr>
          <p:nvPr/>
        </p:nvSpPr>
        <p:spPr bwMode="auto">
          <a:xfrm>
            <a:off x="3545413" y="2819400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latin typeface="Consolas"/>
                <a:cs typeface="Consolas"/>
              </a:rPr>
              <a:t>RTR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192" name="Rectangle 36"/>
          <p:cNvSpPr>
            <a:spLocks noChangeArrowheads="1"/>
          </p:cNvSpPr>
          <p:nvPr/>
        </p:nvSpPr>
        <p:spPr bwMode="auto">
          <a:xfrm>
            <a:off x="5029200" y="2831068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latin typeface="Consolas"/>
                <a:cs typeface="Consolas"/>
              </a:rPr>
              <a:t>RTR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193" name="Right Arrow 47"/>
          <p:cNvSpPr>
            <a:spLocks noChangeArrowheads="1"/>
          </p:cNvSpPr>
          <p:nvPr/>
        </p:nvSpPr>
        <p:spPr bwMode="auto">
          <a:xfrm rot="16200000">
            <a:off x="3816362" y="3735387"/>
            <a:ext cx="606425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4" name="Right Arrow 47"/>
          <p:cNvSpPr>
            <a:spLocks noChangeArrowheads="1"/>
          </p:cNvSpPr>
          <p:nvPr/>
        </p:nvSpPr>
        <p:spPr bwMode="auto">
          <a:xfrm rot="5400000">
            <a:off x="4725988" y="3735387"/>
            <a:ext cx="606425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>
              <a:latin typeface="Consolas"/>
              <a:cs typeface="Consolas"/>
            </a:endParaRPr>
          </a:p>
        </p:txBody>
      </p:sp>
      <p:sp>
        <p:nvSpPr>
          <p:cNvPr id="195" name="Rectangular Callout 194"/>
          <p:cNvSpPr/>
          <p:nvPr/>
        </p:nvSpPr>
        <p:spPr>
          <a:xfrm>
            <a:off x="152400" y="1447800"/>
            <a:ext cx="7281860" cy="914399"/>
          </a:xfrm>
          <a:prstGeom prst="wedgeRectCallout">
            <a:avLst>
              <a:gd name="adj1" fmla="val -4023"/>
              <a:gd name="adj2" fmla="val 207676"/>
            </a:avLst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t" anchorCtr="0">
            <a:normAutofit fontScale="92500" lnSpcReduction="10000"/>
          </a:bodyPr>
          <a:lstStyle/>
          <a:p>
            <a:r>
              <a:rPr lang="en-US" sz="2000" dirty="0" smtClean="0">
                <a:latin typeface="Consolas"/>
                <a:cs typeface="Consolas"/>
              </a:rPr>
              <a:t>EID-prefix:  RTR-Y</a:t>
            </a:r>
          </a:p>
          <a:p>
            <a:r>
              <a:rPr lang="en-US" sz="2000" dirty="0" smtClean="0">
                <a:latin typeface="Consolas"/>
                <a:cs typeface="Consolas"/>
              </a:rPr>
              <a:t>Locator-set: (</a:t>
            </a:r>
            <a:r>
              <a:rPr lang="en-US" sz="2000" dirty="0" err="1" smtClean="0">
                <a:latin typeface="Consolas"/>
                <a:cs typeface="Consolas"/>
              </a:rPr>
              <a:t>e,f,y</a:t>
            </a:r>
            <a:r>
              <a:rPr lang="en-US" sz="2000" dirty="0" smtClean="0">
                <a:latin typeface="Consolas"/>
                <a:cs typeface="Consolas"/>
              </a:rPr>
              <a:t>): priority 1, weight 100</a:t>
            </a:r>
          </a:p>
          <a:p>
            <a:r>
              <a:rPr lang="en-US" sz="2000" dirty="0">
                <a:latin typeface="Consolas"/>
                <a:cs typeface="Consolas"/>
              </a:rPr>
              <a:t>	 </a:t>
            </a:r>
            <a:r>
              <a:rPr lang="en-US" sz="2000" dirty="0" smtClean="0">
                <a:latin typeface="Consolas"/>
                <a:cs typeface="Consolas"/>
              </a:rPr>
              <a:t>     (y)    : priority 2, weight 100</a:t>
            </a:r>
          </a:p>
        </p:txBody>
      </p:sp>
      <p:sp>
        <p:nvSpPr>
          <p:cNvPr id="197" name="Rectangular Callout 196"/>
          <p:cNvSpPr/>
          <p:nvPr/>
        </p:nvSpPr>
        <p:spPr bwMode="auto">
          <a:xfrm>
            <a:off x="6786458" y="2743200"/>
            <a:ext cx="2243383" cy="947678"/>
          </a:xfrm>
          <a:prstGeom prst="wedgeRectCallout">
            <a:avLst>
              <a:gd name="adj1" fmla="val -231612"/>
              <a:gd name="adj2" fmla="val -1333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Consolas"/>
                <a:cs typeface="Consolas"/>
              </a:rPr>
              <a:t>L-bit setting for ‘Y’ determines: re-</a:t>
            </a:r>
            <a:r>
              <a:rPr lang="en-US" b="1" dirty="0" err="1" smtClean="0">
                <a:latin typeface="Consolas"/>
                <a:cs typeface="Consolas"/>
              </a:rPr>
              <a:t>encap</a:t>
            </a:r>
            <a:r>
              <a:rPr lang="en-US" b="1" dirty="0" smtClean="0">
                <a:latin typeface="Consolas"/>
                <a:cs typeface="Consolas"/>
              </a:rPr>
              <a:t> or lookup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/>
              <a:cs typeface="Consolas"/>
            </a:endParaRPr>
          </a:p>
        </p:txBody>
      </p:sp>
      <p:sp>
        <p:nvSpPr>
          <p:cNvPr id="198" name="Rectangular Callout 197"/>
          <p:cNvSpPr/>
          <p:nvPr/>
        </p:nvSpPr>
        <p:spPr>
          <a:xfrm>
            <a:off x="152400" y="1524000"/>
            <a:ext cx="7281860" cy="1219199"/>
          </a:xfrm>
          <a:prstGeom prst="wedgeRectCallout">
            <a:avLst>
              <a:gd name="adj1" fmla="val -3676"/>
              <a:gd name="adj2" fmla="val 138232"/>
            </a:avLst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t" anchorCtr="0">
            <a:normAutofit/>
          </a:bodyPr>
          <a:lstStyle/>
          <a:p>
            <a:r>
              <a:rPr lang="en-US" sz="2000" dirty="0" smtClean="0">
                <a:latin typeface="Consolas"/>
                <a:cs typeface="Consolas"/>
              </a:rPr>
              <a:t>EID-prefix:  ETR</a:t>
            </a:r>
          </a:p>
          <a:p>
            <a:r>
              <a:rPr lang="en-US" sz="2000" dirty="0" smtClean="0">
                <a:latin typeface="Consolas"/>
                <a:cs typeface="Consolas"/>
              </a:rPr>
              <a:t>Locator-set: (</a:t>
            </a:r>
            <a:r>
              <a:rPr lang="en-US" sz="2000" dirty="0" err="1" smtClean="0">
                <a:latin typeface="Consolas"/>
                <a:cs typeface="Consolas"/>
              </a:rPr>
              <a:t>x,e,f,y,ETR</a:t>
            </a:r>
            <a:r>
              <a:rPr lang="en-US" sz="2000" dirty="0" smtClean="0">
                <a:latin typeface="Consolas"/>
                <a:cs typeface="Consolas"/>
              </a:rPr>
              <a:t>): priority 1, weight 100</a:t>
            </a:r>
          </a:p>
          <a:p>
            <a:r>
              <a:rPr lang="en-US" sz="2000" dirty="0" smtClean="0">
                <a:latin typeface="Consolas"/>
                <a:cs typeface="Consolas"/>
              </a:rPr>
              <a:t>             (</a:t>
            </a:r>
            <a:r>
              <a:rPr lang="en-US" sz="2000" dirty="0" err="1" smtClean="0">
                <a:latin typeface="Consolas"/>
                <a:cs typeface="Consolas"/>
              </a:rPr>
              <a:t>x,y,ETR</a:t>
            </a:r>
            <a:r>
              <a:rPr lang="en-US" sz="2000" dirty="0" smtClean="0">
                <a:latin typeface="Consolas"/>
                <a:cs typeface="Consolas"/>
              </a:rPr>
              <a:t>): 	  priority 2, weight 100</a:t>
            </a:r>
          </a:p>
        </p:txBody>
      </p:sp>
      <p:sp>
        <p:nvSpPr>
          <p:cNvPr id="199" name="Rectangular Callout 198"/>
          <p:cNvSpPr/>
          <p:nvPr/>
        </p:nvSpPr>
        <p:spPr bwMode="auto">
          <a:xfrm>
            <a:off x="5797014" y="2666998"/>
            <a:ext cx="2243383" cy="839328"/>
          </a:xfrm>
          <a:prstGeom prst="wedgeRectCallout">
            <a:avLst>
              <a:gd name="adj1" fmla="val -196513"/>
              <a:gd name="adj2" fmla="val -15866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Consolas"/>
                <a:cs typeface="Consolas"/>
              </a:rPr>
              <a:t>RTR ‘X’ performs lookup on ETR ‘ETR’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513034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5" grpId="1" animBg="1"/>
      <p:bldP spid="197" grpId="0" animBg="1"/>
      <p:bldP spid="197" grpId="1" animBg="1"/>
      <p:bldP spid="198" grpId="0" animBg="1"/>
      <p:bldP spid="1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Straight Connector 150"/>
          <p:cNvCxnSpPr>
            <a:cxnSpLocks noChangeShapeType="1"/>
            <a:stCxn id="75" idx="0"/>
          </p:cNvCxnSpPr>
          <p:nvPr/>
        </p:nvCxnSpPr>
        <p:spPr bwMode="auto">
          <a:xfrm flipH="1" flipV="1">
            <a:off x="5019921" y="3505201"/>
            <a:ext cx="1102729" cy="78730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9" name="Straight Connector 150"/>
          <p:cNvCxnSpPr>
            <a:cxnSpLocks noChangeShapeType="1"/>
            <a:stCxn id="67" idx="0"/>
          </p:cNvCxnSpPr>
          <p:nvPr/>
        </p:nvCxnSpPr>
        <p:spPr bwMode="auto">
          <a:xfrm flipV="1">
            <a:off x="3021350" y="3581400"/>
            <a:ext cx="407649" cy="63490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pic>
        <p:nvPicPr>
          <p:cNvPr id="18434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00200"/>
            <a:ext cx="3429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0"/>
                <a:cs typeface="Consolas"/>
              </a:rPr>
              <a:t>Service Chaining</a:t>
            </a:r>
            <a:endParaRPr lang="en-US" dirty="0">
              <a:ea typeface="ＭＳ Ｐゴシック" charset="0"/>
              <a:cs typeface="Consolas"/>
            </a:endParaRPr>
          </a:p>
        </p:txBody>
      </p:sp>
      <p:pic>
        <p:nvPicPr>
          <p:cNvPr id="18439" name="Picture 12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098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440" name="Straight Connector 150"/>
          <p:cNvCxnSpPr>
            <a:cxnSpLocks noChangeShapeType="1"/>
            <a:endCxn id="18434" idx="1"/>
          </p:cNvCxnSpPr>
          <p:nvPr/>
        </p:nvCxnSpPr>
        <p:spPr bwMode="auto">
          <a:xfrm>
            <a:off x="1981200" y="28956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1" name="Group 10"/>
          <p:cNvGrpSpPr/>
          <p:nvPr/>
        </p:nvGrpSpPr>
        <p:grpSpPr>
          <a:xfrm>
            <a:off x="2613700" y="4191000"/>
            <a:ext cx="1196300" cy="457199"/>
            <a:chOff x="2613700" y="4800600"/>
            <a:chExt cx="1196300" cy="457199"/>
          </a:xfrm>
        </p:grpSpPr>
        <p:sp>
          <p:nvSpPr>
            <p:cNvPr id="67" name="Rectangle 103"/>
            <p:cNvSpPr>
              <a:spLocks noChangeArrowheads="1"/>
            </p:cNvSpPr>
            <p:nvPr/>
          </p:nvSpPr>
          <p:spPr bwMode="auto">
            <a:xfrm>
              <a:off x="2613700" y="4825908"/>
              <a:ext cx="815299" cy="4318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18468" name="Rectangle 151"/>
            <p:cNvSpPr>
              <a:spLocks noChangeArrowheads="1"/>
            </p:cNvSpPr>
            <p:nvPr/>
          </p:nvSpPr>
          <p:spPr bwMode="auto">
            <a:xfrm>
              <a:off x="2715711" y="4800600"/>
              <a:ext cx="10942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onsolas"/>
                  <a:cs typeface="Consolas"/>
                </a:rPr>
                <a:t>RTR</a:t>
              </a:r>
              <a:endParaRPr lang="en-US" sz="2000" dirty="0">
                <a:latin typeface="Consolas"/>
                <a:cs typeface="Consolas"/>
              </a:endParaRPr>
            </a:p>
          </p:txBody>
        </p:sp>
      </p:grpSp>
      <p:pic>
        <p:nvPicPr>
          <p:cNvPr id="18444" name="Picture 1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150"/>
          <p:cNvCxnSpPr>
            <a:cxnSpLocks noChangeShapeType="1"/>
            <a:stCxn id="18434" idx="3"/>
            <a:endCxn id="69" idx="1"/>
          </p:cNvCxnSpPr>
          <p:nvPr/>
        </p:nvCxnSpPr>
        <p:spPr bwMode="auto">
          <a:xfrm>
            <a:off x="6248400" y="2895600"/>
            <a:ext cx="798770" cy="126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pic>
        <p:nvPicPr>
          <p:cNvPr id="14" name="Picture 13" descr="683928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4" y="3962400"/>
            <a:ext cx="1119187" cy="950065"/>
          </a:xfrm>
          <a:prstGeom prst="rect">
            <a:avLst/>
          </a:prstGeom>
        </p:spPr>
      </p:pic>
      <p:pic>
        <p:nvPicPr>
          <p:cNvPr id="17" name="Picture 16" descr="bitsela-2rh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5275631"/>
            <a:ext cx="682201" cy="838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44621" y="4953000"/>
            <a:ext cx="1312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nsolas"/>
                <a:cs typeface="Consolas"/>
              </a:rPr>
              <a:t>S</a:t>
            </a:r>
            <a:r>
              <a:rPr lang="en-US" sz="2000" dirty="0" smtClean="0">
                <a:latin typeface="Consolas"/>
                <a:cs typeface="Consolas"/>
              </a:rPr>
              <a:t>crubber</a:t>
            </a:r>
            <a:endParaRPr lang="en-US" sz="2000" dirty="0">
              <a:latin typeface="Consolas"/>
              <a:cs typeface="Consola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08607" y="6000690"/>
            <a:ext cx="1453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nsolas"/>
                <a:cs typeface="Consolas"/>
              </a:rPr>
              <a:t>Honey-pot</a:t>
            </a:r>
            <a:endParaRPr lang="en-US" sz="2000" dirty="0">
              <a:latin typeface="Consolas"/>
              <a:cs typeface="Consolas"/>
            </a:endParaRPr>
          </a:p>
        </p:txBody>
      </p:sp>
      <p:cxnSp>
        <p:nvCxnSpPr>
          <p:cNvPr id="52" name="Straight Connector 150"/>
          <p:cNvCxnSpPr>
            <a:cxnSpLocks noChangeShapeType="1"/>
            <a:stCxn id="14" idx="3"/>
            <a:endCxn id="67" idx="1"/>
          </p:cNvCxnSpPr>
          <p:nvPr/>
        </p:nvCxnSpPr>
        <p:spPr bwMode="auto">
          <a:xfrm flipV="1">
            <a:off x="1955801" y="4432254"/>
            <a:ext cx="657899" cy="517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5" name="Straight Connector 150"/>
          <p:cNvCxnSpPr>
            <a:cxnSpLocks noChangeShapeType="1"/>
            <a:stCxn id="17" idx="0"/>
          </p:cNvCxnSpPr>
          <p:nvPr/>
        </p:nvCxnSpPr>
        <p:spPr bwMode="auto">
          <a:xfrm flipV="1">
            <a:off x="3236701" y="4648200"/>
            <a:ext cx="0" cy="62743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64" name="Group 63"/>
          <p:cNvGrpSpPr/>
          <p:nvPr/>
        </p:nvGrpSpPr>
        <p:grpSpPr>
          <a:xfrm>
            <a:off x="1219200" y="2667001"/>
            <a:ext cx="815299" cy="457199"/>
            <a:chOff x="2613700" y="4800600"/>
            <a:chExt cx="815299" cy="457199"/>
          </a:xfrm>
        </p:grpSpPr>
        <p:sp>
          <p:nvSpPr>
            <p:cNvPr id="65" name="Rectangle 103"/>
            <p:cNvSpPr>
              <a:spLocks noChangeArrowheads="1"/>
            </p:cNvSpPr>
            <p:nvPr/>
          </p:nvSpPr>
          <p:spPr bwMode="auto">
            <a:xfrm>
              <a:off x="2613700" y="4825908"/>
              <a:ext cx="815299" cy="4318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66" name="Rectangle 151"/>
            <p:cNvSpPr>
              <a:spLocks noChangeArrowheads="1"/>
            </p:cNvSpPr>
            <p:nvPr/>
          </p:nvSpPr>
          <p:spPr bwMode="auto">
            <a:xfrm>
              <a:off x="2715711" y="4800600"/>
              <a:ext cx="6078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onsolas"/>
                  <a:cs typeface="Consolas"/>
                </a:rPr>
                <a:t>ITR</a:t>
              </a:r>
              <a:endParaRPr lang="en-US" sz="2000" dirty="0">
                <a:latin typeface="Consolas"/>
                <a:cs typeface="Consolas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047170" y="2667001"/>
            <a:ext cx="815299" cy="457199"/>
            <a:chOff x="2613700" y="4800600"/>
            <a:chExt cx="815299" cy="457199"/>
          </a:xfrm>
        </p:grpSpPr>
        <p:sp>
          <p:nvSpPr>
            <p:cNvPr id="69" name="Rectangle 103"/>
            <p:cNvSpPr>
              <a:spLocks noChangeArrowheads="1"/>
            </p:cNvSpPr>
            <p:nvPr/>
          </p:nvSpPr>
          <p:spPr bwMode="auto">
            <a:xfrm>
              <a:off x="2613700" y="4825908"/>
              <a:ext cx="815299" cy="4318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70" name="Rectangle 151"/>
            <p:cNvSpPr>
              <a:spLocks noChangeArrowheads="1"/>
            </p:cNvSpPr>
            <p:nvPr/>
          </p:nvSpPr>
          <p:spPr bwMode="auto">
            <a:xfrm>
              <a:off x="2715711" y="4800600"/>
              <a:ext cx="6078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onsolas"/>
                  <a:cs typeface="Consolas"/>
                </a:rPr>
                <a:t>ETR</a:t>
              </a:r>
              <a:endParaRPr lang="en-US" sz="2000" dirty="0">
                <a:latin typeface="Consolas"/>
                <a:cs typeface="Consolas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715000" y="4267201"/>
            <a:ext cx="1196300" cy="457199"/>
            <a:chOff x="2613700" y="4800600"/>
            <a:chExt cx="1196300" cy="457199"/>
          </a:xfrm>
        </p:grpSpPr>
        <p:sp>
          <p:nvSpPr>
            <p:cNvPr id="75" name="Rectangle 103"/>
            <p:cNvSpPr>
              <a:spLocks noChangeArrowheads="1"/>
            </p:cNvSpPr>
            <p:nvPr/>
          </p:nvSpPr>
          <p:spPr bwMode="auto">
            <a:xfrm>
              <a:off x="2613700" y="4825908"/>
              <a:ext cx="815299" cy="4318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  <a:latin typeface="Consolas"/>
                <a:cs typeface="Consolas"/>
              </a:endParaRPr>
            </a:p>
          </p:txBody>
        </p:sp>
        <p:sp>
          <p:nvSpPr>
            <p:cNvPr id="76" name="Rectangle 151"/>
            <p:cNvSpPr>
              <a:spLocks noChangeArrowheads="1"/>
            </p:cNvSpPr>
            <p:nvPr/>
          </p:nvSpPr>
          <p:spPr bwMode="auto">
            <a:xfrm>
              <a:off x="2715711" y="4800600"/>
              <a:ext cx="10942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Consolas"/>
                  <a:cs typeface="Consolas"/>
                </a:rPr>
                <a:t>RTR</a:t>
              </a:r>
              <a:endParaRPr lang="en-US" sz="2000" dirty="0">
                <a:latin typeface="Consolas"/>
                <a:cs typeface="Consolas"/>
              </a:endParaRPr>
            </a:p>
          </p:txBody>
        </p:sp>
      </p:grpSp>
      <p:cxnSp>
        <p:nvCxnSpPr>
          <p:cNvPr id="77" name="Straight Connector 150"/>
          <p:cNvCxnSpPr>
            <a:cxnSpLocks noChangeShapeType="1"/>
            <a:endCxn id="75" idx="2"/>
          </p:cNvCxnSpPr>
          <p:nvPr/>
        </p:nvCxnSpPr>
        <p:spPr bwMode="auto">
          <a:xfrm flipV="1">
            <a:off x="6122650" y="47244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3" name="Straight Connector 150"/>
          <p:cNvCxnSpPr>
            <a:cxnSpLocks noChangeShapeType="1"/>
          </p:cNvCxnSpPr>
          <p:nvPr/>
        </p:nvCxnSpPr>
        <p:spPr bwMode="auto">
          <a:xfrm flipV="1">
            <a:off x="6324600" y="4782768"/>
            <a:ext cx="0" cy="47503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cxnSp>
        <p:nvCxnSpPr>
          <p:cNvPr id="86" name="Straight Connector 150"/>
          <p:cNvCxnSpPr>
            <a:cxnSpLocks noChangeShapeType="1"/>
          </p:cNvCxnSpPr>
          <p:nvPr/>
        </p:nvCxnSpPr>
        <p:spPr bwMode="auto">
          <a:xfrm>
            <a:off x="5943600" y="4800600"/>
            <a:ext cx="0" cy="4754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cxnSp>
        <p:nvCxnSpPr>
          <p:cNvPr id="91" name="Straight Connector 150"/>
          <p:cNvCxnSpPr>
            <a:cxnSpLocks noChangeShapeType="1"/>
          </p:cNvCxnSpPr>
          <p:nvPr/>
        </p:nvCxnSpPr>
        <p:spPr bwMode="auto">
          <a:xfrm>
            <a:off x="1929070" y="4591111"/>
            <a:ext cx="609779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cxnSp>
        <p:nvCxnSpPr>
          <p:cNvPr id="92" name="Straight Connector 150"/>
          <p:cNvCxnSpPr>
            <a:cxnSpLocks noChangeShapeType="1"/>
          </p:cNvCxnSpPr>
          <p:nvPr/>
        </p:nvCxnSpPr>
        <p:spPr bwMode="auto">
          <a:xfrm flipH="1">
            <a:off x="1929070" y="4235421"/>
            <a:ext cx="609781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sp>
        <p:nvSpPr>
          <p:cNvPr id="93" name="TextBox 92"/>
          <p:cNvSpPr txBox="1"/>
          <p:nvPr/>
        </p:nvSpPr>
        <p:spPr>
          <a:xfrm>
            <a:off x="4876800" y="6096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onsolas"/>
                <a:cs typeface="Consolas"/>
              </a:rPr>
              <a:t>Deep Packet Inspection</a:t>
            </a:r>
            <a:endParaRPr lang="en-US" sz="1800" dirty="0">
              <a:latin typeface="Consolas"/>
              <a:cs typeface="Consolas"/>
            </a:endParaRPr>
          </a:p>
        </p:txBody>
      </p:sp>
      <p:pic>
        <p:nvPicPr>
          <p:cNvPr id="31" name="Picture 30" descr="Dataanalysi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353110"/>
            <a:ext cx="1232487" cy="819090"/>
          </a:xfrm>
          <a:prstGeom prst="rect">
            <a:avLst/>
          </a:prstGeom>
        </p:spPr>
      </p:pic>
      <p:cxnSp>
        <p:nvCxnSpPr>
          <p:cNvPr id="106" name="Straight Connector 150"/>
          <p:cNvCxnSpPr>
            <a:cxnSpLocks noChangeShapeType="1"/>
          </p:cNvCxnSpPr>
          <p:nvPr/>
        </p:nvCxnSpPr>
        <p:spPr bwMode="auto">
          <a:xfrm flipV="1">
            <a:off x="3429000" y="4729533"/>
            <a:ext cx="0" cy="47503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cxnSp>
        <p:nvCxnSpPr>
          <p:cNvPr id="107" name="Straight Connector 150"/>
          <p:cNvCxnSpPr>
            <a:cxnSpLocks noChangeShapeType="1"/>
          </p:cNvCxnSpPr>
          <p:nvPr/>
        </p:nvCxnSpPr>
        <p:spPr bwMode="auto">
          <a:xfrm>
            <a:off x="3070574" y="4747365"/>
            <a:ext cx="0" cy="4754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sp>
        <p:nvSpPr>
          <p:cNvPr id="58" name="Freeform 57"/>
          <p:cNvSpPr/>
          <p:nvPr/>
        </p:nvSpPr>
        <p:spPr>
          <a:xfrm>
            <a:off x="2120900" y="2213132"/>
            <a:ext cx="1662450" cy="1977868"/>
          </a:xfrm>
          <a:custGeom>
            <a:avLst/>
            <a:gdLst>
              <a:gd name="connsiteX0" fmla="*/ 0 w 1662450"/>
              <a:gd name="connsiteY0" fmla="*/ 504668 h 1838168"/>
              <a:gd name="connsiteX1" fmla="*/ 1651000 w 1662450"/>
              <a:gd name="connsiteY1" fmla="*/ 72868 h 1838168"/>
              <a:gd name="connsiteX2" fmla="*/ 774700 w 1662450"/>
              <a:gd name="connsiteY2" fmla="*/ 1838168 h 183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2450" h="1838168">
                <a:moveTo>
                  <a:pt x="0" y="504668"/>
                </a:moveTo>
                <a:cubicBezTo>
                  <a:pt x="760941" y="177643"/>
                  <a:pt x="1521883" y="-149382"/>
                  <a:pt x="1651000" y="72868"/>
                </a:cubicBezTo>
                <a:cubicBezTo>
                  <a:pt x="1780117" y="295118"/>
                  <a:pt x="774700" y="1838168"/>
                  <a:pt x="774700" y="1838168"/>
                </a:cubicBezTo>
              </a:path>
            </a:pathLst>
          </a:custGeom>
          <a:ln w="63500">
            <a:solidFill>
              <a:srgbClr val="FF0000"/>
            </a:solidFill>
            <a:tailEnd type="triangle"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2613700" y="4686300"/>
            <a:ext cx="281900" cy="432247"/>
          </a:xfrm>
          <a:custGeom>
            <a:avLst/>
            <a:gdLst>
              <a:gd name="connsiteX0" fmla="*/ 43981 w 285281"/>
              <a:gd name="connsiteY0" fmla="*/ 0 h 432247"/>
              <a:gd name="connsiteX1" fmla="*/ 18581 w 285281"/>
              <a:gd name="connsiteY1" fmla="*/ 431800 h 432247"/>
              <a:gd name="connsiteX2" fmla="*/ 285281 w 285281"/>
              <a:gd name="connsiteY2" fmla="*/ 88900 h 43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5281" h="432247">
                <a:moveTo>
                  <a:pt x="43981" y="0"/>
                </a:moveTo>
                <a:cubicBezTo>
                  <a:pt x="11172" y="208491"/>
                  <a:pt x="-21636" y="416983"/>
                  <a:pt x="18581" y="431800"/>
                </a:cubicBezTo>
                <a:cubicBezTo>
                  <a:pt x="58798" y="446617"/>
                  <a:pt x="285281" y="88900"/>
                  <a:pt x="285281" y="88900"/>
                </a:cubicBezTo>
              </a:path>
            </a:pathLst>
          </a:custGeom>
          <a:ln w="63500">
            <a:solidFill>
              <a:srgbClr val="FF0000"/>
            </a:solidFill>
            <a:tailEnd type="triangle"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3289301" y="3505200"/>
            <a:ext cx="2425700" cy="711107"/>
          </a:xfrm>
          <a:custGeom>
            <a:avLst/>
            <a:gdLst>
              <a:gd name="connsiteX0" fmla="*/ 0 w 2730500"/>
              <a:gd name="connsiteY0" fmla="*/ 812804 h 812804"/>
              <a:gd name="connsiteX1" fmla="*/ 1333500 w 2730500"/>
              <a:gd name="connsiteY1" fmla="*/ 4 h 812804"/>
              <a:gd name="connsiteX2" fmla="*/ 2730500 w 2730500"/>
              <a:gd name="connsiteY2" fmla="*/ 800104 h 81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0500" h="812804">
                <a:moveTo>
                  <a:pt x="0" y="812804"/>
                </a:moveTo>
                <a:cubicBezTo>
                  <a:pt x="439208" y="407462"/>
                  <a:pt x="878417" y="2121"/>
                  <a:pt x="1333500" y="4"/>
                </a:cubicBezTo>
                <a:cubicBezTo>
                  <a:pt x="1788583" y="-2113"/>
                  <a:pt x="2730500" y="800104"/>
                  <a:pt x="2730500" y="800104"/>
                </a:cubicBezTo>
              </a:path>
            </a:pathLst>
          </a:custGeom>
          <a:ln w="63500">
            <a:solidFill>
              <a:srgbClr val="FF0000"/>
            </a:solidFill>
            <a:tailEnd type="triangle"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5181600" y="2514601"/>
            <a:ext cx="1613487" cy="1676399"/>
          </a:xfrm>
          <a:custGeom>
            <a:avLst/>
            <a:gdLst>
              <a:gd name="connsiteX0" fmla="*/ 1174752 w 1631952"/>
              <a:gd name="connsiteY0" fmla="*/ 1603252 h 1603252"/>
              <a:gd name="connsiteX1" fmla="*/ 6352 w 1631952"/>
              <a:gd name="connsiteY1" fmla="*/ 66552 h 1603252"/>
              <a:gd name="connsiteX2" fmla="*/ 1631952 w 1631952"/>
              <a:gd name="connsiteY2" fmla="*/ 257052 h 160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1952" h="1603252">
                <a:moveTo>
                  <a:pt x="1174752" y="1603252"/>
                </a:moveTo>
                <a:cubicBezTo>
                  <a:pt x="552452" y="947085"/>
                  <a:pt x="-69848" y="290919"/>
                  <a:pt x="6352" y="66552"/>
                </a:cubicBezTo>
                <a:cubicBezTo>
                  <a:pt x="82552" y="-157815"/>
                  <a:pt x="1631952" y="257052"/>
                  <a:pt x="1631952" y="257052"/>
                </a:cubicBezTo>
              </a:path>
            </a:pathLst>
          </a:custGeom>
          <a:ln w="63500">
            <a:solidFill>
              <a:srgbClr val="FF0000"/>
            </a:solidFill>
            <a:tailEnd type="triangle"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9718" y="5638800"/>
            <a:ext cx="217628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  <a:latin typeface="Consolas"/>
                <a:cs typeface="Consolas"/>
              </a:rPr>
              <a:t>Service described by EID in mapping database</a:t>
            </a:r>
            <a:endParaRPr lang="en-US" sz="1600" b="1" dirty="0">
              <a:solidFill>
                <a:srgbClr val="008000"/>
              </a:solidFill>
              <a:latin typeface="Consolas"/>
              <a:cs typeface="Consola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947487" y="4686300"/>
            <a:ext cx="2176282" cy="5847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800000"/>
                </a:solidFill>
                <a:latin typeface="Consolas"/>
                <a:cs typeface="Consolas"/>
              </a:rPr>
              <a:t>Service Chain described by ELP</a:t>
            </a:r>
            <a:endParaRPr lang="en-US" sz="1600" b="1" dirty="0">
              <a:solidFill>
                <a:srgbClr val="800000"/>
              </a:solidFill>
              <a:latin typeface="Consolas"/>
              <a:cs typeface="Consolas"/>
            </a:endParaRPr>
          </a:p>
        </p:txBody>
      </p:sp>
      <p:cxnSp>
        <p:nvCxnSpPr>
          <p:cNvPr id="116" name="Straight Connector 150"/>
          <p:cNvCxnSpPr>
            <a:cxnSpLocks noChangeShapeType="1"/>
            <a:endCxn id="65" idx="1"/>
          </p:cNvCxnSpPr>
          <p:nvPr/>
        </p:nvCxnSpPr>
        <p:spPr bwMode="auto">
          <a:xfrm>
            <a:off x="457200" y="2908255"/>
            <a:ext cx="7620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sp>
        <p:nvSpPr>
          <p:cNvPr id="124" name="TextBox 123"/>
          <p:cNvSpPr txBox="1"/>
          <p:nvPr/>
        </p:nvSpPr>
        <p:spPr>
          <a:xfrm>
            <a:off x="8584289" y="2692401"/>
            <a:ext cx="635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nsolas"/>
                <a:cs typeface="Consolas"/>
              </a:rPr>
              <a:t>dEID</a:t>
            </a:r>
            <a:endParaRPr lang="en-US" sz="1600" dirty="0">
              <a:latin typeface="Consolas"/>
              <a:cs typeface="Consolas"/>
            </a:endParaRPr>
          </a:p>
        </p:txBody>
      </p:sp>
      <p:cxnSp>
        <p:nvCxnSpPr>
          <p:cNvPr id="125" name="Straight Connector 150"/>
          <p:cNvCxnSpPr>
            <a:cxnSpLocks noChangeShapeType="1"/>
          </p:cNvCxnSpPr>
          <p:nvPr/>
        </p:nvCxnSpPr>
        <p:spPr bwMode="auto">
          <a:xfrm>
            <a:off x="7875169" y="2891209"/>
            <a:ext cx="811631" cy="17046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/>
            <a:tailEnd type="arrow"/>
          </a:ln>
        </p:spPr>
      </p:cxnSp>
      <p:sp>
        <p:nvSpPr>
          <p:cNvPr id="115" name="TextBox 114"/>
          <p:cNvSpPr txBox="1"/>
          <p:nvPr/>
        </p:nvSpPr>
        <p:spPr>
          <a:xfrm>
            <a:off x="-76200" y="2709446"/>
            <a:ext cx="635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nsolas"/>
                <a:cs typeface="Consolas"/>
              </a:rPr>
              <a:t>sEID</a:t>
            </a:r>
            <a:endParaRPr lang="en-US" sz="1600" dirty="0"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591995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7150" cap="flat" cmpd="sng" algn="ctr">
          <a:solidFill>
            <a:srgbClr val="0000FF"/>
          </a:solidFill>
          <a:prstDash val="solid"/>
          <a:round/>
          <a:headEnd type="none" w="med" len="med"/>
          <a:tailEnd type="arrow" w="sm" len="med"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40481</TotalTime>
  <Words>371</Words>
  <Application>Microsoft Macintosh PowerPoint</Application>
  <PresentationFormat>On-screen Show (4:3)</PresentationFormat>
  <Paragraphs>89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LISP Traffic Engineering</vt:lpstr>
      <vt:lpstr>Problem Statement</vt:lpstr>
      <vt:lpstr>Re-Encapsulation Points</vt:lpstr>
      <vt:lpstr>Recursion</vt:lpstr>
      <vt:lpstr>Service Chaining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LISP Traffic Engineering</dc:title>
  <dc:subject/>
  <dc:creator>Michael Kowal</dc:creator>
  <cp:keywords/>
  <dc:description/>
  <cp:lastModifiedBy>Michael Kowal</cp:lastModifiedBy>
  <cp:revision>1219</cp:revision>
  <dcterms:created xsi:type="dcterms:W3CDTF">2011-10-05T13:55:39Z</dcterms:created>
  <dcterms:modified xsi:type="dcterms:W3CDTF">2012-07-30T05:57:06Z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dino@procket.com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C:\Temp</vt:lpwstr>
  </property>
</Properties>
</file>