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EF4"/>
    <a:srgbClr val="DBEEF4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1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673-D088-47D0-8CF6-0A8DDEAB5664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673-D088-47D0-8CF6-0A8DDEAB5664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673-D088-47D0-8CF6-0A8DDEAB5664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673-D088-47D0-8CF6-0A8DDEAB5664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673-D088-47D0-8CF6-0A8DDEAB5664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673-D088-47D0-8CF6-0A8DDEAB5664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673-D088-47D0-8CF6-0A8DDEAB5664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673-D088-47D0-8CF6-0A8DDEAB5664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673-D088-47D0-8CF6-0A8DDEAB5664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673-D088-47D0-8CF6-0A8DDEAB5664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673-D088-47D0-8CF6-0A8DDEAB5664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FF673-D088-47D0-8CF6-0A8DDEAB5664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EFB92-3159-481F-A7FD-4A1EA99775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AT&amp;T AMT Multicast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IETF 84</a:t>
            </a:r>
          </a:p>
          <a:p>
            <a:r>
              <a:rPr lang="en-US" dirty="0" smtClean="0"/>
              <a:t>Vancouver, BC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/>
              <a:t>AT&amp;T AMT Landscape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458200" cy="5334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Production ready Relays deployed in 12 national sites</a:t>
            </a:r>
          </a:p>
          <a:p>
            <a:pPr lvl="1"/>
            <a:r>
              <a:rPr lang="en-US" sz="2000" dirty="0" smtClean="0"/>
              <a:t>Based on v9</a:t>
            </a:r>
          </a:p>
          <a:p>
            <a:pPr lvl="1"/>
            <a:r>
              <a:rPr lang="en-US" sz="2000" dirty="0" smtClean="0"/>
              <a:t>Moving to v14 4Q12 </a:t>
            </a:r>
            <a:r>
              <a:rPr lang="en-US" sz="1600" dirty="0" smtClean="0"/>
              <a:t>(assuming it is finalized and approved)</a:t>
            </a:r>
            <a:endParaRPr lang="en-US" sz="2000" dirty="0" smtClean="0"/>
          </a:p>
          <a:p>
            <a:r>
              <a:rPr lang="en-US" sz="2400" dirty="0" smtClean="0"/>
              <a:t>Total of 150 to 200 </a:t>
            </a:r>
            <a:r>
              <a:rPr lang="en-US" sz="2400" dirty="0" err="1" smtClean="0"/>
              <a:t>Gbps</a:t>
            </a:r>
            <a:r>
              <a:rPr lang="en-US" sz="2400" dirty="0" smtClean="0"/>
              <a:t> capacity by EOY 2012</a:t>
            </a:r>
          </a:p>
          <a:p>
            <a:r>
              <a:rPr lang="en-US" sz="2400" dirty="0" smtClean="0"/>
              <a:t>Soliciting large Content Providers with popular </a:t>
            </a:r>
            <a:r>
              <a:rPr lang="en-US" sz="2400" dirty="0" err="1" smtClean="0"/>
              <a:t>multicastable</a:t>
            </a:r>
            <a:r>
              <a:rPr lang="en-US" sz="2400" dirty="0" smtClean="0"/>
              <a:t> content</a:t>
            </a:r>
          </a:p>
          <a:p>
            <a:r>
              <a:rPr lang="en-US" sz="2400" dirty="0" smtClean="0"/>
              <a:t>Engaged with </a:t>
            </a:r>
            <a:r>
              <a:rPr lang="en-US" sz="2400" dirty="0" err="1" smtClean="0"/>
              <a:t>Octoshape</a:t>
            </a:r>
            <a:r>
              <a:rPr lang="en-US" sz="2400" dirty="0" smtClean="0"/>
              <a:t> to utilize AMT capabilities to distribute their customers’ content</a:t>
            </a:r>
          </a:p>
          <a:p>
            <a:pPr lvl="1"/>
            <a:r>
              <a:rPr lang="en-US" sz="2000" dirty="0" smtClean="0"/>
              <a:t>Octoshape’s proprietary technology ensures reliable delivery with high quality (quality metrics from Octoshape GW client)</a:t>
            </a:r>
          </a:p>
          <a:p>
            <a:pPr lvl="1"/>
            <a:r>
              <a:rPr lang="en-US" sz="2000" dirty="0" smtClean="0"/>
              <a:t>Primary used for high-scale broadcast-quality  video distribution</a:t>
            </a:r>
          </a:p>
          <a:p>
            <a:pPr lvl="2"/>
            <a:r>
              <a:rPr lang="en-US" sz="2000" dirty="0" smtClean="0"/>
              <a:t>24x7 broadcast: Examples: CNN live video (cnn.com), TVEverywhere</a:t>
            </a:r>
          </a:p>
          <a:p>
            <a:pPr lvl="2"/>
            <a:r>
              <a:rPr lang="en-US" sz="2000" dirty="0" smtClean="0"/>
              <a:t>Events: Examples: Eurovision Song Contest, French Open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/>
              <a:t>Eurovision Song Contest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Partnered with </a:t>
            </a:r>
            <a:r>
              <a:rPr lang="en-US" sz="2400" dirty="0" err="1" smtClean="0"/>
              <a:t>Octoshape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Up to 10’s of thousands of simultaneous clients viewing</a:t>
            </a:r>
          </a:p>
          <a:p>
            <a:r>
              <a:rPr lang="en-US" sz="2400" dirty="0" smtClean="0"/>
              <a:t>Supported 10’s of </a:t>
            </a:r>
            <a:r>
              <a:rPr lang="en-US" sz="2400" dirty="0" err="1" smtClean="0"/>
              <a:t>Gbps</a:t>
            </a:r>
            <a:r>
              <a:rPr lang="en-US" sz="2400" dirty="0" smtClean="0"/>
              <a:t> at peak period</a:t>
            </a:r>
          </a:p>
          <a:p>
            <a:r>
              <a:rPr lang="en-US" sz="2400" dirty="0" smtClean="0"/>
              <a:t>Approx Domestic </a:t>
            </a:r>
            <a:r>
              <a:rPr lang="en-US" sz="2400" dirty="0" smtClean="0"/>
              <a:t>= 70%,  International = 30</a:t>
            </a:r>
            <a:r>
              <a:rPr lang="en-US" sz="2400" dirty="0" smtClean="0"/>
              <a:t>%</a:t>
            </a:r>
            <a:endParaRPr lang="en-US" sz="2400" dirty="0" smtClean="0"/>
          </a:p>
          <a:p>
            <a:r>
              <a:rPr lang="en-US" sz="2400" dirty="0" smtClean="0"/>
              <a:t>Single Anycast address </a:t>
            </a:r>
          </a:p>
          <a:p>
            <a:r>
              <a:rPr lang="en-US" sz="2400" dirty="0" smtClean="0"/>
              <a:t>No failures and sampling showed excellent quality</a:t>
            </a:r>
          </a:p>
          <a:p>
            <a:r>
              <a:rPr lang="en-US" sz="2400" dirty="0" smtClean="0"/>
              <a:t>Interesting issue discovered w/respect Anycast routing</a:t>
            </a:r>
          </a:p>
          <a:p>
            <a:pPr lvl="1"/>
            <a:r>
              <a:rPr lang="en-US" sz="2000" dirty="0" smtClean="0"/>
              <a:t>As busy peering locations </a:t>
            </a:r>
            <a:r>
              <a:rPr lang="en-US" sz="2000" dirty="0" err="1" smtClean="0"/>
              <a:t>quiesced</a:t>
            </a:r>
            <a:r>
              <a:rPr lang="en-US" sz="2000" dirty="0" smtClean="0"/>
              <a:t> the AMT tunnels burrowed deeper into BB to non-peering located Relays</a:t>
            </a:r>
          </a:p>
          <a:p>
            <a:pPr lvl="1"/>
            <a:r>
              <a:rPr lang="en-US" sz="2000" dirty="0" smtClean="0"/>
              <a:t>Possible solution = separate </a:t>
            </a:r>
            <a:r>
              <a:rPr lang="en-US" sz="2000" dirty="0" err="1" smtClean="0"/>
              <a:t>Anycast</a:t>
            </a:r>
            <a:r>
              <a:rPr lang="en-US" sz="2000" dirty="0" smtClean="0"/>
              <a:t> address for Peering and Non-peering located Relays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err="1" smtClean="0"/>
              <a:t>Anycast</a:t>
            </a:r>
            <a:r>
              <a:rPr lang="en-US" sz="2800" b="1" dirty="0" smtClean="0"/>
              <a:t> Issue</a:t>
            </a:r>
            <a:endParaRPr lang="en-US" sz="2800" b="1" dirty="0"/>
          </a:p>
        </p:txBody>
      </p:sp>
      <p:sp>
        <p:nvSpPr>
          <p:cNvPr id="4" name="Oval 3"/>
          <p:cNvSpPr/>
          <p:nvPr/>
        </p:nvSpPr>
        <p:spPr>
          <a:xfrm>
            <a:off x="685800" y="1447800"/>
            <a:ext cx="2743200" cy="259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724400" y="685800"/>
            <a:ext cx="3505200" cy="3352800"/>
          </a:xfrm>
          <a:prstGeom prst="ellipse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096000" y="1066800"/>
            <a:ext cx="762000" cy="457200"/>
          </a:xfrm>
          <a:prstGeom prst="ellipse">
            <a:avLst/>
          </a:prstGeom>
          <a:solidFill>
            <a:srgbClr val="DCEE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PeerRelay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257800" y="3048000"/>
            <a:ext cx="990600" cy="6858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AT&amp;T 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Peering Router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858000" y="2362200"/>
            <a:ext cx="990600" cy="4572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Internal Relay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981200" y="1676400"/>
            <a:ext cx="914400" cy="457200"/>
          </a:xfrm>
          <a:prstGeom prst="ellipse">
            <a:avLst/>
          </a:prstGeom>
          <a:solidFill>
            <a:srgbClr val="DCEE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Peer Router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209800" y="2971800"/>
            <a:ext cx="914400" cy="457200"/>
          </a:xfrm>
          <a:prstGeom prst="ellipse">
            <a:avLst/>
          </a:prstGeom>
          <a:solidFill>
            <a:srgbClr val="DCEE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Peer Router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stCxn id="9" idx="6"/>
            <a:endCxn id="23" idx="2"/>
          </p:cNvCxnSpPr>
          <p:nvPr/>
        </p:nvCxnSpPr>
        <p:spPr>
          <a:xfrm flipV="1">
            <a:off x="2895600" y="1485900"/>
            <a:ext cx="2362200" cy="41910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5"/>
            <a:endCxn id="23" idx="4"/>
          </p:cNvCxnSpPr>
          <p:nvPr/>
        </p:nvCxnSpPr>
        <p:spPr>
          <a:xfrm flipV="1">
            <a:off x="2761689" y="1828800"/>
            <a:ext cx="2991411" cy="237845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7" idx="6"/>
            <a:endCxn id="8" idx="4"/>
          </p:cNvCxnSpPr>
          <p:nvPr/>
        </p:nvCxnSpPr>
        <p:spPr>
          <a:xfrm flipV="1">
            <a:off x="6248400" y="2819400"/>
            <a:ext cx="1104900" cy="57150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7" idx="2"/>
            <a:endCxn id="10" idx="6"/>
          </p:cNvCxnSpPr>
          <p:nvPr/>
        </p:nvCxnSpPr>
        <p:spPr>
          <a:xfrm flipH="1" flipV="1">
            <a:off x="3124200" y="3200400"/>
            <a:ext cx="2133600" cy="1905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28800" y="1600200"/>
            <a:ext cx="2632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3886200" y="1371600"/>
            <a:ext cx="2632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2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6289986" y="838200"/>
            <a:ext cx="2632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3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4191000" y="1905000"/>
            <a:ext cx="2632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4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7696200" y="2209800"/>
            <a:ext cx="2632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6781800" y="2971800"/>
            <a:ext cx="2632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6</a:t>
            </a:r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1219200" y="4038600"/>
            <a:ext cx="1814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External Network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715000" y="4038600"/>
            <a:ext cx="1543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AT&amp;T Network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09600" y="4419600"/>
            <a:ext cx="763568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External network peering router initially sends requests to nearest AT&amp;T Relay at peering location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And receives content back from nearest AT&amp;T Relay at peering location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AT&amp;T Relay exceeds capacity limits for tunnels and </a:t>
            </a:r>
            <a:r>
              <a:rPr lang="en-US" sz="1400" dirty="0" err="1" smtClean="0"/>
              <a:t>quiesces</a:t>
            </a: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Requests routed (by AT&amp;T Peering Routers) to Internal Relay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Internal Relay sends content via nearest peering router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Wasted BW as it would be better to serve out of the Peer Relay at the egress location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sz="1400" dirty="0" smtClean="0"/>
              <a:t>Short term solution is Internal and External </a:t>
            </a:r>
            <a:r>
              <a:rPr lang="en-US" sz="1400" dirty="0" err="1" smtClean="0"/>
              <a:t>Anycast</a:t>
            </a:r>
            <a:r>
              <a:rPr lang="en-US" sz="1400" dirty="0" smtClean="0"/>
              <a:t> address for Relays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sz="1400" dirty="0" smtClean="0"/>
              <a:t>Longer term:  Router Based Relays with “infinite” BW</a:t>
            </a:r>
            <a:endParaRPr lang="en-US" sz="1400" dirty="0"/>
          </a:p>
        </p:txBody>
      </p:sp>
      <p:sp>
        <p:nvSpPr>
          <p:cNvPr id="23" name="Oval 22"/>
          <p:cNvSpPr/>
          <p:nvPr/>
        </p:nvSpPr>
        <p:spPr>
          <a:xfrm>
            <a:off x="5257800" y="1143000"/>
            <a:ext cx="990600" cy="6858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AT&amp;T 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Peering Router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6019800" y="3429000"/>
            <a:ext cx="762000" cy="457200"/>
          </a:xfrm>
          <a:prstGeom prst="ellipse">
            <a:avLst/>
          </a:prstGeom>
          <a:solidFill>
            <a:srgbClr val="DCEE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PeerRelay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>
            <a:stCxn id="23" idx="4"/>
            <a:endCxn id="8" idx="0"/>
          </p:cNvCxnSpPr>
          <p:nvPr/>
        </p:nvCxnSpPr>
        <p:spPr>
          <a:xfrm>
            <a:off x="5753100" y="1828800"/>
            <a:ext cx="1600200" cy="533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061386" y="1905000"/>
            <a:ext cx="2632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4</a:t>
            </a:r>
            <a:endParaRPr lang="en-US" sz="1200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10744200" y="31242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/>
              <a:t>Next Steps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Continue to deploy capacity as demand warrants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/>
              <a:t>Working to make this a Product Offering (managed service)</a:t>
            </a:r>
            <a:endParaRPr lang="en-US" sz="2000" dirty="0" smtClean="0"/>
          </a:p>
          <a:p>
            <a:r>
              <a:rPr lang="en-US" sz="2400" dirty="0" smtClean="0"/>
              <a:t>Will allow CPs to use with their own external MC source</a:t>
            </a:r>
          </a:p>
          <a:p>
            <a:r>
              <a:rPr lang="en-US" sz="2400" dirty="0" smtClean="0"/>
              <a:t>Integration with caching services</a:t>
            </a:r>
          </a:p>
          <a:p>
            <a:r>
              <a:rPr lang="en-US" sz="2400" dirty="0" smtClean="0"/>
              <a:t>Integrate with other ISPs to support </a:t>
            </a:r>
            <a:r>
              <a:rPr lang="en-US" sz="2400" dirty="0" err="1" smtClean="0"/>
              <a:t>interdomain</a:t>
            </a:r>
            <a:r>
              <a:rPr lang="en-US" sz="2400" dirty="0" smtClean="0"/>
              <a:t> CDN Multicast</a:t>
            </a:r>
          </a:p>
          <a:p>
            <a:pPr lvl="1"/>
            <a:r>
              <a:rPr lang="en-US" sz="2000" dirty="0" smtClean="0"/>
              <a:t>Setup Interconnection</a:t>
            </a:r>
            <a:endParaRPr lang="en-US" sz="2000" dirty="0" smtClean="0">
              <a:solidFill>
                <a:srgbClr val="FF0000"/>
              </a:solidFill>
            </a:endParaRPr>
          </a:p>
          <a:p>
            <a:pPr lvl="1"/>
            <a:r>
              <a:rPr lang="en-US" sz="2000" dirty="0" smtClean="0"/>
              <a:t>Includes AMT and Native</a:t>
            </a:r>
          </a:p>
          <a:p>
            <a:pPr lvl="1"/>
            <a:r>
              <a:rPr lang="en-US" sz="2000" dirty="0" smtClean="0"/>
              <a:t>Completed ATIS specification</a:t>
            </a:r>
          </a:p>
          <a:p>
            <a:pPr lvl="1"/>
            <a:r>
              <a:rPr lang="en-US" sz="2000" dirty="0" smtClean="0"/>
              <a:t>Working IETF draft BCP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1513</TotalTime>
  <Words>364</Words>
  <Application>Microsoft Office PowerPoint</Application>
  <PresentationFormat>On-screen Show (4:3)</PresentationFormat>
  <Paragraphs>61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AT&amp;T AMT Multicast Update</vt:lpstr>
      <vt:lpstr>AT&amp;T AMT Landscape</vt:lpstr>
      <vt:lpstr>Eurovision Song Contest</vt:lpstr>
      <vt:lpstr>Anycast Issue</vt:lpstr>
      <vt:lpstr>Next Steps</vt:lpstr>
    </vt:vector>
  </TitlesOfParts>
  <Company>AT&amp;T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AT&amp;T AMT Multicast Update</dc:title>
  <dc:creator>Robert Sayko</dc:creator>
  <cp:lastModifiedBy>Robert Sayko</cp:lastModifiedBy>
  <cp:revision>17</cp:revision>
  <dcterms:created xsi:type="dcterms:W3CDTF">2012-07-17T18:11:30Z</dcterms:created>
  <dcterms:modified xsi:type="dcterms:W3CDTF">2012-07-27T18:38:53Z</dcterms:modified>
</cp:coreProperties>
</file>