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3" r:id="rId7"/>
    <p:sldId id="264" r:id="rId8"/>
    <p:sldId id="265" r:id="rId9"/>
    <p:sldId id="266" r:id="rId10"/>
    <p:sldId id="267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>
        <p:scale>
          <a:sx n="84" d="100"/>
          <a:sy n="84" d="100"/>
        </p:scale>
        <p:origin x="-10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approaches to signal IPv4 embedded IPv6 Multicast Address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10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3301" y="2819284"/>
            <a:ext cx="177641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675" y="4722697"/>
            <a:ext cx="3460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200" y="5108460"/>
            <a:ext cx="21621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2525" y="5173547"/>
            <a:ext cx="211455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5188" y="5502160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4213" y="5502160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6550" y="4349635"/>
            <a:ext cx="7254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8" y="5474039"/>
            <a:ext cx="646112" cy="61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6213" y="5289434"/>
            <a:ext cx="81756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2556" y="2622435"/>
            <a:ext cx="7889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74"/>
          <p:cNvSpPr txBox="1">
            <a:spLocks noChangeArrowheads="1"/>
          </p:cNvSpPr>
          <p:nvPr/>
        </p:nvSpPr>
        <p:spPr bwMode="auto">
          <a:xfrm>
            <a:off x="3346450" y="5370397"/>
            <a:ext cx="227647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IPv6 Cloud</a:t>
            </a:r>
          </a:p>
        </p:txBody>
      </p:sp>
      <p:sp>
        <p:nvSpPr>
          <p:cNvPr id="10254" name="TextBox 75"/>
          <p:cNvSpPr txBox="1">
            <a:spLocks noChangeArrowheads="1"/>
          </p:cNvSpPr>
          <p:nvPr/>
        </p:nvSpPr>
        <p:spPr bwMode="auto">
          <a:xfrm>
            <a:off x="760412" y="6014922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IPv6 Cloud</a:t>
            </a:r>
          </a:p>
        </p:txBody>
      </p:sp>
      <p:sp>
        <p:nvSpPr>
          <p:cNvPr id="15" name="TextBox 75"/>
          <p:cNvSpPr txBox="1">
            <a:spLocks noChangeArrowheads="1"/>
          </p:cNvSpPr>
          <p:nvPr/>
        </p:nvSpPr>
        <p:spPr bwMode="auto">
          <a:xfrm>
            <a:off x="6640512" y="6014922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85086" y="4600460"/>
            <a:ext cx="132397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464719" y="1878852"/>
            <a:ext cx="1508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Receiver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3200" y="4567122"/>
            <a:ext cx="1447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IPv6 Receiver</a:t>
            </a:r>
            <a:endParaRPr lang="en-US" dirty="0"/>
          </a:p>
        </p:txBody>
      </p:sp>
      <p:sp>
        <p:nvSpPr>
          <p:cNvPr id="19" name="TextBox 75"/>
          <p:cNvSpPr txBox="1">
            <a:spLocks noChangeArrowheads="1"/>
          </p:cNvSpPr>
          <p:nvPr/>
        </p:nvSpPr>
        <p:spPr bwMode="auto">
          <a:xfrm>
            <a:off x="3674268" y="3678915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082878"/>
              </p:ext>
            </p:extLst>
          </p:nvPr>
        </p:nvGraphicFramePr>
        <p:xfrm>
          <a:off x="83963" y="590368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MLD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AS-local-Prefix::239.1.1.1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Rectangular Callout 21"/>
          <p:cNvSpPr/>
          <p:nvPr/>
        </p:nvSpPr>
        <p:spPr bwMode="auto">
          <a:xfrm>
            <a:off x="105254" y="3078926"/>
            <a:ext cx="1643691" cy="858521"/>
          </a:xfrm>
          <a:prstGeom prst="wedgeRectCallout">
            <a:avLst>
              <a:gd name="adj1" fmla="val 99029"/>
              <a:gd name="adj2" fmla="val 226920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Transit Router doesn’t require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AS-Local-prefix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2456201"/>
              </p:ext>
            </p:extLst>
          </p:nvPr>
        </p:nvGraphicFramePr>
        <p:xfrm>
          <a:off x="2094971" y="5779178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AS-local-Prefix::239.1.1.1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Rectangular Callout 23"/>
          <p:cNvSpPr/>
          <p:nvPr/>
        </p:nvSpPr>
        <p:spPr bwMode="auto">
          <a:xfrm>
            <a:off x="5814120" y="3550604"/>
            <a:ext cx="1643691" cy="858521"/>
          </a:xfrm>
          <a:prstGeom prst="wedgeRectCallout">
            <a:avLst>
              <a:gd name="adj1" fmla="val -26656"/>
              <a:gd name="adj2" fmla="val 22621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look into BGP table to identify </a:t>
            </a:r>
            <a:r>
              <a:rPr lang="en-US" sz="1400" dirty="0" smtClean="0">
                <a:latin typeface="Arial" pitchFamily="34" charset="0"/>
              </a:rPr>
              <a:t>AS-local-prefix.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8007616"/>
              </p:ext>
            </p:extLst>
          </p:nvPr>
        </p:nvGraphicFramePr>
        <p:xfrm>
          <a:off x="5353050" y="5628365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2236562"/>
              </p:ext>
            </p:extLst>
          </p:nvPr>
        </p:nvGraphicFramePr>
        <p:xfrm>
          <a:off x="3903663" y="2208150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IGMP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Rectangular Callout 26"/>
          <p:cNvSpPr/>
          <p:nvPr/>
        </p:nvSpPr>
        <p:spPr bwMode="auto">
          <a:xfrm>
            <a:off x="2058988" y="2132332"/>
            <a:ext cx="1643691" cy="1052420"/>
          </a:xfrm>
          <a:prstGeom prst="wedgeRectCallout">
            <a:avLst>
              <a:gd name="adj1" fmla="val 90787"/>
              <a:gd name="adj2" fmla="val 191999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14388"/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look into BGP table and embed IPv4 group with AS-local-prefix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4177687"/>
              </p:ext>
            </p:extLst>
          </p:nvPr>
        </p:nvGraphicFramePr>
        <p:xfrm>
          <a:off x="3654425" y="3753589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AS-local-Prefix:239.1.1.1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0194374"/>
              </p:ext>
            </p:extLst>
          </p:nvPr>
        </p:nvGraphicFramePr>
        <p:xfrm>
          <a:off x="5814120" y="568075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878169"/>
              </p:ext>
            </p:extLst>
          </p:nvPr>
        </p:nvGraphicFramePr>
        <p:xfrm>
          <a:off x="5521061" y="5228653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BGP-UPDATE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Prefix=AS-local-prefix::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651000" y="595165"/>
            <a:ext cx="5136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Dynamic Signaling of translation prefix</a:t>
            </a:r>
            <a:endParaRPr lang="en-US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148895" y="1010356"/>
            <a:ext cx="31475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No changes required on End Host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Complex approach.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89568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44958E-6 L -0.21059 -0.136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38" y="-68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17206E-6 L 0.24254 -0.1151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-5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518E-6 L 0.33021 -0.059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10" y="-2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2766E-7 L 0.18958 -0.0050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79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827E-6 L -0.03454 0.24838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124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0.00856 L 0.16041 0.18941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20" y="9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77521E-8 L 0.15868 -0.0296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-1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13058642"/>
              </p:ext>
            </p:extLst>
          </p:nvPr>
        </p:nvGraphicFramePr>
        <p:xfrm>
          <a:off x="228600" y="1600200"/>
          <a:ext cx="86868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3200400"/>
                <a:gridCol w="2971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Disadvantage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Designated bit/flag in IPv6 Multicast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 Can</a:t>
                      </a:r>
                      <a:r>
                        <a:rPr lang="en-US" baseline="0" dirty="0" smtClean="0"/>
                        <a:t> be signaled via existing devices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Changes</a:t>
                      </a:r>
                      <a:r>
                        <a:rPr lang="en-US" baseline="0" dirty="0" smtClean="0"/>
                        <a:t> to format. Backwards compatible issue if using existing flags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Well known IPv6 Multicast prefix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Backward compatible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Does</a:t>
                      </a:r>
                      <a:r>
                        <a:rPr lang="en-US" baseline="0" dirty="0" smtClean="0"/>
                        <a:t> not work with embedded-RP. Inter-domain hard.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Using PIM Join Attribute &amp; MLD Auxiliary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restrictions on group addresses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 Requires some code </a:t>
                      </a:r>
                      <a:r>
                        <a:rPr lang="en-US" baseline="0" dirty="0" smtClean="0"/>
                        <a:t> changes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Manual Configuration on each border devices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Simple to 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Not Scalable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Inter-domain communication is not possible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Dynamic signaling of translation prefix using another</a:t>
                      </a:r>
                      <a:r>
                        <a:rPr lang="en-US" sz="1400" b="1" baseline="0" dirty="0" smtClean="0"/>
                        <a:t> protocol</a:t>
                      </a:r>
                      <a:endParaRPr lang="en-US" sz="14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smtClean="0"/>
                        <a:t> Flexibility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dirty="0" smtClean="0"/>
                        <a:t> Complexity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8349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for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771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IPv4-IPv6 </a:t>
            </a:r>
            <a:r>
              <a:rPr lang="en-US" dirty="0" err="1"/>
              <a:t>Mcast</a:t>
            </a:r>
            <a:r>
              <a:rPr lang="en-US" dirty="0"/>
              <a:t>: Problem </a:t>
            </a:r>
            <a:r>
              <a:rPr lang="en-US" dirty="0" smtClean="0"/>
              <a:t>Statement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Possible </a:t>
            </a:r>
            <a:r>
              <a:rPr lang="en-US" dirty="0" smtClean="0"/>
              <a:t>Solutions.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Solution Comparison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Q&amp;A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11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IPv4-IPv6 </a:t>
            </a:r>
            <a:r>
              <a:rPr lang="en-US" dirty="0" err="1" smtClean="0"/>
              <a:t>Mcast</a:t>
            </a:r>
            <a:r>
              <a:rPr lang="en-US" dirty="0" smtClean="0"/>
              <a:t>: 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S</a:t>
            </a:r>
            <a:r>
              <a:rPr lang="en-US" sz="2200" dirty="0" smtClean="0"/>
              <a:t>cenarios identified by draft-</a:t>
            </a:r>
            <a:r>
              <a:rPr lang="en-US" sz="2200" dirty="0" err="1" smtClean="0"/>
              <a:t>ietf</a:t>
            </a:r>
            <a:r>
              <a:rPr lang="en-US" sz="2200" dirty="0" smtClean="0"/>
              <a:t>-</a:t>
            </a:r>
            <a:r>
              <a:rPr lang="en-US" sz="2200" dirty="0" err="1" smtClean="0"/>
              <a:t>mboned-v4v6-mcast-ps</a:t>
            </a:r>
            <a:r>
              <a:rPr lang="en-US" sz="2200" dirty="0" smtClean="0"/>
              <a:t> as part of IPv4 to IPv6 Multicast translation,</a:t>
            </a:r>
          </a:p>
          <a:p>
            <a:pPr marL="0" indent="0">
              <a:buNone/>
            </a:pPr>
            <a:endParaRPr lang="en-US" sz="19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IPv4 source and Receivers connected over IPv6-Only network </a:t>
            </a:r>
            <a:r>
              <a:rPr lang="en-US" sz="1800" b="1" dirty="0" smtClean="0"/>
              <a:t>(4-6-4)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IPv6 Receiver Connected to IPv4 source via IPv4 Access and IPv6 network </a:t>
            </a:r>
            <a:r>
              <a:rPr lang="en-US" sz="1800" b="1" dirty="0" smtClean="0"/>
              <a:t>(6-4-6-4)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IPv6 Receivers and Source connected via IPv4-Only network </a:t>
            </a:r>
            <a:r>
              <a:rPr lang="en-US" sz="1800" b="1" dirty="0" smtClean="0"/>
              <a:t>(6-4-6)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IPv6 Receivers and IPv4 Source </a:t>
            </a:r>
            <a:r>
              <a:rPr lang="en-US" sz="1800" b="1" dirty="0" smtClean="0"/>
              <a:t>(6-4)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IPv4 Receivers and IPv6 Source </a:t>
            </a:r>
            <a:r>
              <a:rPr lang="en-US" sz="1800" b="1" dirty="0" smtClean="0"/>
              <a:t>(4-6)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200" dirty="0" smtClean="0"/>
              <a:t>Scenarios involving IPv4 as source are of top priority.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92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IPv4-IPv6 </a:t>
            </a:r>
            <a:r>
              <a:rPr lang="en-US" dirty="0" err="1"/>
              <a:t>Mcast</a:t>
            </a:r>
            <a:r>
              <a:rPr lang="en-US" dirty="0"/>
              <a:t>: Problem </a:t>
            </a:r>
            <a:r>
              <a:rPr lang="en-US" dirty="0" smtClean="0"/>
              <a:t>Statement 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Raises below requirement,</a:t>
            </a:r>
          </a:p>
          <a:p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Embed </a:t>
            </a:r>
            <a:r>
              <a:rPr lang="en-US" dirty="0"/>
              <a:t>IPv4 group </a:t>
            </a:r>
            <a:r>
              <a:rPr lang="en-US" dirty="0" smtClean="0"/>
              <a:t>address in </a:t>
            </a:r>
            <a:r>
              <a:rPr lang="en-US" dirty="0"/>
              <a:t>IPv6 group address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Procedure to signal any </a:t>
            </a:r>
            <a:r>
              <a:rPr lang="en-US" dirty="0" err="1" smtClean="0"/>
              <a:t>AFBR</a:t>
            </a:r>
            <a:r>
              <a:rPr lang="en-US" dirty="0" smtClean="0"/>
              <a:t> that IPv4 group is embedded in IPv6 group address.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57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b="1" dirty="0" smtClean="0"/>
              <a:t>Designated bit/flag in IPv6 Multicast Address</a:t>
            </a:r>
          </a:p>
          <a:p>
            <a:pPr marL="0" lvl="1" indent="0">
              <a:buNone/>
            </a:pPr>
            <a:r>
              <a:rPr lang="en-US" sz="1800" dirty="0" smtClean="0"/>
              <a:t>      A designated field of 4 bits are reserved as 64IX for IPv4-IPv6 interconnection. </a:t>
            </a:r>
          </a:p>
          <a:p>
            <a:pPr marL="0" lvl="1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First bit “M” is reserved to signal that IPv4 group is embedded.</a:t>
            </a:r>
          </a:p>
          <a:p>
            <a:pPr marL="0" lvl="1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This </a:t>
            </a:r>
            <a:r>
              <a:rPr lang="en-US" sz="1800" dirty="0"/>
              <a:t>is documented in </a:t>
            </a:r>
            <a:r>
              <a:rPr lang="en-US" sz="1800" dirty="0" smtClean="0"/>
              <a:t>draft-ietf-mboned-64-multicast-address-format-02.</a:t>
            </a:r>
            <a:endParaRPr lang="en-US" sz="18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Well known IPv6 Multicast prefix</a:t>
            </a:r>
            <a:endParaRPr lang="en-US" sz="1600" dirty="0"/>
          </a:p>
          <a:p>
            <a:pPr marL="0" indent="0">
              <a:buNone/>
            </a:pPr>
            <a:r>
              <a:rPr lang="en-US" sz="1800" b="1" dirty="0" smtClean="0"/>
              <a:t>         </a:t>
            </a:r>
            <a:r>
              <a:rPr lang="en-US" sz="1800" dirty="0" smtClean="0"/>
              <a:t>An IPv6 Multicast prefix dedicated for IPv4-IPv6 translation usage.</a:t>
            </a:r>
          </a:p>
          <a:p>
            <a:pPr marL="0" indent="0">
              <a:buNone/>
            </a:pPr>
            <a:r>
              <a:rPr lang="en-US" sz="2000" b="1" dirty="0" smtClean="0"/>
              <a:t> </a:t>
            </a:r>
          </a:p>
          <a:p>
            <a:pPr marL="0" indent="0">
              <a:buNone/>
            </a:pPr>
            <a:r>
              <a:rPr lang="en-US" sz="2000" b="1" dirty="0" smtClean="0"/>
              <a:t>Using PIM Join Attribute &amp; MLD Auxiliary Data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New PIM Join Attribute or MLD Auxiliary Data with T flag to signal that IPv4 is embedded.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This is </a:t>
            </a:r>
            <a:r>
              <a:rPr lang="en-US" sz="1800" dirty="0"/>
              <a:t>documented in </a:t>
            </a:r>
            <a:r>
              <a:rPr lang="en-US" sz="1800" dirty="0" smtClean="0"/>
              <a:t>draft-kumar-mboned-64mcast-embedded-address.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b="1" dirty="0" smtClean="0"/>
              <a:t>Manual Configuration on each border </a:t>
            </a:r>
            <a:r>
              <a:rPr lang="en-US" sz="2000" b="1" dirty="0" smtClean="0"/>
              <a:t>device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Assigning a specific prefix for IPv4-IPv6 translation usage and statically configure the prefix in each </a:t>
            </a:r>
            <a:r>
              <a:rPr lang="en-US" sz="1800" smtClean="0"/>
              <a:t>border </a:t>
            </a:r>
            <a:r>
              <a:rPr lang="en-US" sz="1800" smtClean="0"/>
              <a:t>device.</a:t>
            </a:r>
            <a:endParaRPr lang="en-US" sz="18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b="1" dirty="0" smtClean="0"/>
              <a:t>Dynamic signaling of translation prefix using another protocol (e.g. </a:t>
            </a:r>
            <a:r>
              <a:rPr lang="en-US" sz="2000" b="1" dirty="0" err="1" smtClean="0"/>
              <a:t>BGP</a:t>
            </a:r>
            <a:r>
              <a:rPr lang="en-US" sz="2000" b="1" dirty="0" smtClean="0"/>
              <a:t>)</a:t>
            </a:r>
          </a:p>
          <a:p>
            <a:pPr marL="0" indent="0">
              <a:buNone/>
            </a:pPr>
            <a:r>
              <a:rPr lang="en-US" sz="1800" dirty="0" smtClean="0"/>
              <a:t>      Prefixes used for IPv4-IPv6 translation can be advertised across domains.</a:t>
            </a:r>
          </a:p>
        </p:txBody>
      </p:sp>
    </p:spTree>
    <p:extLst>
      <p:ext uri="{BB962C8B-B14F-4D97-AF65-F5344CB8AC3E}">
        <p14:creationId xmlns:p14="http://schemas.microsoft.com/office/powerpoint/2010/main" xmlns="" val="205748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34558" y="2449512"/>
            <a:ext cx="177641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7932" y="4352925"/>
            <a:ext cx="3460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57" y="4738688"/>
            <a:ext cx="21621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3782" y="4803775"/>
            <a:ext cx="211455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6445" y="5132388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5470" y="5132388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7807" y="3979863"/>
            <a:ext cx="7254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295" y="5104267"/>
            <a:ext cx="646112" cy="61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7470" y="4919662"/>
            <a:ext cx="81756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3813" y="2252663"/>
            <a:ext cx="7889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74"/>
          <p:cNvSpPr txBox="1">
            <a:spLocks noChangeArrowheads="1"/>
          </p:cNvSpPr>
          <p:nvPr/>
        </p:nvSpPr>
        <p:spPr bwMode="auto">
          <a:xfrm>
            <a:off x="3237707" y="5000625"/>
            <a:ext cx="227647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IPv6 Cloud</a:t>
            </a:r>
          </a:p>
        </p:txBody>
      </p:sp>
      <p:sp>
        <p:nvSpPr>
          <p:cNvPr id="10254" name="TextBox 75"/>
          <p:cNvSpPr txBox="1">
            <a:spLocks noChangeArrowheads="1"/>
          </p:cNvSpPr>
          <p:nvPr/>
        </p:nvSpPr>
        <p:spPr bwMode="auto">
          <a:xfrm>
            <a:off x="651669" y="5645150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IPv6 Cloud</a:t>
            </a:r>
          </a:p>
        </p:txBody>
      </p:sp>
      <p:sp>
        <p:nvSpPr>
          <p:cNvPr id="15" name="TextBox 75"/>
          <p:cNvSpPr txBox="1">
            <a:spLocks noChangeArrowheads="1"/>
          </p:cNvSpPr>
          <p:nvPr/>
        </p:nvSpPr>
        <p:spPr bwMode="auto">
          <a:xfrm>
            <a:off x="6531769" y="5645150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76343" y="4230688"/>
            <a:ext cx="132397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55976" y="1509080"/>
            <a:ext cx="1508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Receiver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4457" y="4197350"/>
            <a:ext cx="1447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IPv6 Receiver</a:t>
            </a:r>
            <a:endParaRPr lang="en-US" dirty="0"/>
          </a:p>
        </p:txBody>
      </p:sp>
      <p:sp>
        <p:nvSpPr>
          <p:cNvPr id="19" name="TextBox 75"/>
          <p:cNvSpPr txBox="1">
            <a:spLocks noChangeArrowheads="1"/>
          </p:cNvSpPr>
          <p:nvPr/>
        </p:nvSpPr>
        <p:spPr bwMode="auto">
          <a:xfrm>
            <a:off x="3565525" y="3309143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2107001"/>
              </p:ext>
            </p:extLst>
          </p:nvPr>
        </p:nvGraphicFramePr>
        <p:xfrm>
          <a:off x="83963" y="590368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MLD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FF3x:0:64IX:G:239.1.1.1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ular Callout 5"/>
          <p:cNvSpPr/>
          <p:nvPr/>
        </p:nvSpPr>
        <p:spPr bwMode="auto">
          <a:xfrm>
            <a:off x="-101434" y="2771081"/>
            <a:ext cx="1643691" cy="858521"/>
          </a:xfrm>
          <a:prstGeom prst="wedgeRectCallout">
            <a:avLst>
              <a:gd name="adj1" fmla="val 99029"/>
              <a:gd name="adj2" fmla="val 226920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Transit Router doesn’t require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64XI bits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6665588"/>
              </p:ext>
            </p:extLst>
          </p:nvPr>
        </p:nvGraphicFramePr>
        <p:xfrm>
          <a:off x="1686718" y="5104267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FF3x:0:64IX:G:239.1.1.1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Rectangular Callout 24"/>
          <p:cNvSpPr/>
          <p:nvPr/>
        </p:nvSpPr>
        <p:spPr bwMode="auto">
          <a:xfrm>
            <a:off x="5814120" y="3647552"/>
            <a:ext cx="1643691" cy="664622"/>
          </a:xfrm>
          <a:prstGeom prst="wedgeRectCallout">
            <a:avLst>
              <a:gd name="adj1" fmla="val -36958"/>
              <a:gd name="adj2" fmla="val 176953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requires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64XI bits.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69998307"/>
              </p:ext>
            </p:extLst>
          </p:nvPr>
        </p:nvGraphicFramePr>
        <p:xfrm>
          <a:off x="5412582" y="5159374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5216328"/>
              </p:ext>
            </p:extLst>
          </p:nvPr>
        </p:nvGraphicFramePr>
        <p:xfrm>
          <a:off x="3895726" y="2106611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IGMP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Rectangular Callout 27"/>
          <p:cNvSpPr/>
          <p:nvPr/>
        </p:nvSpPr>
        <p:spPr bwMode="auto">
          <a:xfrm>
            <a:off x="1883030" y="2068189"/>
            <a:ext cx="1643691" cy="664622"/>
          </a:xfrm>
          <a:prstGeom prst="wedgeRectCallout">
            <a:avLst>
              <a:gd name="adj1" fmla="val 82545"/>
              <a:gd name="adj2" fmla="val 251689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requires to embed IPv4 group with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64XI bits.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6860799"/>
              </p:ext>
            </p:extLst>
          </p:nvPr>
        </p:nvGraphicFramePr>
        <p:xfrm>
          <a:off x="3654425" y="3753589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FF3x:0:64IX:G:239.1.1.1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9861291"/>
              </p:ext>
            </p:extLst>
          </p:nvPr>
        </p:nvGraphicFramePr>
        <p:xfrm>
          <a:off x="5563394" y="5409406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50246" y="412044"/>
            <a:ext cx="5136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Designated bit/flag in IPv6 Multicast </a:t>
            </a:r>
            <a:r>
              <a:rPr lang="en-US" sz="2000" b="1" dirty="0" smtClean="0"/>
              <a:t>Address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48894" y="1010356"/>
            <a:ext cx="298562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No changes required on End Host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AFBR should understand 64XI bits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Backward compatible issue.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236507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17206E-6 L 0.24254 -0.1151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-5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56984E-6 L 0.35729 -0.0097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65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2766E-7 L 0.18958 -0.00509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79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827E-6 L -0.03454 0.2483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124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0.00856 L 0.16041 0.18941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20" y="9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77521E-8 L 0.15868 -0.029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-1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5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3301" y="2819284"/>
            <a:ext cx="177641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675" y="4722697"/>
            <a:ext cx="3460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200" y="5108460"/>
            <a:ext cx="21621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2525" y="5173547"/>
            <a:ext cx="211455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5188" y="5502160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4213" y="5502160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6550" y="4349635"/>
            <a:ext cx="7254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8" y="5474039"/>
            <a:ext cx="646112" cy="61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6213" y="5289434"/>
            <a:ext cx="81756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2556" y="2622435"/>
            <a:ext cx="7889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74"/>
          <p:cNvSpPr txBox="1">
            <a:spLocks noChangeArrowheads="1"/>
          </p:cNvSpPr>
          <p:nvPr/>
        </p:nvSpPr>
        <p:spPr bwMode="auto">
          <a:xfrm>
            <a:off x="3346450" y="5370397"/>
            <a:ext cx="227647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IPv6 Cloud</a:t>
            </a:r>
          </a:p>
        </p:txBody>
      </p:sp>
      <p:sp>
        <p:nvSpPr>
          <p:cNvPr id="10254" name="TextBox 75"/>
          <p:cNvSpPr txBox="1">
            <a:spLocks noChangeArrowheads="1"/>
          </p:cNvSpPr>
          <p:nvPr/>
        </p:nvSpPr>
        <p:spPr bwMode="auto">
          <a:xfrm>
            <a:off x="760412" y="6014922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IPv6 Cloud</a:t>
            </a:r>
          </a:p>
        </p:txBody>
      </p:sp>
      <p:sp>
        <p:nvSpPr>
          <p:cNvPr id="15" name="TextBox 75"/>
          <p:cNvSpPr txBox="1">
            <a:spLocks noChangeArrowheads="1"/>
          </p:cNvSpPr>
          <p:nvPr/>
        </p:nvSpPr>
        <p:spPr bwMode="auto">
          <a:xfrm>
            <a:off x="6640512" y="6014922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85086" y="4600460"/>
            <a:ext cx="132397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464719" y="1878852"/>
            <a:ext cx="1508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Receiver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3200" y="4567122"/>
            <a:ext cx="1447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IPv6 Receiver</a:t>
            </a:r>
            <a:endParaRPr lang="en-US" dirty="0"/>
          </a:p>
        </p:txBody>
      </p:sp>
      <p:sp>
        <p:nvSpPr>
          <p:cNvPr id="19" name="TextBox 75"/>
          <p:cNvSpPr txBox="1">
            <a:spLocks noChangeArrowheads="1"/>
          </p:cNvSpPr>
          <p:nvPr/>
        </p:nvSpPr>
        <p:spPr bwMode="auto">
          <a:xfrm>
            <a:off x="3674268" y="3678915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6701029"/>
              </p:ext>
            </p:extLst>
          </p:nvPr>
        </p:nvGraphicFramePr>
        <p:xfrm>
          <a:off x="83963" y="590368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MLD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Rectangular Callout 21"/>
          <p:cNvSpPr/>
          <p:nvPr/>
        </p:nvSpPr>
        <p:spPr bwMode="auto">
          <a:xfrm>
            <a:off x="105254" y="3078926"/>
            <a:ext cx="1643691" cy="858521"/>
          </a:xfrm>
          <a:prstGeom prst="wedgeRectCallout">
            <a:avLst>
              <a:gd name="adj1" fmla="val 99029"/>
              <a:gd name="adj2" fmla="val 226920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Transit Router doesn’t require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Well-known prefix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6723409"/>
              </p:ext>
            </p:extLst>
          </p:nvPr>
        </p:nvGraphicFramePr>
        <p:xfrm>
          <a:off x="2094971" y="5779178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Rectangular Callout 23"/>
          <p:cNvSpPr/>
          <p:nvPr/>
        </p:nvSpPr>
        <p:spPr bwMode="auto">
          <a:xfrm>
            <a:off x="5814120" y="3647552"/>
            <a:ext cx="1643691" cy="664622"/>
          </a:xfrm>
          <a:prstGeom prst="wedgeRectCallout">
            <a:avLst>
              <a:gd name="adj1" fmla="val -26656"/>
              <a:gd name="adj2" fmla="val 22621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requires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Well-known prefix.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74234869"/>
              </p:ext>
            </p:extLst>
          </p:nvPr>
        </p:nvGraphicFramePr>
        <p:xfrm>
          <a:off x="5353050" y="5628365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5596897"/>
              </p:ext>
            </p:extLst>
          </p:nvPr>
        </p:nvGraphicFramePr>
        <p:xfrm>
          <a:off x="3903663" y="2208150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IGMP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Rectangular Callout 26"/>
          <p:cNvSpPr/>
          <p:nvPr/>
        </p:nvSpPr>
        <p:spPr bwMode="auto">
          <a:xfrm>
            <a:off x="2058988" y="2229281"/>
            <a:ext cx="1643691" cy="858521"/>
          </a:xfrm>
          <a:prstGeom prst="wedgeRectCallout">
            <a:avLst>
              <a:gd name="adj1" fmla="val 86666"/>
              <a:gd name="adj2" fmla="val 218816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requires to embed IPv4 group with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well-known prefix.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57081077"/>
              </p:ext>
            </p:extLst>
          </p:nvPr>
        </p:nvGraphicFramePr>
        <p:xfrm>
          <a:off x="3654425" y="3753589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Prefix:239.1.1.1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797769"/>
              </p:ext>
            </p:extLst>
          </p:nvPr>
        </p:nvGraphicFramePr>
        <p:xfrm>
          <a:off x="5521325" y="568075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651000" y="595165"/>
            <a:ext cx="5136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Well Known </a:t>
            </a:r>
            <a:r>
              <a:rPr lang="en-US" sz="2000" b="1" dirty="0"/>
              <a:t>IPv6 Multicast </a:t>
            </a:r>
            <a:r>
              <a:rPr lang="en-US" sz="2000" b="1" dirty="0" smtClean="0"/>
              <a:t>Prefix</a:t>
            </a:r>
            <a:endParaRPr lang="en-US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148895" y="1010356"/>
            <a:ext cx="31475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No changes required on End Host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AFBR should understand WKP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Permanent reservation for intermittent solution.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151128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17206E-6 L 0.24254 -0.1151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-5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518E-6 L 0.33021 -0.059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10" y="-2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2766E-7 L 0.18958 -0.00509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79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827E-6 L -0.03454 0.2483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124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0.00856 L 0.16041 0.18941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20" y="9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77521E-8 L 0.15868 -0.029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-1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40101" y="2776429"/>
            <a:ext cx="177641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3475" y="4679842"/>
            <a:ext cx="3460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65605"/>
            <a:ext cx="21621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9325" y="5130692"/>
            <a:ext cx="211455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1988" y="5459305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1013" y="5459305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3350" y="4306780"/>
            <a:ext cx="7254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838" y="5431184"/>
            <a:ext cx="646112" cy="61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3013" y="5246579"/>
            <a:ext cx="81756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9356" y="2579580"/>
            <a:ext cx="7889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74"/>
          <p:cNvSpPr txBox="1">
            <a:spLocks noChangeArrowheads="1"/>
          </p:cNvSpPr>
          <p:nvPr/>
        </p:nvSpPr>
        <p:spPr bwMode="auto">
          <a:xfrm>
            <a:off x="3143250" y="5327542"/>
            <a:ext cx="227647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IPv6 Cloud</a:t>
            </a:r>
          </a:p>
        </p:txBody>
      </p:sp>
      <p:sp>
        <p:nvSpPr>
          <p:cNvPr id="10254" name="TextBox 75"/>
          <p:cNvSpPr txBox="1">
            <a:spLocks noChangeArrowheads="1"/>
          </p:cNvSpPr>
          <p:nvPr/>
        </p:nvSpPr>
        <p:spPr bwMode="auto">
          <a:xfrm>
            <a:off x="557212" y="5972067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IPv6 Cloud</a:t>
            </a:r>
          </a:p>
        </p:txBody>
      </p:sp>
      <p:sp>
        <p:nvSpPr>
          <p:cNvPr id="15" name="TextBox 75"/>
          <p:cNvSpPr txBox="1">
            <a:spLocks noChangeArrowheads="1"/>
          </p:cNvSpPr>
          <p:nvPr/>
        </p:nvSpPr>
        <p:spPr bwMode="auto">
          <a:xfrm>
            <a:off x="6437312" y="5972067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81886" y="4557605"/>
            <a:ext cx="132397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61519" y="1835997"/>
            <a:ext cx="1508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Receiver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4524267"/>
            <a:ext cx="1447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IPv6 Receiver</a:t>
            </a:r>
            <a:endParaRPr lang="en-US" dirty="0"/>
          </a:p>
        </p:txBody>
      </p:sp>
      <p:sp>
        <p:nvSpPr>
          <p:cNvPr id="19" name="TextBox 75"/>
          <p:cNvSpPr txBox="1">
            <a:spLocks noChangeArrowheads="1"/>
          </p:cNvSpPr>
          <p:nvPr/>
        </p:nvSpPr>
        <p:spPr bwMode="auto">
          <a:xfrm>
            <a:off x="3471068" y="3636060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4915886"/>
              </p:ext>
            </p:extLst>
          </p:nvPr>
        </p:nvGraphicFramePr>
        <p:xfrm>
          <a:off x="-80962" y="5588851"/>
          <a:ext cx="1936750" cy="128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MLD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Auxiliary-</a:t>
                      </a:r>
                      <a:r>
                        <a:rPr lang="en-US" sz="1200" dirty="0" err="1" smtClean="0"/>
                        <a:t>Daya</a:t>
                      </a:r>
                      <a:r>
                        <a:rPr lang="en-US" sz="1200" dirty="0" smtClean="0"/>
                        <a:t>=T-flag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Any-Prefix::239.1.1.1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Rectangular Callout 22"/>
          <p:cNvSpPr/>
          <p:nvPr/>
        </p:nvSpPr>
        <p:spPr bwMode="auto">
          <a:xfrm>
            <a:off x="105254" y="3175875"/>
            <a:ext cx="1643691" cy="664622"/>
          </a:xfrm>
          <a:prstGeom prst="wedgeRectCallout">
            <a:avLst>
              <a:gd name="adj1" fmla="val 71557"/>
              <a:gd name="adj2" fmla="val 303354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DR  requires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new Auxiliary Data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3072514"/>
              </p:ext>
            </p:extLst>
          </p:nvPr>
        </p:nvGraphicFramePr>
        <p:xfrm>
          <a:off x="2006600" y="5613630"/>
          <a:ext cx="1936750" cy="128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Join-Attribute=T-flag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Any-Prefix::239.1.1.1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Rectangular Callout 24"/>
          <p:cNvSpPr/>
          <p:nvPr/>
        </p:nvSpPr>
        <p:spPr bwMode="auto">
          <a:xfrm>
            <a:off x="5814120" y="3647552"/>
            <a:ext cx="1643691" cy="664622"/>
          </a:xfrm>
          <a:prstGeom prst="wedgeRectCallout">
            <a:avLst>
              <a:gd name="adj1" fmla="val -37645"/>
              <a:gd name="adj2" fmla="val 22621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requires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new Join Attribute.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3415948"/>
              </p:ext>
            </p:extLst>
          </p:nvPr>
        </p:nvGraphicFramePr>
        <p:xfrm>
          <a:off x="5353050" y="5628365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8587935"/>
              </p:ext>
            </p:extLst>
          </p:nvPr>
        </p:nvGraphicFramePr>
        <p:xfrm>
          <a:off x="3903663" y="2208150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IGMP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Rectangular Callout 27"/>
          <p:cNvSpPr/>
          <p:nvPr/>
        </p:nvSpPr>
        <p:spPr bwMode="auto">
          <a:xfrm>
            <a:off x="2058988" y="2229281"/>
            <a:ext cx="1643691" cy="858521"/>
          </a:xfrm>
          <a:prstGeom prst="wedgeRectCallout">
            <a:avLst>
              <a:gd name="adj1" fmla="val 86666"/>
              <a:gd name="adj2" fmla="val 218816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requires to embed IPv4 group with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new Join Attribute.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0117780"/>
              </p:ext>
            </p:extLst>
          </p:nvPr>
        </p:nvGraphicFramePr>
        <p:xfrm>
          <a:off x="3420356" y="3636060"/>
          <a:ext cx="1936750" cy="128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Join-Attribute=T-flag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Any-Prefix:239.1.1.1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0101808"/>
              </p:ext>
            </p:extLst>
          </p:nvPr>
        </p:nvGraphicFramePr>
        <p:xfrm>
          <a:off x="5814120" y="568075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651000" y="595165"/>
            <a:ext cx="5136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Using PIM Join Attribute &amp; MLD Aux. Data</a:t>
            </a:r>
            <a:endParaRPr lang="en-US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148895" y="1010356"/>
            <a:ext cx="31475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Changes required on End Host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AFBR should understand Join Attribute &amp; Aux.  Data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Backward Compatible with no permanent reservation.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366201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34 0.03284 L 0.1882 -0.082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-5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518E-6 L 0.33021 -0.059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10" y="-2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77 -0.03006 L 0.15382 -0.0351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79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827E-6 L -0.03454 0.2483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124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0.00856 L 0.16041 0.18941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20" y="9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77521E-8 L 0.15868 -0.029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-1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3301" y="2819284"/>
            <a:ext cx="177641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675" y="4722697"/>
            <a:ext cx="3460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200" y="5108460"/>
            <a:ext cx="21621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2525" y="5173547"/>
            <a:ext cx="211455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5188" y="5502160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4213" y="5502160"/>
            <a:ext cx="7254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3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6550" y="4349635"/>
            <a:ext cx="7254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8" y="5474039"/>
            <a:ext cx="646112" cy="61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6213" y="5289434"/>
            <a:ext cx="81756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2556" y="2622435"/>
            <a:ext cx="7889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74"/>
          <p:cNvSpPr txBox="1">
            <a:spLocks noChangeArrowheads="1"/>
          </p:cNvSpPr>
          <p:nvPr/>
        </p:nvSpPr>
        <p:spPr bwMode="auto">
          <a:xfrm>
            <a:off x="3346450" y="5370397"/>
            <a:ext cx="227647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IPv6 Cloud</a:t>
            </a:r>
          </a:p>
        </p:txBody>
      </p:sp>
      <p:sp>
        <p:nvSpPr>
          <p:cNvPr id="10254" name="TextBox 75"/>
          <p:cNvSpPr txBox="1">
            <a:spLocks noChangeArrowheads="1"/>
          </p:cNvSpPr>
          <p:nvPr/>
        </p:nvSpPr>
        <p:spPr bwMode="auto">
          <a:xfrm>
            <a:off x="760412" y="6014922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/>
              <a:t>IPv6 Cloud</a:t>
            </a:r>
          </a:p>
        </p:txBody>
      </p:sp>
      <p:sp>
        <p:nvSpPr>
          <p:cNvPr id="15" name="TextBox 75"/>
          <p:cNvSpPr txBox="1">
            <a:spLocks noChangeArrowheads="1"/>
          </p:cNvSpPr>
          <p:nvPr/>
        </p:nvSpPr>
        <p:spPr bwMode="auto">
          <a:xfrm>
            <a:off x="6640512" y="6014922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85086" y="4600460"/>
            <a:ext cx="132397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464719" y="1878852"/>
            <a:ext cx="1508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 Receiver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3200" y="4567122"/>
            <a:ext cx="1447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IPv6 Receiver</a:t>
            </a:r>
            <a:endParaRPr lang="en-US" dirty="0"/>
          </a:p>
        </p:txBody>
      </p:sp>
      <p:sp>
        <p:nvSpPr>
          <p:cNvPr id="19" name="TextBox 75"/>
          <p:cNvSpPr txBox="1">
            <a:spLocks noChangeArrowheads="1"/>
          </p:cNvSpPr>
          <p:nvPr/>
        </p:nvSpPr>
        <p:spPr bwMode="auto">
          <a:xfrm>
            <a:off x="3674268" y="3678915"/>
            <a:ext cx="129857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b="1" dirty="0" smtClean="0"/>
              <a:t>IPv4 </a:t>
            </a:r>
            <a:r>
              <a:rPr lang="en-US" sz="1200" b="1" dirty="0"/>
              <a:t>Cloud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75955344"/>
              </p:ext>
            </p:extLst>
          </p:nvPr>
        </p:nvGraphicFramePr>
        <p:xfrm>
          <a:off x="83963" y="590368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MLD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AS-local-Prefix::239.1.1.1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Rectangular Callout 21"/>
          <p:cNvSpPr/>
          <p:nvPr/>
        </p:nvSpPr>
        <p:spPr bwMode="auto">
          <a:xfrm>
            <a:off x="105254" y="3078926"/>
            <a:ext cx="1643691" cy="858521"/>
          </a:xfrm>
          <a:prstGeom prst="wedgeRectCallout">
            <a:avLst>
              <a:gd name="adj1" fmla="val 99029"/>
              <a:gd name="adj2" fmla="val 226920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Transit Router doesn’t require to understand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AS-Local-prefix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19434561"/>
              </p:ext>
            </p:extLst>
          </p:nvPr>
        </p:nvGraphicFramePr>
        <p:xfrm>
          <a:off x="2094971" y="5779178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AS-local-Prefix::239.1.1.1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Rectangular Callout 23"/>
          <p:cNvSpPr/>
          <p:nvPr/>
        </p:nvSpPr>
        <p:spPr bwMode="auto">
          <a:xfrm>
            <a:off x="5814120" y="3550604"/>
            <a:ext cx="1643691" cy="858521"/>
          </a:xfrm>
          <a:prstGeom prst="wedgeRectCallout">
            <a:avLst>
              <a:gd name="adj1" fmla="val -26656"/>
              <a:gd name="adj2" fmla="val 22621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look into manual table to identify </a:t>
            </a:r>
            <a:r>
              <a:rPr lang="en-US" sz="1400" dirty="0" smtClean="0">
                <a:latin typeface="Arial" pitchFamily="34" charset="0"/>
              </a:rPr>
              <a:t>AS-local-prefix.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5829965"/>
              </p:ext>
            </p:extLst>
          </p:nvPr>
        </p:nvGraphicFramePr>
        <p:xfrm>
          <a:off x="5353050" y="5628365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7694383"/>
              </p:ext>
            </p:extLst>
          </p:nvPr>
        </p:nvGraphicFramePr>
        <p:xfrm>
          <a:off x="3903663" y="2208150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IGMP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Rectangular Callout 26"/>
          <p:cNvSpPr/>
          <p:nvPr/>
        </p:nvSpPr>
        <p:spPr bwMode="auto">
          <a:xfrm>
            <a:off x="2058988" y="2132332"/>
            <a:ext cx="1643691" cy="1052420"/>
          </a:xfrm>
          <a:prstGeom prst="wedgeRectCallout">
            <a:avLst>
              <a:gd name="adj1" fmla="val 90787"/>
              <a:gd name="adj2" fmla="val 191999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14388"/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AFBR  look into manual table and embed IPv4 group with AS-local-prefix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3156225"/>
              </p:ext>
            </p:extLst>
          </p:nvPr>
        </p:nvGraphicFramePr>
        <p:xfrm>
          <a:off x="3654425" y="3753589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PIMv6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AS-local-Prefix:239.1.1.1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199814"/>
              </p:ext>
            </p:extLst>
          </p:nvPr>
        </p:nvGraphicFramePr>
        <p:xfrm>
          <a:off x="5814120" y="5680752"/>
          <a:ext cx="1936750" cy="85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750"/>
              </a:tblGrid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PIMv4</a:t>
                      </a:r>
                      <a:endParaRPr lang="en-US" sz="1200" dirty="0"/>
                    </a:p>
                  </a:txBody>
                  <a:tcPr/>
                </a:tc>
              </a:tr>
              <a:tr h="427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239.1.1.1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651000" y="595165"/>
            <a:ext cx="5136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Manual Configuration on each Border Devices</a:t>
            </a:r>
            <a:endParaRPr lang="en-US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148895" y="1010356"/>
            <a:ext cx="31475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No changes required on End Host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Manual configuration required on all AFBR. This is not scalable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1" dirty="0" smtClean="0"/>
              <a:t>Inter-AS – Not possible.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sz="1400" b="1" dirty="0" smtClean="0"/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247889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17206E-6 L 0.24254 -0.1151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-5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518E-6 L 0.33021 -0.059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10" y="-2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2766E-7 L 0.18958 -0.00509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79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827E-6 L -0.03454 0.2483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124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0.00856 L 0.16041 0.18941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20" y="9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77521E-8 L 0.15868 -0.029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-1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3367</TotalTime>
  <Words>777</Words>
  <Application>Microsoft Office PowerPoint</Application>
  <PresentationFormat>On-screen Show (4:3)</PresentationFormat>
  <Paragraphs>200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Possible approaches to signal IPv4 embedded IPv6 Multicast Address</vt:lpstr>
      <vt:lpstr>Agenda</vt:lpstr>
      <vt:lpstr>IPv4-IPv6 Mcast: Problem Statement</vt:lpstr>
      <vt:lpstr>IPv4-IPv6 Mcast: Problem Statement Contd..</vt:lpstr>
      <vt:lpstr>Possible Solutions</vt:lpstr>
      <vt:lpstr>Slide 6</vt:lpstr>
      <vt:lpstr>Slide 7</vt:lpstr>
      <vt:lpstr>Slide 8</vt:lpstr>
      <vt:lpstr>Slide 9</vt:lpstr>
      <vt:lpstr>Slide 10</vt:lpstr>
      <vt:lpstr>Solution Comparison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Approaches to signal IPv4 embedded Ipv6 Multicats Address format</dc:title>
  <dc:creator>Stig Venaas (svenaas)</dc:creator>
  <cp:lastModifiedBy>Stig Venaas (svenaas)</cp:lastModifiedBy>
  <cp:revision>49</cp:revision>
  <dcterms:created xsi:type="dcterms:W3CDTF">2006-08-16T00:00:00Z</dcterms:created>
  <dcterms:modified xsi:type="dcterms:W3CDTF">2012-07-28T16:30:53Z</dcterms:modified>
</cp:coreProperties>
</file>