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1" r:id="rId3"/>
    <p:sldId id="262" r:id="rId4"/>
    <p:sldId id="263" r:id="rId5"/>
    <p:sldId id="264" r:id="rId6"/>
    <p:sldId id="265" r:id="rId7"/>
    <p:sldId id="266" r:id="rId8"/>
    <p:sldId id="269" r:id="rId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942" autoAdjust="0"/>
  </p:normalViewPr>
  <p:slideViewPr>
    <p:cSldViewPr>
      <p:cViewPr varScale="1">
        <p:scale>
          <a:sx n="52" d="100"/>
          <a:sy n="52" d="100"/>
        </p:scale>
        <p:origin x="-1354"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B4819A-11C1-4FDC-8CB5-7E458747FBC6}" type="datetimeFigureOut">
              <a:rPr lang="zh-CN" altLang="en-US" smtClean="0"/>
              <a:pPr/>
              <a:t>2012/7/25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F74918-5EFD-41F8-9052-D7D2D0212D2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77500" lnSpcReduction="20000"/>
          </a:bodyPr>
          <a:lstStyle/>
          <a:p>
            <a:pPr marL="342900" marR="0" lvl="0" indent="-342900" algn="l" defTabSz="914400" rtl="0" eaLnBrk="1" fontAlgn="auto" latinLnBrk="0" hangingPunct="1">
              <a:lnSpc>
                <a:spcPct val="130000"/>
              </a:lnSpc>
              <a:spcBef>
                <a:spcPct val="20000"/>
              </a:spcBef>
              <a:spcAft>
                <a:spcPts val="0"/>
              </a:spcAft>
              <a:buClrTx/>
              <a:buSzTx/>
              <a:buFont typeface="Arial" pitchFamily="34" charset="0"/>
              <a:buChar char="•"/>
              <a:tabLst/>
              <a:defRPr/>
            </a:pPr>
            <a:r>
              <a:rPr kumimoji="0" lang="en-US" altLang="zh-CN" sz="1500" b="0" i="0" u="none" strike="noStrike" kern="1200" cap="none" spc="0" normalizeH="0" baseline="0" noProof="0" dirty="0" smtClean="0">
                <a:ln>
                  <a:noFill/>
                </a:ln>
                <a:solidFill>
                  <a:prstClr val="black"/>
                </a:solidFill>
                <a:effectLst/>
                <a:uLnTx/>
                <a:uFillTx/>
                <a:latin typeface="+mn-lt"/>
                <a:ea typeface="+mn-ea"/>
                <a:cs typeface="+mn-cs"/>
              </a:rPr>
              <a:t>RFC4601(PIM-SM) chapter 3.6 says</a:t>
            </a:r>
          </a:p>
          <a:p>
            <a:pPr marL="742950" marR="0" lvl="1" indent="-285750" algn="l" defTabSz="914400" rtl="0" eaLnBrk="1" fontAlgn="auto" latinLnBrk="0" hangingPunct="1">
              <a:lnSpc>
                <a:spcPct val="130000"/>
              </a:lnSpc>
              <a:spcBef>
                <a:spcPct val="20000"/>
              </a:spcBef>
              <a:spcAft>
                <a:spcPts val="0"/>
              </a:spcAft>
              <a:buClrTx/>
              <a:buSzTx/>
              <a:buFont typeface="Arial" pitchFamily="34" charset="0"/>
              <a:buChar char="–"/>
              <a:tabLst/>
              <a:defRPr/>
            </a:pPr>
            <a:r>
              <a:rPr kumimoji="0" lang="en-US" altLang="zh-CN" sz="1300" b="0" i="0" u="none" strike="noStrike" kern="1200" cap="none" spc="0" normalizeH="0" baseline="0" noProof="0" dirty="0" smtClean="0">
                <a:ln>
                  <a:noFill/>
                </a:ln>
                <a:solidFill>
                  <a:prstClr val="black"/>
                </a:solidFill>
                <a:effectLst/>
                <a:uLnTx/>
                <a:uFillTx/>
                <a:latin typeface="+mn-lt"/>
                <a:ea typeface="+mn-ea"/>
                <a:cs typeface="+mn-cs"/>
              </a:rPr>
              <a:t>Using multi-access LANs such as Ethernet for transit is not uncommon in multicast. </a:t>
            </a:r>
          </a:p>
          <a:p>
            <a:pPr marL="742950" marR="0" lvl="1" indent="-285750" algn="l" defTabSz="914400" rtl="0" eaLnBrk="1" fontAlgn="auto" latinLnBrk="0" hangingPunct="1">
              <a:lnSpc>
                <a:spcPct val="130000"/>
              </a:lnSpc>
              <a:spcBef>
                <a:spcPct val="20000"/>
              </a:spcBef>
              <a:spcAft>
                <a:spcPts val="0"/>
              </a:spcAft>
              <a:buClrTx/>
              <a:buSzTx/>
              <a:buFont typeface="Arial" pitchFamily="34" charset="0"/>
              <a:buChar char="–"/>
              <a:tabLst/>
              <a:defRPr/>
            </a:pPr>
            <a:r>
              <a:rPr kumimoji="0" lang="en-US" altLang="zh-CN" sz="1300" b="0" i="0" u="none" strike="noStrike" kern="1200" cap="none" spc="0" normalizeH="0" baseline="0" noProof="0" dirty="0" smtClean="0">
                <a:ln>
                  <a:noFill/>
                </a:ln>
                <a:solidFill>
                  <a:prstClr val="black"/>
                </a:solidFill>
                <a:effectLst/>
                <a:uLnTx/>
                <a:uFillTx/>
                <a:latin typeface="+mn-lt"/>
                <a:ea typeface="+mn-ea"/>
                <a:cs typeface="+mn-cs"/>
              </a:rPr>
              <a:t>Solution: </a:t>
            </a:r>
            <a:r>
              <a:rPr kumimoji="0" lang="en-US" altLang="zh-CN" sz="1100" b="0" i="0" u="none" strike="noStrike" kern="1200" cap="none" spc="0" normalizeH="0" baseline="0" noProof="0" dirty="0" smtClean="0">
                <a:ln>
                  <a:noFill/>
                </a:ln>
                <a:solidFill>
                  <a:prstClr val="black"/>
                </a:solidFill>
                <a:effectLst/>
                <a:uLnTx/>
                <a:uFillTx/>
                <a:latin typeface="+mn-lt"/>
                <a:ea typeface="+mn-ea"/>
                <a:cs typeface="+mn-cs"/>
              </a:rPr>
              <a:t>when duplicate data packets appear on the LAN from different routers, these routers notice this and then elect a single forwarder.  This election is performed using PIM Assert messages, which resolve the problem in favor of the upstream router that has (S,G) state; or, if neither or both router has (S,G) state, then the problem is resolved in favor of the router with the best metric to the RP for RP trees, or the best metric to the source to source-specific trees.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altLang="zh-CN" sz="1700" b="0" i="0" u="none" strike="noStrike" kern="1200" cap="none" spc="0" normalizeH="0" baseline="0" noProof="0" dirty="0" smtClean="0">
                <a:ln>
                  <a:noFill/>
                </a:ln>
                <a:solidFill>
                  <a:prstClr val="black"/>
                </a:solidFill>
                <a:effectLst/>
                <a:uLnTx/>
                <a:uFillTx/>
                <a:latin typeface="+mn-lt"/>
                <a:ea typeface="+mn-ea"/>
                <a:cs typeface="+mn-cs"/>
              </a:rPr>
              <a:t>Existing IPv4-IPv6 Multicast migration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altLang="zh-CN" sz="1500" b="0" i="0" u="none" strike="noStrike" kern="1200" cap="none" spc="0" normalizeH="0" baseline="0" noProof="0" dirty="0" smtClean="0">
                <a:ln>
                  <a:noFill/>
                </a:ln>
                <a:solidFill>
                  <a:prstClr val="black"/>
                </a:solidFill>
                <a:effectLst/>
                <a:uLnTx/>
                <a:uFillTx/>
                <a:latin typeface="+mn-lt"/>
                <a:ea typeface="+mn-ea"/>
                <a:cs typeface="+mn-cs"/>
              </a:rPr>
              <a:t>draft-lee-behave-v4v6-mcast-fwk-00     Multicast Translator (</a:t>
            </a:r>
            <a:r>
              <a:rPr kumimoji="0" lang="en-US" altLang="zh-CN" sz="1500" b="0" i="0" u="none" strike="noStrike" kern="1200" cap="none" spc="0" normalizeH="0" baseline="0" noProof="0" dirty="0" err="1" smtClean="0">
                <a:ln>
                  <a:noFill/>
                </a:ln>
                <a:solidFill>
                  <a:prstClr val="black"/>
                </a:solidFill>
                <a:effectLst/>
                <a:uLnTx/>
                <a:uFillTx/>
                <a:latin typeface="+mn-lt"/>
                <a:ea typeface="+mn-ea"/>
                <a:cs typeface="+mn-cs"/>
              </a:rPr>
              <a:t>mXlate</a:t>
            </a:r>
            <a:r>
              <a:rPr kumimoji="0" lang="en-US" altLang="zh-CN" sz="1500" b="0" i="0" u="none" strike="noStrike" kern="1200" cap="none" spc="0" normalizeH="0" baseline="0" noProof="0" dirty="0" smtClean="0">
                <a:ln>
                  <a:noFill/>
                </a:ln>
                <a:solidFill>
                  <a:prstClr val="black"/>
                </a:solidFill>
                <a:effectLst/>
                <a:uLnTx/>
                <a:uFillTx/>
                <a:latin typeface="+mn-lt"/>
                <a:ea typeface="+mn-ea"/>
                <a:cs typeface="+mn-cs"/>
              </a:rPr>
              <a:t>)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altLang="zh-CN" sz="1500" b="0" i="0" u="none" strike="noStrike" kern="1200" cap="none" spc="0" normalizeH="0" baseline="0" noProof="0" dirty="0" smtClean="0">
                <a:ln>
                  <a:noFill/>
                </a:ln>
                <a:solidFill>
                  <a:prstClr val="black"/>
                </a:solidFill>
                <a:effectLst/>
                <a:uLnTx/>
                <a:uFillTx/>
                <a:latin typeface="+mn-lt"/>
                <a:ea typeface="+mn-ea"/>
                <a:cs typeface="+mn-cs"/>
              </a:rPr>
              <a:t>draft-ietf-softwire-dslite-multicast-00     Multicast AFTR (</a:t>
            </a:r>
            <a:r>
              <a:rPr kumimoji="0" lang="en-US" altLang="zh-CN" sz="1500" b="0" i="0" u="none" strike="noStrike" kern="1200" cap="none" spc="0" normalizeH="0" baseline="0" noProof="0" dirty="0" err="1" smtClean="0">
                <a:ln>
                  <a:noFill/>
                </a:ln>
                <a:solidFill>
                  <a:prstClr val="black"/>
                </a:solidFill>
                <a:effectLst/>
                <a:uLnTx/>
                <a:uFillTx/>
                <a:latin typeface="+mn-lt"/>
                <a:ea typeface="+mn-ea"/>
                <a:cs typeface="+mn-cs"/>
              </a:rPr>
              <a:t>mAFTR</a:t>
            </a:r>
            <a:r>
              <a:rPr kumimoji="0" lang="en-US" altLang="zh-CN" sz="1500" b="0" i="0" u="none" strike="noStrike" kern="1200" cap="none" spc="0" normalizeH="0" baseline="0" noProof="0" dirty="0" smtClean="0">
                <a:ln>
                  <a:noFill/>
                </a:ln>
                <a:solidFill>
                  <a:prstClr val="black"/>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altLang="zh-CN" sz="1700" b="0" i="0" u="none" strike="noStrike" kern="1200" cap="none" spc="0" normalizeH="0" baseline="0" noProof="0" dirty="0" smtClean="0">
                <a:ln>
                  <a:noFill/>
                </a:ln>
                <a:solidFill>
                  <a:prstClr val="black"/>
                </a:solidFill>
                <a:effectLst/>
                <a:uLnTx/>
                <a:uFillTx/>
                <a:latin typeface="+mn-lt"/>
                <a:ea typeface="+mn-ea"/>
                <a:cs typeface="+mn-cs"/>
              </a:rPr>
              <a:t>Multi-edge IPv4-IPv6 multicast router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altLang="zh-CN" sz="1500" b="0" i="0" u="none" strike="noStrike" kern="1200" cap="none" spc="0" normalizeH="0" baseline="0" noProof="0" dirty="0" smtClean="0">
                <a:ln>
                  <a:noFill/>
                </a:ln>
                <a:solidFill>
                  <a:prstClr val="black"/>
                </a:solidFill>
                <a:effectLst/>
                <a:uLnTx/>
                <a:uFillTx/>
                <a:latin typeface="+mn-lt"/>
                <a:ea typeface="+mn-ea"/>
                <a:cs typeface="+mn-cs"/>
              </a:rPr>
              <a:t>For robustness, reliability and load distribution purposes, several nodes in the network can embed the </a:t>
            </a:r>
            <a:r>
              <a:rPr kumimoji="0" lang="en-US" altLang="zh-CN" sz="1500" b="0" i="0" u="none" strike="noStrike" kern="1200" cap="none" spc="0" normalizeH="0" baseline="0" noProof="0" dirty="0" err="1" smtClean="0">
                <a:ln>
                  <a:noFill/>
                </a:ln>
                <a:solidFill>
                  <a:prstClr val="black"/>
                </a:solidFill>
                <a:effectLst/>
                <a:uLnTx/>
                <a:uFillTx/>
                <a:latin typeface="+mn-lt"/>
                <a:ea typeface="+mn-ea"/>
                <a:cs typeface="+mn-cs"/>
              </a:rPr>
              <a:t>mAFTR</a:t>
            </a:r>
            <a:r>
              <a:rPr kumimoji="0" lang="en-US" altLang="zh-CN" sz="1500" b="0" i="0" u="none" strike="noStrike" kern="1200" cap="none" spc="0" normalizeH="0" baseline="0" noProof="0" dirty="0" smtClean="0">
                <a:ln>
                  <a:noFill/>
                </a:ln>
                <a:solidFill>
                  <a:prstClr val="black"/>
                </a:solidFill>
                <a:effectLst/>
                <a:uLnTx/>
                <a:uFillTx/>
                <a:latin typeface="+mn-lt"/>
                <a:ea typeface="+mn-ea"/>
                <a:cs typeface="+mn-cs"/>
              </a:rPr>
              <a:t> function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altLang="zh-CN" sz="1500" b="0" i="0" u="none" strike="noStrike" kern="1200" cap="none" spc="0" normalizeH="0" baseline="0" noProof="0" dirty="0" smtClean="0">
                <a:ln>
                  <a:noFill/>
                </a:ln>
                <a:solidFill>
                  <a:prstClr val="black"/>
                </a:solidFill>
                <a:effectLst/>
                <a:uLnTx/>
                <a:uFillTx/>
                <a:latin typeface="+mn-lt"/>
                <a:ea typeface="+mn-ea"/>
                <a:cs typeface="+mn-cs"/>
              </a:rPr>
              <a:t>It is common there are many IPv4 networks and many IPv6 networks that connected to each other, leading to multi-</a:t>
            </a:r>
            <a:r>
              <a:rPr kumimoji="0" lang="en-US" altLang="zh-CN" sz="1500" b="0" i="0" u="none" strike="noStrike" kern="1200" cap="none" spc="0" normalizeH="0" baseline="0" noProof="0" dirty="0" err="1" smtClean="0">
                <a:ln>
                  <a:noFill/>
                </a:ln>
                <a:solidFill>
                  <a:prstClr val="black"/>
                </a:solidFill>
                <a:effectLst/>
                <a:uLnTx/>
                <a:uFillTx/>
                <a:latin typeface="+mn-lt"/>
                <a:ea typeface="+mn-ea"/>
                <a:cs typeface="+mn-cs"/>
              </a:rPr>
              <a:t>mXlates</a:t>
            </a:r>
            <a:r>
              <a:rPr kumimoji="0" lang="en-US" altLang="zh-CN" sz="1500" b="0" i="0" u="none" strike="noStrike" kern="1200" cap="none" spc="0" normalizeH="0" baseline="0" noProof="0" dirty="0" smtClean="0">
                <a:ln>
                  <a:noFill/>
                </a:ln>
                <a:solidFill>
                  <a:prstClr val="black"/>
                </a:solidFill>
                <a:effectLst/>
                <a:uLnTx/>
                <a:uFillTx/>
                <a:latin typeface="+mn-lt"/>
                <a:ea typeface="+mn-ea"/>
                <a:cs typeface="+mn-cs"/>
              </a:rPr>
              <a:t> at the edge of a network.</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altLang="zh-CN" sz="1900" b="0" i="0" u="none" strike="noStrike" kern="1200" cap="none" spc="0" normalizeH="0" baseline="0" noProof="0" dirty="0" smtClean="0">
                <a:ln>
                  <a:noFill/>
                </a:ln>
                <a:solidFill>
                  <a:prstClr val="black"/>
                </a:solidFill>
                <a:effectLst/>
                <a:uLnTx/>
                <a:uFillTx/>
                <a:latin typeface="+mn-lt"/>
                <a:ea typeface="+mn-ea"/>
                <a:cs typeface="+mn-cs"/>
              </a:rPr>
              <a:t>Both </a:t>
            </a:r>
            <a:r>
              <a:rPr kumimoji="0" lang="en-US" altLang="zh-CN" sz="1900" b="0" i="0" u="none" strike="noStrike" kern="1200" cap="none" spc="0" normalizeH="0" baseline="0" noProof="0" dirty="0" err="1" smtClean="0">
                <a:ln>
                  <a:noFill/>
                </a:ln>
                <a:solidFill>
                  <a:prstClr val="black"/>
                </a:solidFill>
                <a:effectLst/>
                <a:uLnTx/>
                <a:uFillTx/>
                <a:latin typeface="+mn-lt"/>
                <a:ea typeface="+mn-ea"/>
                <a:cs typeface="+mn-cs"/>
              </a:rPr>
              <a:t>mXlate</a:t>
            </a:r>
            <a:r>
              <a:rPr kumimoji="0" lang="en-US" altLang="zh-CN" sz="1900" b="0" i="0" u="none" strike="noStrike" kern="1200" cap="none" spc="0" normalizeH="0" baseline="0" noProof="0" dirty="0" smtClean="0">
                <a:ln>
                  <a:noFill/>
                </a:ln>
                <a:solidFill>
                  <a:prstClr val="black"/>
                </a:solidFill>
                <a:effectLst/>
                <a:uLnTx/>
                <a:uFillTx/>
                <a:latin typeface="+mn-lt"/>
                <a:ea typeface="+mn-ea"/>
                <a:cs typeface="+mn-cs"/>
              </a:rPr>
              <a:t> and </a:t>
            </a:r>
            <a:r>
              <a:rPr kumimoji="0" lang="en-US" altLang="zh-CN" sz="1900" b="0" i="0" u="none" strike="noStrike" kern="1200" cap="none" spc="0" normalizeH="0" baseline="0" noProof="0" dirty="0" err="1" smtClean="0">
                <a:ln>
                  <a:noFill/>
                </a:ln>
                <a:solidFill>
                  <a:prstClr val="black"/>
                </a:solidFill>
                <a:effectLst/>
                <a:uLnTx/>
                <a:uFillTx/>
                <a:latin typeface="+mn-lt"/>
                <a:ea typeface="+mn-ea"/>
                <a:cs typeface="+mn-cs"/>
              </a:rPr>
              <a:t>mAFTR</a:t>
            </a:r>
            <a:r>
              <a:rPr kumimoji="0" lang="en-US" altLang="zh-CN" sz="1900" b="0" i="0" u="none" strike="noStrike" kern="1200" cap="none" spc="0" normalizeH="0" baseline="0" noProof="0" dirty="0" smtClean="0">
                <a:ln>
                  <a:noFill/>
                </a:ln>
                <a:solidFill>
                  <a:prstClr val="black"/>
                </a:solidFill>
                <a:effectLst/>
                <a:uLnTx/>
                <a:uFillTx/>
                <a:latin typeface="+mn-lt"/>
                <a:ea typeface="+mn-ea"/>
                <a:cs typeface="+mn-cs"/>
              </a:rPr>
              <a:t> will have more than one path to reach the RP or source S. Or in other word, they have two upstream routers, one is IPv6 router,  and the other is IPv4 router.</a:t>
            </a:r>
          </a:p>
        </p:txBody>
      </p:sp>
      <p:sp>
        <p:nvSpPr>
          <p:cNvPr id="4" name="灯片编号占位符 3"/>
          <p:cNvSpPr>
            <a:spLocks noGrp="1"/>
          </p:cNvSpPr>
          <p:nvPr>
            <p:ph type="sldNum" sz="quarter" idx="10"/>
          </p:nvPr>
        </p:nvSpPr>
        <p:spPr/>
        <p:txBody>
          <a:bodyPr/>
          <a:lstStyle/>
          <a:p>
            <a:fld id="{DCF74918-5EFD-41F8-9052-D7D2D0212D25}" type="slidenum">
              <a:rPr lang="zh-CN" altLang="en-US" smtClean="0"/>
              <a:pPr/>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20000"/>
          </a:bodyPr>
          <a:lstStyle/>
          <a:p>
            <a:pPr marL="744538" lvl="1" indent="-342900" defTabSz="801688">
              <a:lnSpc>
                <a:spcPct val="130000"/>
              </a:lnSpc>
              <a:buClr>
                <a:schemeClr val="tx1"/>
              </a:buClr>
              <a:buSzPct val="100000"/>
              <a:buFont typeface="+mj-lt"/>
              <a:buAutoNum type="alphaLcParenR"/>
            </a:pPr>
            <a:r>
              <a:rPr lang="en-US" altLang="zh-CN" sz="1800" dirty="0" smtClean="0">
                <a:solidFill>
                  <a:schemeClr val="tx1"/>
                </a:solidFill>
                <a:ea typeface="华文细黑" pitchFamily="2" charset="-122"/>
              </a:rPr>
              <a:t>Set the Metric value </a:t>
            </a:r>
            <a:r>
              <a:rPr lang="en-US" altLang="zh-CN" sz="1800" dirty="0" smtClean="0">
                <a:solidFill>
                  <a:schemeClr val="tx2"/>
                </a:solidFill>
                <a:ea typeface="华文细黑" pitchFamily="2" charset="-122"/>
              </a:rPr>
              <a:t>m1</a:t>
            </a:r>
            <a:r>
              <a:rPr lang="en-US" altLang="zh-CN" sz="1800" dirty="0" smtClean="0">
                <a:solidFill>
                  <a:schemeClr val="tx1"/>
                </a:solidFill>
                <a:ea typeface="华文细黑" pitchFamily="2" charset="-122"/>
              </a:rPr>
              <a:t> for translation or encapsulating from IPv4 multicast  to IPv6 multicast data .</a:t>
            </a:r>
          </a:p>
          <a:p>
            <a:pPr marL="744538" lvl="1" indent="-342900" defTabSz="801688">
              <a:lnSpc>
                <a:spcPct val="130000"/>
              </a:lnSpc>
              <a:buClr>
                <a:schemeClr val="tx1"/>
              </a:buClr>
              <a:buSzPct val="100000"/>
              <a:buFont typeface="+mj-lt"/>
              <a:buAutoNum type="alphaLcParenR"/>
            </a:pPr>
            <a:r>
              <a:rPr lang="en-US" altLang="zh-CN" sz="1800" dirty="0" smtClean="0">
                <a:solidFill>
                  <a:schemeClr val="tx1"/>
                </a:solidFill>
                <a:ea typeface="华文细黑" pitchFamily="2" charset="-122"/>
              </a:rPr>
              <a:t>From the interface connecting IPv6 Router, MTR can get the metric </a:t>
            </a:r>
            <a:r>
              <a:rPr lang="en-US" altLang="zh-CN" sz="1800" dirty="0" smtClean="0">
                <a:solidFill>
                  <a:schemeClr val="tx2"/>
                </a:solidFill>
                <a:ea typeface="华文细黑" pitchFamily="2" charset="-122"/>
              </a:rPr>
              <a:t>m2</a:t>
            </a:r>
            <a:r>
              <a:rPr lang="en-US" altLang="zh-CN" sz="1800" dirty="0" smtClean="0">
                <a:solidFill>
                  <a:schemeClr val="tx1"/>
                </a:solidFill>
                <a:ea typeface="华文细黑" pitchFamily="2" charset="-122"/>
              </a:rPr>
              <a:t> to reach S or RP by PIM assert message from IPv6 Router.</a:t>
            </a:r>
          </a:p>
          <a:p>
            <a:pPr marL="744538" lvl="1" indent="-342900" defTabSz="801688">
              <a:lnSpc>
                <a:spcPct val="130000"/>
              </a:lnSpc>
              <a:buClr>
                <a:schemeClr val="tx1"/>
              </a:buClr>
              <a:buSzPct val="100000"/>
              <a:buFont typeface="+mj-lt"/>
              <a:buAutoNum type="alphaLcParenR"/>
            </a:pPr>
            <a:r>
              <a:rPr lang="en-US" altLang="zh-CN" sz="1800" dirty="0" smtClean="0">
                <a:solidFill>
                  <a:schemeClr val="tx1"/>
                </a:solidFill>
                <a:ea typeface="华文细黑" pitchFamily="2" charset="-122"/>
              </a:rPr>
              <a:t>From interface connecting IPv4 Router, MTR can get the metric </a:t>
            </a:r>
            <a:r>
              <a:rPr lang="en-US" altLang="zh-CN" sz="1800" dirty="0" smtClean="0">
                <a:solidFill>
                  <a:schemeClr val="tx2"/>
                </a:solidFill>
                <a:ea typeface="华文细黑" pitchFamily="2" charset="-122"/>
              </a:rPr>
              <a:t>m3</a:t>
            </a:r>
            <a:r>
              <a:rPr lang="en-US" altLang="zh-CN" sz="1800" dirty="0" smtClean="0">
                <a:solidFill>
                  <a:schemeClr val="tx1"/>
                </a:solidFill>
                <a:ea typeface="华文细黑" pitchFamily="2" charset="-122"/>
              </a:rPr>
              <a:t> to reach S or RP by PIM assert message from IPv4 Router.</a:t>
            </a:r>
          </a:p>
          <a:p>
            <a:pPr marL="744538" lvl="1" indent="-342900" defTabSz="801688">
              <a:lnSpc>
                <a:spcPct val="130000"/>
              </a:lnSpc>
              <a:buClr>
                <a:schemeClr val="tx1"/>
              </a:buClr>
              <a:buSzPct val="100000"/>
              <a:buFont typeface="+mj-lt"/>
              <a:buAutoNum type="alphaLcParenR"/>
            </a:pPr>
            <a:r>
              <a:rPr lang="en-US" altLang="zh-CN" sz="1800" dirty="0" smtClean="0">
                <a:solidFill>
                  <a:schemeClr val="tx1"/>
                </a:solidFill>
                <a:ea typeface="华文细黑" pitchFamily="2" charset="-122"/>
              </a:rPr>
              <a:t>When MTR receives an IPv6 PIM Join message, virtual IPv6 Router compares </a:t>
            </a:r>
            <a:r>
              <a:rPr lang="en-US" altLang="zh-CN" sz="1800" dirty="0" smtClean="0">
                <a:solidFill>
                  <a:schemeClr val="tx2"/>
                </a:solidFill>
                <a:ea typeface="华文细黑" pitchFamily="2" charset="-122"/>
              </a:rPr>
              <a:t>m2</a:t>
            </a:r>
            <a:r>
              <a:rPr lang="en-US" altLang="zh-CN" sz="1800" dirty="0" smtClean="0">
                <a:solidFill>
                  <a:schemeClr val="tx1"/>
                </a:solidFill>
                <a:ea typeface="华文细黑" pitchFamily="2" charset="-122"/>
              </a:rPr>
              <a:t> and </a:t>
            </a:r>
            <a:r>
              <a:rPr lang="en-US" altLang="zh-CN" sz="1800" dirty="0" smtClean="0">
                <a:solidFill>
                  <a:schemeClr val="tx2"/>
                </a:solidFill>
                <a:ea typeface="华文细黑" pitchFamily="2" charset="-122"/>
              </a:rPr>
              <a:t>m3+m1</a:t>
            </a:r>
            <a:r>
              <a:rPr lang="en-US" altLang="zh-CN" sz="1800" dirty="0" smtClean="0">
                <a:solidFill>
                  <a:schemeClr val="tx1"/>
                </a:solidFill>
                <a:ea typeface="华文细黑" pitchFamily="2" charset="-122"/>
              </a:rPr>
              <a:t>. If m2&gt;m3+m1, sending PIM Join message from IPv4 interface; If m2&lt;m3+m1, sending PIM Join message from IPv6 interface;</a:t>
            </a:r>
            <a:endParaRPr lang="zh-CN" altLang="en-US" dirty="0"/>
          </a:p>
        </p:txBody>
      </p:sp>
      <p:sp>
        <p:nvSpPr>
          <p:cNvPr id="4" name="灯片编号占位符 3"/>
          <p:cNvSpPr>
            <a:spLocks noGrp="1"/>
          </p:cNvSpPr>
          <p:nvPr>
            <p:ph type="sldNum" sz="quarter" idx="10"/>
          </p:nvPr>
        </p:nvSpPr>
        <p:spPr/>
        <p:txBody>
          <a:bodyPr/>
          <a:lstStyle/>
          <a:p>
            <a:fld id="{DCF74918-5EFD-41F8-9052-D7D2D0212D25}" type="slidenum">
              <a:rPr lang="zh-CN" altLang="en-US" smtClean="0"/>
              <a:pPr/>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744538" lvl="1" indent="-342900" defTabSz="801688">
              <a:lnSpc>
                <a:spcPct val="130000"/>
              </a:lnSpc>
              <a:buClr>
                <a:schemeClr val="tx1"/>
              </a:buClr>
              <a:buSzPct val="100000"/>
              <a:buFont typeface="+mj-lt"/>
              <a:buAutoNum type="alphaLcParenR"/>
            </a:pPr>
            <a:r>
              <a:rPr lang="en-US" altLang="zh-CN" sz="1800" dirty="0" smtClean="0">
                <a:solidFill>
                  <a:schemeClr val="tx1"/>
                </a:solidFill>
                <a:ea typeface="华文细黑" pitchFamily="2" charset="-122"/>
              </a:rPr>
              <a:t>MTR gets two multicast flows from IPv6 and IPv4 Router, and two multicast data flow are the same multicast data flows</a:t>
            </a:r>
          </a:p>
          <a:p>
            <a:pPr marL="744538" lvl="1" indent="-342900" defTabSz="801688">
              <a:lnSpc>
                <a:spcPct val="130000"/>
              </a:lnSpc>
              <a:buClr>
                <a:schemeClr val="tx1"/>
              </a:buClr>
              <a:buSzPct val="100000"/>
              <a:buFont typeface="+mj-lt"/>
              <a:buAutoNum type="alphaLcParenR"/>
            </a:pPr>
            <a:r>
              <a:rPr lang="en-US" altLang="zh-CN" sz="1800" dirty="0" smtClean="0">
                <a:solidFill>
                  <a:schemeClr val="tx1"/>
                </a:solidFill>
                <a:ea typeface="华文细黑" pitchFamily="2" charset="-122"/>
              </a:rPr>
              <a:t>If virtual IPv6 Router gets multicast data from interface between two virtual routers, it will compare </a:t>
            </a:r>
            <a:r>
              <a:rPr lang="en-US" altLang="zh-CN" sz="1800" dirty="0" smtClean="0">
                <a:solidFill>
                  <a:schemeClr val="tx2"/>
                </a:solidFill>
                <a:ea typeface="华文细黑" pitchFamily="2" charset="-122"/>
              </a:rPr>
              <a:t>m2</a:t>
            </a:r>
            <a:r>
              <a:rPr lang="en-US" altLang="zh-CN" sz="1800" dirty="0" smtClean="0">
                <a:solidFill>
                  <a:schemeClr val="tx1"/>
                </a:solidFill>
                <a:ea typeface="华文细黑" pitchFamily="2" charset="-122"/>
              </a:rPr>
              <a:t> and </a:t>
            </a:r>
            <a:r>
              <a:rPr lang="en-US" altLang="zh-CN" sz="1800" dirty="0" smtClean="0">
                <a:solidFill>
                  <a:schemeClr val="tx2"/>
                </a:solidFill>
                <a:ea typeface="华文细黑" pitchFamily="2" charset="-122"/>
              </a:rPr>
              <a:t>m3+m1</a:t>
            </a:r>
            <a:r>
              <a:rPr lang="en-US" altLang="zh-CN" sz="1800" dirty="0" smtClean="0">
                <a:solidFill>
                  <a:schemeClr val="tx1"/>
                </a:solidFill>
                <a:ea typeface="华文细黑" pitchFamily="2" charset="-122"/>
              </a:rPr>
              <a:t> (same as last slide).</a:t>
            </a:r>
          </a:p>
          <a:p>
            <a:pPr marL="744538" lvl="1" indent="-342900" defTabSz="801688">
              <a:lnSpc>
                <a:spcPct val="130000"/>
              </a:lnSpc>
              <a:buClr>
                <a:schemeClr val="tx1"/>
              </a:buClr>
              <a:buSzPct val="100000"/>
              <a:buFont typeface="+mj-lt"/>
              <a:buAutoNum type="alphaLcParenR"/>
            </a:pPr>
            <a:r>
              <a:rPr lang="en-US" altLang="zh-CN" sz="1800" dirty="0" smtClean="0">
                <a:solidFill>
                  <a:schemeClr val="tx1"/>
                </a:solidFill>
                <a:ea typeface="华文细黑" pitchFamily="2" charset="-122"/>
              </a:rPr>
              <a:t>If m2&gt;m3+m1, MTR will send PIM Prune Messages  to IPv6 interface; If m2&lt;m3+m1MTR will send PIM Prune Messages  to interface of two virtual Routers. MTR will not translate or encapsulate multicast data from IPv4 to IPv6.</a:t>
            </a:r>
          </a:p>
          <a:p>
            <a:endParaRPr lang="zh-CN" altLang="en-US" dirty="0"/>
          </a:p>
        </p:txBody>
      </p:sp>
      <p:sp>
        <p:nvSpPr>
          <p:cNvPr id="4" name="灯片编号占位符 3"/>
          <p:cNvSpPr>
            <a:spLocks noGrp="1"/>
          </p:cNvSpPr>
          <p:nvPr>
            <p:ph type="sldNum" sz="quarter" idx="10"/>
          </p:nvPr>
        </p:nvSpPr>
        <p:spPr/>
        <p:txBody>
          <a:bodyPr/>
          <a:lstStyle/>
          <a:p>
            <a:fld id="{DCF74918-5EFD-41F8-9052-D7D2D0212D25}" type="slidenum">
              <a:rPr lang="zh-CN" altLang="en-US" smtClean="0"/>
              <a:pPr/>
              <a:t>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BDC9B4C-37AA-4376-976D-0FABDDD9471D}" type="datetimeFigureOut">
              <a:rPr lang="zh-CN" altLang="en-US" smtClean="0"/>
              <a:pPr/>
              <a:t>2012/7/25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A28FED0-59E5-4677-8B2B-32E8EC2CA472}"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BDC9B4C-37AA-4376-976D-0FABDDD9471D}" type="datetimeFigureOut">
              <a:rPr lang="zh-CN" altLang="en-US" smtClean="0"/>
              <a:pPr/>
              <a:t>2012/7/25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A28FED0-59E5-4677-8B2B-32E8EC2CA472}"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BDC9B4C-37AA-4376-976D-0FABDDD9471D}" type="datetimeFigureOut">
              <a:rPr lang="zh-CN" altLang="en-US" smtClean="0"/>
              <a:pPr/>
              <a:t>2012/7/25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A28FED0-59E5-4677-8B2B-32E8EC2CA472}"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BDC9B4C-37AA-4376-976D-0FABDDD9471D}" type="datetimeFigureOut">
              <a:rPr lang="zh-CN" altLang="en-US" smtClean="0"/>
              <a:pPr/>
              <a:t>2012/7/25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A28FED0-59E5-4677-8B2B-32E8EC2CA472}"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BDC9B4C-37AA-4376-976D-0FABDDD9471D}" type="datetimeFigureOut">
              <a:rPr lang="zh-CN" altLang="en-US" smtClean="0"/>
              <a:pPr/>
              <a:t>2012/7/25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A28FED0-59E5-4677-8B2B-32E8EC2CA472}"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BDC9B4C-37AA-4376-976D-0FABDDD9471D}" type="datetimeFigureOut">
              <a:rPr lang="zh-CN" altLang="en-US" smtClean="0"/>
              <a:pPr/>
              <a:t>2012/7/25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A28FED0-59E5-4677-8B2B-32E8EC2CA472}"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BDC9B4C-37AA-4376-976D-0FABDDD9471D}" type="datetimeFigureOut">
              <a:rPr lang="zh-CN" altLang="en-US" smtClean="0"/>
              <a:pPr/>
              <a:t>2012/7/25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A28FED0-59E5-4677-8B2B-32E8EC2CA472}"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BDC9B4C-37AA-4376-976D-0FABDDD9471D}" type="datetimeFigureOut">
              <a:rPr lang="zh-CN" altLang="en-US" smtClean="0"/>
              <a:pPr/>
              <a:t>2012/7/25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A28FED0-59E5-4677-8B2B-32E8EC2CA472}"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BDC9B4C-37AA-4376-976D-0FABDDD9471D}" type="datetimeFigureOut">
              <a:rPr lang="zh-CN" altLang="en-US" smtClean="0"/>
              <a:pPr/>
              <a:t>2012/7/25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A28FED0-59E5-4677-8B2B-32E8EC2CA472}"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BDC9B4C-37AA-4376-976D-0FABDDD9471D}" type="datetimeFigureOut">
              <a:rPr lang="zh-CN" altLang="en-US" smtClean="0"/>
              <a:pPr/>
              <a:t>2012/7/25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A28FED0-59E5-4677-8B2B-32E8EC2CA472}"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BDC9B4C-37AA-4376-976D-0FABDDD9471D}" type="datetimeFigureOut">
              <a:rPr lang="zh-CN" altLang="en-US" smtClean="0"/>
              <a:pPr/>
              <a:t>2012/7/25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A28FED0-59E5-4677-8B2B-32E8EC2CA472}"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DC9B4C-37AA-4376-976D-0FABDDD9471D}" type="datetimeFigureOut">
              <a:rPr lang="zh-CN" altLang="en-US" smtClean="0"/>
              <a:pPr/>
              <a:t>2012/7/25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28FED0-59E5-4677-8B2B-32E8EC2CA472}"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1097309"/>
            <a:ext cx="9144000" cy="2835747"/>
          </a:xfrm>
        </p:spPr>
        <p:txBody>
          <a:bodyPr>
            <a:normAutofit/>
          </a:bodyPr>
          <a:lstStyle/>
          <a:p>
            <a:r>
              <a:rPr lang="en-US" altLang="en-US" sz="3200" dirty="0" err="1" smtClean="0"/>
              <a:t>Multrans</a:t>
            </a:r>
            <a:r>
              <a:rPr lang="en-US" altLang="en-US" sz="3200" dirty="0" smtClean="0"/>
              <a:t> Path Optimization</a:t>
            </a:r>
            <a:br>
              <a:rPr lang="en-US" altLang="en-US" sz="3200" dirty="0" smtClean="0"/>
            </a:br>
            <a:r>
              <a:rPr lang="en-US" altLang="en-US" sz="3200" dirty="0" smtClean="0"/>
              <a:t>draft-zhou-mboned-multrans-path-optimization-02</a:t>
            </a:r>
            <a:r>
              <a:rPr lang="en-US" altLang="en-US" sz="3600" dirty="0" smtClean="0"/>
              <a:t> </a:t>
            </a:r>
            <a:r>
              <a:rPr lang="en-US" altLang="en-US" dirty="0" smtClean="0"/>
              <a:t/>
            </a:r>
            <a:br>
              <a:rPr lang="en-US" altLang="en-US" dirty="0" smtClean="0"/>
            </a:br>
            <a:r>
              <a:rPr lang="en-US" altLang="en-US" dirty="0" smtClean="0"/>
              <a:t/>
            </a:r>
            <a:br>
              <a:rPr lang="en-US" altLang="en-US" dirty="0" smtClean="0"/>
            </a:br>
            <a:r>
              <a:rPr lang="en-US" altLang="zh-CN" sz="2800" dirty="0" smtClean="0"/>
              <a:t>Cathy ZHOU &lt;cathy.zhou@huawei.com&gt;</a:t>
            </a:r>
            <a:br>
              <a:rPr lang="en-US" altLang="zh-CN" sz="2800" dirty="0" smtClean="0"/>
            </a:br>
            <a:r>
              <a:rPr lang="en-US" altLang="zh-CN" sz="2800" dirty="0" smtClean="0"/>
              <a:t>Qiong SUN &lt;sunqiong@ctbri.com.cn&gt;</a:t>
            </a:r>
            <a:endParaRPr lang="zh-CN" altLang="en-US" sz="2700" dirty="0"/>
          </a:p>
        </p:txBody>
      </p:sp>
      <p:sp>
        <p:nvSpPr>
          <p:cNvPr id="3" name="副标题 2"/>
          <p:cNvSpPr>
            <a:spLocks noGrp="1"/>
          </p:cNvSpPr>
          <p:nvPr>
            <p:ph type="subTitle" idx="1"/>
          </p:nvPr>
        </p:nvSpPr>
        <p:spPr/>
        <p:txBody>
          <a:bodyPr/>
          <a:lstStyle/>
          <a:p>
            <a:endParaRPr lang="en-US" altLang="zh-CN" sz="2700" dirty="0" smtClean="0">
              <a:solidFill>
                <a:prstClr val="black"/>
              </a:solidFill>
              <a:cs typeface="+mj-cs"/>
            </a:endParaRPr>
          </a:p>
          <a:p>
            <a:r>
              <a:rPr lang="en-US" altLang="zh-CN" sz="2700" dirty="0" smtClean="0">
                <a:solidFill>
                  <a:prstClr val="black"/>
                </a:solidFill>
                <a:cs typeface="+mj-cs"/>
              </a:rPr>
              <a:t>IETF 84, Vancouver</a:t>
            </a:r>
            <a:endParaRPr lang="zh-CN" alt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日期占位符 3"/>
          <p:cNvSpPr>
            <a:spLocks noGrp="1"/>
          </p:cNvSpPr>
          <p:nvPr>
            <p:ph type="dt" sz="half" idx="10"/>
          </p:nvPr>
        </p:nvSpPr>
        <p:spPr/>
        <p:txBody>
          <a:bodyPr/>
          <a:lstStyle/>
          <a:p>
            <a:r>
              <a:rPr lang="de-DE"/>
              <a:t>Page </a:t>
            </a:r>
            <a:fld id="{0EFB2199-5BD8-4A16-B126-6CE3B1B32210}" type="slidenum">
              <a:rPr lang="de-DE"/>
              <a:pPr/>
              <a:t>2</a:t>
            </a:fld>
            <a:endParaRPr lang="en-GB"/>
          </a:p>
        </p:txBody>
      </p:sp>
      <p:sp>
        <p:nvSpPr>
          <p:cNvPr id="195586" name="Rectangle 2"/>
          <p:cNvSpPr>
            <a:spLocks noGrp="1" noChangeArrowheads="1"/>
          </p:cNvSpPr>
          <p:nvPr>
            <p:ph type="title"/>
          </p:nvPr>
        </p:nvSpPr>
        <p:spPr/>
        <p:txBody>
          <a:bodyPr/>
          <a:lstStyle/>
          <a:p>
            <a:r>
              <a:rPr lang="en-US" altLang="zh-CN" dirty="0" smtClean="0"/>
              <a:t>Scenario</a:t>
            </a:r>
            <a:endParaRPr lang="en-US" altLang="zh-CN" dirty="0"/>
          </a:p>
        </p:txBody>
      </p:sp>
      <p:sp>
        <p:nvSpPr>
          <p:cNvPr id="195588" name="Line 4"/>
          <p:cNvSpPr>
            <a:spLocks noChangeShapeType="1"/>
          </p:cNvSpPr>
          <p:nvPr/>
        </p:nvSpPr>
        <p:spPr bwMode="auto">
          <a:xfrm flipV="1">
            <a:off x="1738313" y="2813050"/>
            <a:ext cx="479425" cy="6350"/>
          </a:xfrm>
          <a:prstGeom prst="line">
            <a:avLst/>
          </a:prstGeom>
          <a:noFill/>
          <a:ln w="25400">
            <a:solidFill>
              <a:srgbClr val="000052"/>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5589" name="Rectangle 5"/>
          <p:cNvSpPr>
            <a:spLocks noChangeArrowheads="1"/>
          </p:cNvSpPr>
          <p:nvPr/>
        </p:nvSpPr>
        <p:spPr bwMode="auto">
          <a:xfrm>
            <a:off x="468313" y="2636838"/>
            <a:ext cx="1169987" cy="349250"/>
          </a:xfrm>
          <a:prstGeom prst="rect">
            <a:avLst/>
          </a:prstGeom>
          <a:noFill/>
          <a:ln w="9525">
            <a:noFill/>
            <a:miter lim="800000"/>
            <a:headEnd/>
            <a:tailEnd/>
          </a:ln>
          <a:effectLst/>
        </p:spPr>
        <p:txBody>
          <a:bodyPr wrap="none" lIns="103541" tIns="51771" rIns="103541" bIns="51771">
            <a:spAutoFit/>
          </a:bodyPr>
          <a:lstStyle/>
          <a:p>
            <a:pPr defTabSz="1028700" eaLnBrk="0" hangingPunct="0"/>
            <a:r>
              <a:rPr lang="en-US" altLang="zh-CN" sz="1600" b="1">
                <a:solidFill>
                  <a:schemeClr val="tx1"/>
                </a:solidFill>
                <a:latin typeface="Arial" charset="0"/>
                <a:ea typeface="宋体" pitchFamily="2" charset="-122"/>
              </a:rPr>
              <a:t>(*, G) Join</a:t>
            </a:r>
          </a:p>
        </p:txBody>
      </p:sp>
      <p:pic>
        <p:nvPicPr>
          <p:cNvPr id="195590" name="Picture 6" descr="图片793"/>
          <p:cNvPicPr>
            <a:picLocks noChangeAspect="1" noChangeArrowheads="1"/>
          </p:cNvPicPr>
          <p:nvPr/>
        </p:nvPicPr>
        <p:blipFill>
          <a:blip r:embed="rId3" cstate="print"/>
          <a:srcRect/>
          <a:stretch>
            <a:fillRect/>
          </a:stretch>
        </p:blipFill>
        <p:spPr bwMode="auto">
          <a:xfrm>
            <a:off x="2987675" y="2062163"/>
            <a:ext cx="1800225" cy="574675"/>
          </a:xfrm>
          <a:prstGeom prst="rect">
            <a:avLst/>
          </a:prstGeom>
          <a:noFill/>
        </p:spPr>
      </p:pic>
      <p:sp>
        <p:nvSpPr>
          <p:cNvPr id="195591" name="Line 101"/>
          <p:cNvSpPr>
            <a:spLocks noChangeShapeType="1"/>
          </p:cNvSpPr>
          <p:nvPr/>
        </p:nvSpPr>
        <p:spPr bwMode="auto">
          <a:xfrm flipV="1">
            <a:off x="1619250" y="2351088"/>
            <a:ext cx="1296988" cy="71437"/>
          </a:xfrm>
          <a:prstGeom prst="line">
            <a:avLst/>
          </a:prstGeom>
          <a:noFill/>
          <a:ln w="28575">
            <a:solidFill>
              <a:schemeClr val="tx1"/>
            </a:solidFill>
            <a:round/>
            <a:headEnd/>
            <a:tailEnd/>
          </a:ln>
        </p:spPr>
        <p:txBody>
          <a:bodyPr lIns="79200" tIns="39600" rIns="79200" bIns="39600">
            <a:spAutoFit/>
          </a:bodyPr>
          <a:lstStyle/>
          <a:p>
            <a:endParaRPr lang="zh-CN" altLang="en-US"/>
          </a:p>
        </p:txBody>
      </p:sp>
      <p:sp>
        <p:nvSpPr>
          <p:cNvPr id="195592" name="Line 102"/>
          <p:cNvSpPr>
            <a:spLocks noChangeShapeType="1"/>
          </p:cNvSpPr>
          <p:nvPr/>
        </p:nvSpPr>
        <p:spPr bwMode="auto">
          <a:xfrm>
            <a:off x="539750" y="2351088"/>
            <a:ext cx="719138" cy="0"/>
          </a:xfrm>
          <a:prstGeom prst="line">
            <a:avLst/>
          </a:prstGeom>
          <a:noFill/>
          <a:ln w="28575">
            <a:solidFill>
              <a:schemeClr val="tx1"/>
            </a:solidFill>
            <a:round/>
            <a:headEnd/>
            <a:tailEnd/>
          </a:ln>
        </p:spPr>
        <p:txBody>
          <a:bodyPr lIns="79200" tIns="39600" rIns="79200" bIns="39600">
            <a:spAutoFit/>
          </a:bodyPr>
          <a:lstStyle/>
          <a:p>
            <a:endParaRPr lang="zh-CN" altLang="en-US"/>
          </a:p>
        </p:txBody>
      </p:sp>
      <p:sp>
        <p:nvSpPr>
          <p:cNvPr id="195594" name="Rectangle 80"/>
          <p:cNvSpPr>
            <a:spLocks noChangeArrowheads="1"/>
          </p:cNvSpPr>
          <p:nvPr/>
        </p:nvSpPr>
        <p:spPr bwMode="auto">
          <a:xfrm>
            <a:off x="250825" y="2420938"/>
            <a:ext cx="381000" cy="292100"/>
          </a:xfrm>
          <a:prstGeom prst="rect">
            <a:avLst/>
          </a:prstGeom>
          <a:noFill/>
          <a:ln w="9525" algn="ctr">
            <a:noFill/>
            <a:miter lim="800000"/>
            <a:headEnd/>
            <a:tailEnd/>
          </a:ln>
        </p:spPr>
        <p:txBody>
          <a:bodyPr wrap="none" lIns="79200" tIns="39600" rIns="79200" bIns="39600">
            <a:spAutoFit/>
          </a:bodyPr>
          <a:lstStyle/>
          <a:p>
            <a:pPr defTabSz="801688"/>
            <a:r>
              <a:rPr lang="en-US" altLang="zh-CN" b="1">
                <a:solidFill>
                  <a:schemeClr val="tx1"/>
                </a:solidFill>
                <a:ea typeface="宋体" pitchFamily="2" charset="-122"/>
              </a:rPr>
              <a:t>TV</a:t>
            </a:r>
          </a:p>
        </p:txBody>
      </p:sp>
      <p:sp>
        <p:nvSpPr>
          <p:cNvPr id="195595" name="Rectangle 81"/>
          <p:cNvSpPr>
            <a:spLocks noChangeArrowheads="1"/>
          </p:cNvSpPr>
          <p:nvPr/>
        </p:nvSpPr>
        <p:spPr bwMode="auto">
          <a:xfrm>
            <a:off x="7885113" y="2708275"/>
            <a:ext cx="1101725" cy="292100"/>
          </a:xfrm>
          <a:prstGeom prst="rect">
            <a:avLst/>
          </a:prstGeom>
          <a:noFill/>
          <a:ln w="9525" algn="ctr">
            <a:noFill/>
            <a:miter lim="800000"/>
            <a:headEnd/>
            <a:tailEnd/>
          </a:ln>
        </p:spPr>
        <p:txBody>
          <a:bodyPr wrap="none" lIns="79200" tIns="39600" rIns="79200" bIns="39600">
            <a:spAutoFit/>
          </a:bodyPr>
          <a:lstStyle/>
          <a:p>
            <a:pPr defTabSz="801688"/>
            <a:r>
              <a:rPr lang="en-US" altLang="zh-CN" b="1">
                <a:solidFill>
                  <a:schemeClr val="tx1"/>
                </a:solidFill>
                <a:ea typeface="宋体" pitchFamily="2" charset="-122"/>
              </a:rPr>
              <a:t>IPv4 source</a:t>
            </a:r>
          </a:p>
        </p:txBody>
      </p:sp>
      <p:sp>
        <p:nvSpPr>
          <p:cNvPr id="195596" name="Rectangle 103"/>
          <p:cNvSpPr>
            <a:spLocks noChangeArrowheads="1"/>
          </p:cNvSpPr>
          <p:nvPr/>
        </p:nvSpPr>
        <p:spPr bwMode="auto">
          <a:xfrm>
            <a:off x="1258888" y="1990725"/>
            <a:ext cx="473075" cy="292100"/>
          </a:xfrm>
          <a:prstGeom prst="rect">
            <a:avLst/>
          </a:prstGeom>
          <a:noFill/>
          <a:ln w="9525" algn="ctr">
            <a:noFill/>
            <a:miter lim="800000"/>
            <a:headEnd/>
            <a:tailEnd/>
          </a:ln>
        </p:spPr>
        <p:txBody>
          <a:bodyPr wrap="none" lIns="79200" tIns="39600" rIns="79200" bIns="39600">
            <a:spAutoFit/>
          </a:bodyPr>
          <a:lstStyle/>
          <a:p>
            <a:pPr defTabSz="801688"/>
            <a:r>
              <a:rPr lang="en-US" altLang="zh-CN" b="1">
                <a:solidFill>
                  <a:schemeClr val="tx1"/>
                </a:solidFill>
                <a:ea typeface="宋体" pitchFamily="2" charset="-122"/>
              </a:rPr>
              <a:t>STB</a:t>
            </a:r>
          </a:p>
        </p:txBody>
      </p:sp>
      <p:sp>
        <p:nvSpPr>
          <p:cNvPr id="195598" name="Rectangle 120"/>
          <p:cNvSpPr>
            <a:spLocks noChangeArrowheads="1"/>
          </p:cNvSpPr>
          <p:nvPr/>
        </p:nvSpPr>
        <p:spPr bwMode="auto">
          <a:xfrm>
            <a:off x="4355976" y="2564904"/>
            <a:ext cx="722601" cy="356972"/>
          </a:xfrm>
          <a:prstGeom prst="rect">
            <a:avLst/>
          </a:prstGeom>
          <a:noFill/>
          <a:ln w="9525" algn="ctr">
            <a:noFill/>
            <a:miter lim="800000"/>
            <a:headEnd/>
            <a:tailEnd/>
          </a:ln>
        </p:spPr>
        <p:txBody>
          <a:bodyPr wrap="none" lIns="79200" tIns="39600" rIns="79200" bIns="39600">
            <a:spAutoFit/>
          </a:bodyPr>
          <a:lstStyle/>
          <a:p>
            <a:pPr defTabSz="801688"/>
            <a:r>
              <a:rPr lang="en-US" altLang="zh-CN" b="1" dirty="0" smtClean="0">
                <a:solidFill>
                  <a:schemeClr val="tx1"/>
                </a:solidFill>
                <a:ea typeface="宋体" pitchFamily="2" charset="-122"/>
              </a:rPr>
              <a:t>MTR1</a:t>
            </a:r>
            <a:endParaRPr lang="en-US" altLang="zh-CN" b="1" dirty="0">
              <a:solidFill>
                <a:schemeClr val="tx1"/>
              </a:solidFill>
              <a:ea typeface="宋体" pitchFamily="2" charset="-122"/>
            </a:endParaRPr>
          </a:p>
        </p:txBody>
      </p:sp>
      <p:sp>
        <p:nvSpPr>
          <p:cNvPr id="195599" name="Rectangle 121"/>
          <p:cNvSpPr>
            <a:spLocks noChangeArrowheads="1"/>
          </p:cNvSpPr>
          <p:nvPr/>
        </p:nvSpPr>
        <p:spPr bwMode="auto">
          <a:xfrm>
            <a:off x="2700338" y="1916113"/>
            <a:ext cx="584200" cy="292100"/>
          </a:xfrm>
          <a:prstGeom prst="rect">
            <a:avLst/>
          </a:prstGeom>
          <a:noFill/>
          <a:ln w="9525" algn="ctr">
            <a:noFill/>
            <a:miter lim="800000"/>
            <a:headEnd/>
            <a:tailEnd/>
          </a:ln>
        </p:spPr>
        <p:txBody>
          <a:bodyPr wrap="none" lIns="79200" tIns="39600" rIns="79200" bIns="39600">
            <a:spAutoFit/>
          </a:bodyPr>
          <a:lstStyle/>
          <a:p>
            <a:pPr defTabSz="801688"/>
            <a:r>
              <a:rPr lang="en-US" altLang="zh-CN" b="1">
                <a:solidFill>
                  <a:schemeClr val="tx1"/>
                </a:solidFill>
                <a:ea typeface="宋体" pitchFamily="2" charset="-122"/>
              </a:rPr>
              <a:t>HGW</a:t>
            </a:r>
          </a:p>
        </p:txBody>
      </p:sp>
      <p:sp>
        <p:nvSpPr>
          <p:cNvPr id="195600" name="Rectangle 130"/>
          <p:cNvSpPr>
            <a:spLocks noChangeArrowheads="1"/>
          </p:cNvSpPr>
          <p:nvPr/>
        </p:nvSpPr>
        <p:spPr bwMode="auto">
          <a:xfrm>
            <a:off x="3203575" y="2206625"/>
            <a:ext cx="514350" cy="292100"/>
          </a:xfrm>
          <a:prstGeom prst="rect">
            <a:avLst/>
          </a:prstGeom>
          <a:noFill/>
          <a:ln w="9525" algn="ctr">
            <a:noFill/>
            <a:miter lim="800000"/>
            <a:headEnd/>
            <a:tailEnd/>
          </a:ln>
        </p:spPr>
        <p:txBody>
          <a:bodyPr wrap="none" lIns="79200" tIns="39600" rIns="79200" bIns="39600">
            <a:spAutoFit/>
          </a:bodyPr>
          <a:lstStyle/>
          <a:p>
            <a:pPr defTabSz="801688"/>
            <a:r>
              <a:rPr lang="en-US" altLang="zh-CN" b="1">
                <a:solidFill>
                  <a:schemeClr val="tx1"/>
                </a:solidFill>
                <a:ea typeface="宋体" pitchFamily="2" charset="-122"/>
              </a:rPr>
              <a:t>IPv6</a:t>
            </a:r>
          </a:p>
        </p:txBody>
      </p:sp>
      <p:sp>
        <p:nvSpPr>
          <p:cNvPr id="195601" name="Rectangle 76"/>
          <p:cNvSpPr>
            <a:spLocks noChangeArrowheads="1"/>
          </p:cNvSpPr>
          <p:nvPr/>
        </p:nvSpPr>
        <p:spPr bwMode="auto">
          <a:xfrm>
            <a:off x="3205163" y="1557338"/>
            <a:ext cx="5203825" cy="292100"/>
          </a:xfrm>
          <a:prstGeom prst="rect">
            <a:avLst/>
          </a:prstGeom>
          <a:noFill/>
          <a:ln w="9525" algn="ctr">
            <a:noFill/>
            <a:miter lim="800000"/>
            <a:headEnd/>
            <a:tailEnd/>
          </a:ln>
        </p:spPr>
        <p:txBody>
          <a:bodyPr wrap="none" lIns="79200" tIns="39600" rIns="79200" bIns="39600">
            <a:spAutoFit/>
          </a:bodyPr>
          <a:lstStyle/>
          <a:p>
            <a:pPr defTabSz="801688"/>
            <a:r>
              <a:rPr lang="en-US" altLang="zh-CN" b="1">
                <a:solidFill>
                  <a:schemeClr val="hlink"/>
                </a:solidFill>
                <a:ea typeface="宋体" pitchFamily="2" charset="-122"/>
              </a:rPr>
              <a:t>MTR(Multicast Translation Router</a:t>
            </a:r>
            <a:r>
              <a:rPr lang="en-US" altLang="zh-CN" b="1">
                <a:solidFill>
                  <a:schemeClr val="tx1"/>
                </a:solidFill>
                <a:ea typeface="宋体" pitchFamily="2" charset="-122"/>
              </a:rPr>
              <a:t>) can be mXlate and mAFTR</a:t>
            </a:r>
          </a:p>
        </p:txBody>
      </p:sp>
      <p:sp>
        <p:nvSpPr>
          <p:cNvPr id="195602" name="Line 18"/>
          <p:cNvSpPr>
            <a:spLocks noChangeShapeType="1"/>
          </p:cNvSpPr>
          <p:nvPr/>
        </p:nvSpPr>
        <p:spPr bwMode="auto">
          <a:xfrm>
            <a:off x="5003800" y="2278063"/>
            <a:ext cx="720725" cy="0"/>
          </a:xfrm>
          <a:prstGeom prst="line">
            <a:avLst/>
          </a:prstGeom>
          <a:noFill/>
          <a:ln w="28575">
            <a:solidFill>
              <a:schemeClr val="tx1"/>
            </a:solidFill>
            <a:round/>
            <a:headEnd/>
            <a:tailEnd/>
          </a:ln>
          <a:effectLst/>
        </p:spPr>
        <p:txBody>
          <a:bodyPr/>
          <a:lstStyle/>
          <a:p>
            <a:endParaRPr lang="zh-CN" altLang="en-US"/>
          </a:p>
        </p:txBody>
      </p:sp>
      <p:sp>
        <p:nvSpPr>
          <p:cNvPr id="195603" name="Line 19"/>
          <p:cNvSpPr>
            <a:spLocks noChangeShapeType="1"/>
          </p:cNvSpPr>
          <p:nvPr/>
        </p:nvSpPr>
        <p:spPr bwMode="auto">
          <a:xfrm>
            <a:off x="6011863" y="2278063"/>
            <a:ext cx="360362" cy="71437"/>
          </a:xfrm>
          <a:prstGeom prst="line">
            <a:avLst/>
          </a:prstGeom>
          <a:noFill/>
          <a:ln w="28575">
            <a:solidFill>
              <a:schemeClr val="tx1"/>
            </a:solidFill>
            <a:round/>
            <a:headEnd/>
            <a:tailEnd/>
          </a:ln>
          <a:effectLst/>
        </p:spPr>
        <p:txBody>
          <a:bodyPr/>
          <a:lstStyle/>
          <a:p>
            <a:endParaRPr lang="zh-CN" altLang="en-US"/>
          </a:p>
        </p:txBody>
      </p:sp>
      <p:sp>
        <p:nvSpPr>
          <p:cNvPr id="195604" name="Line 20"/>
          <p:cNvSpPr>
            <a:spLocks noChangeShapeType="1"/>
          </p:cNvSpPr>
          <p:nvPr/>
        </p:nvSpPr>
        <p:spPr bwMode="auto">
          <a:xfrm>
            <a:off x="6732588" y="2420938"/>
            <a:ext cx="431800" cy="215900"/>
          </a:xfrm>
          <a:prstGeom prst="line">
            <a:avLst/>
          </a:prstGeom>
          <a:noFill/>
          <a:ln w="28575">
            <a:solidFill>
              <a:schemeClr val="tx1"/>
            </a:solidFill>
            <a:round/>
            <a:headEnd/>
            <a:tailEnd/>
          </a:ln>
          <a:effectLst/>
        </p:spPr>
        <p:txBody>
          <a:bodyPr/>
          <a:lstStyle/>
          <a:p>
            <a:endParaRPr lang="zh-CN" altLang="en-US"/>
          </a:p>
        </p:txBody>
      </p:sp>
      <p:sp>
        <p:nvSpPr>
          <p:cNvPr id="195605" name="Line 21"/>
          <p:cNvSpPr>
            <a:spLocks noChangeShapeType="1"/>
          </p:cNvSpPr>
          <p:nvPr/>
        </p:nvSpPr>
        <p:spPr bwMode="auto">
          <a:xfrm>
            <a:off x="7308850" y="2781300"/>
            <a:ext cx="73025" cy="431800"/>
          </a:xfrm>
          <a:prstGeom prst="line">
            <a:avLst/>
          </a:prstGeom>
          <a:noFill/>
          <a:ln w="28575">
            <a:solidFill>
              <a:schemeClr val="tx1"/>
            </a:solidFill>
            <a:round/>
            <a:headEnd/>
            <a:tailEnd/>
          </a:ln>
          <a:effectLst/>
        </p:spPr>
        <p:txBody>
          <a:bodyPr/>
          <a:lstStyle/>
          <a:p>
            <a:endParaRPr lang="zh-CN" altLang="en-US"/>
          </a:p>
        </p:txBody>
      </p:sp>
      <p:sp>
        <p:nvSpPr>
          <p:cNvPr id="195606" name="Line 22"/>
          <p:cNvSpPr>
            <a:spLocks noChangeShapeType="1"/>
          </p:cNvSpPr>
          <p:nvPr/>
        </p:nvSpPr>
        <p:spPr bwMode="auto">
          <a:xfrm>
            <a:off x="7524750" y="3286125"/>
            <a:ext cx="647700" cy="71438"/>
          </a:xfrm>
          <a:prstGeom prst="line">
            <a:avLst/>
          </a:prstGeom>
          <a:noFill/>
          <a:ln w="9525">
            <a:solidFill>
              <a:schemeClr val="tx1"/>
            </a:solidFill>
            <a:round/>
            <a:headEnd/>
            <a:tailEnd/>
          </a:ln>
          <a:effectLst/>
        </p:spPr>
        <p:txBody>
          <a:bodyPr/>
          <a:lstStyle/>
          <a:p>
            <a:endParaRPr lang="zh-CN" altLang="en-US"/>
          </a:p>
        </p:txBody>
      </p:sp>
      <p:sp>
        <p:nvSpPr>
          <p:cNvPr id="195607" name="Line 23"/>
          <p:cNvSpPr>
            <a:spLocks noChangeShapeType="1"/>
          </p:cNvSpPr>
          <p:nvPr/>
        </p:nvSpPr>
        <p:spPr bwMode="auto">
          <a:xfrm>
            <a:off x="4787900" y="2493963"/>
            <a:ext cx="720725" cy="576262"/>
          </a:xfrm>
          <a:prstGeom prst="line">
            <a:avLst/>
          </a:prstGeom>
          <a:noFill/>
          <a:ln w="28575">
            <a:solidFill>
              <a:srgbClr val="FF9900"/>
            </a:solidFill>
            <a:round/>
            <a:headEnd/>
            <a:tailEnd/>
          </a:ln>
          <a:effectLst/>
        </p:spPr>
        <p:txBody>
          <a:bodyPr/>
          <a:lstStyle/>
          <a:p>
            <a:endParaRPr lang="zh-CN" altLang="en-US"/>
          </a:p>
        </p:txBody>
      </p:sp>
      <p:sp>
        <p:nvSpPr>
          <p:cNvPr id="195608" name="Line 24"/>
          <p:cNvSpPr>
            <a:spLocks noChangeShapeType="1"/>
          </p:cNvSpPr>
          <p:nvPr/>
        </p:nvSpPr>
        <p:spPr bwMode="auto">
          <a:xfrm>
            <a:off x="6011863" y="3213100"/>
            <a:ext cx="1008062" cy="73025"/>
          </a:xfrm>
          <a:prstGeom prst="line">
            <a:avLst/>
          </a:prstGeom>
          <a:noFill/>
          <a:ln w="28575">
            <a:solidFill>
              <a:srgbClr val="FF9900"/>
            </a:solidFill>
            <a:round/>
            <a:headEnd/>
            <a:tailEnd/>
          </a:ln>
          <a:effectLst/>
        </p:spPr>
        <p:txBody>
          <a:bodyPr/>
          <a:lstStyle/>
          <a:p>
            <a:endParaRPr lang="zh-CN" altLang="en-US"/>
          </a:p>
        </p:txBody>
      </p:sp>
      <p:pic>
        <p:nvPicPr>
          <p:cNvPr id="195609" name="Picture 69" descr="图片35"/>
          <p:cNvPicPr>
            <a:picLocks noChangeAspect="1" noChangeArrowheads="1"/>
          </p:cNvPicPr>
          <p:nvPr/>
        </p:nvPicPr>
        <p:blipFill>
          <a:blip r:embed="rId4" cstate="print"/>
          <a:srcRect/>
          <a:stretch>
            <a:fillRect/>
          </a:stretch>
        </p:blipFill>
        <p:spPr bwMode="auto">
          <a:xfrm>
            <a:off x="6372225" y="2206625"/>
            <a:ext cx="358775" cy="327025"/>
          </a:xfrm>
          <a:prstGeom prst="rect">
            <a:avLst/>
          </a:prstGeom>
          <a:noFill/>
          <a:ln w="9525">
            <a:noFill/>
            <a:miter lim="800000"/>
            <a:headEnd/>
            <a:tailEnd/>
          </a:ln>
        </p:spPr>
      </p:pic>
      <p:pic>
        <p:nvPicPr>
          <p:cNvPr id="195610" name="Picture 74" descr="图片126"/>
          <p:cNvPicPr>
            <a:picLocks noChangeAspect="1" noChangeArrowheads="1"/>
          </p:cNvPicPr>
          <p:nvPr/>
        </p:nvPicPr>
        <p:blipFill>
          <a:blip r:embed="rId5" cstate="print"/>
          <a:srcRect/>
          <a:stretch>
            <a:fillRect/>
          </a:stretch>
        </p:blipFill>
        <p:spPr bwMode="auto">
          <a:xfrm>
            <a:off x="1187450" y="2279650"/>
            <a:ext cx="576263" cy="247650"/>
          </a:xfrm>
          <a:prstGeom prst="rect">
            <a:avLst/>
          </a:prstGeom>
          <a:noFill/>
          <a:ln w="9525">
            <a:noFill/>
            <a:miter lim="800000"/>
            <a:headEnd/>
            <a:tailEnd/>
          </a:ln>
        </p:spPr>
      </p:pic>
      <p:pic>
        <p:nvPicPr>
          <p:cNvPr id="195611" name="Picture 11" descr="pc"/>
          <p:cNvPicPr>
            <a:picLocks noChangeAspect="1" noChangeArrowheads="1"/>
          </p:cNvPicPr>
          <p:nvPr/>
        </p:nvPicPr>
        <p:blipFill>
          <a:blip r:embed="rId6" cstate="print"/>
          <a:srcRect/>
          <a:stretch>
            <a:fillRect/>
          </a:stretch>
        </p:blipFill>
        <p:spPr bwMode="auto">
          <a:xfrm>
            <a:off x="323850" y="2206625"/>
            <a:ext cx="322263" cy="268288"/>
          </a:xfrm>
          <a:prstGeom prst="rect">
            <a:avLst/>
          </a:prstGeom>
          <a:noFill/>
          <a:ln w="9525">
            <a:noFill/>
            <a:miter lim="800000"/>
            <a:headEnd/>
            <a:tailEnd/>
          </a:ln>
        </p:spPr>
      </p:pic>
      <p:pic>
        <p:nvPicPr>
          <p:cNvPr id="195612" name="Picture 52" descr="05"/>
          <p:cNvPicPr>
            <a:picLocks noChangeAspect="1" noChangeArrowheads="1"/>
          </p:cNvPicPr>
          <p:nvPr/>
        </p:nvPicPr>
        <p:blipFill>
          <a:blip r:embed="rId7" cstate="print"/>
          <a:srcRect/>
          <a:stretch>
            <a:fillRect/>
          </a:stretch>
        </p:blipFill>
        <p:spPr bwMode="auto">
          <a:xfrm>
            <a:off x="8172450" y="2997200"/>
            <a:ext cx="495300" cy="504825"/>
          </a:xfrm>
          <a:prstGeom prst="rect">
            <a:avLst/>
          </a:prstGeom>
          <a:noFill/>
          <a:ln w="9525">
            <a:noFill/>
            <a:miter lim="800000"/>
            <a:headEnd/>
            <a:tailEnd/>
          </a:ln>
        </p:spPr>
      </p:pic>
      <p:pic>
        <p:nvPicPr>
          <p:cNvPr id="195613" name="Picture 130" descr="图片261"/>
          <p:cNvPicPr>
            <a:picLocks noChangeAspect="1" noChangeArrowheads="1"/>
          </p:cNvPicPr>
          <p:nvPr/>
        </p:nvPicPr>
        <p:blipFill>
          <a:blip r:embed="rId8" cstate="print"/>
          <a:srcRect/>
          <a:stretch>
            <a:fillRect/>
          </a:stretch>
        </p:blipFill>
        <p:spPr bwMode="auto">
          <a:xfrm>
            <a:off x="2843213" y="2205038"/>
            <a:ext cx="295275" cy="309562"/>
          </a:xfrm>
          <a:prstGeom prst="rect">
            <a:avLst/>
          </a:prstGeom>
          <a:noFill/>
          <a:ln w="9525">
            <a:noFill/>
            <a:miter lim="800000"/>
            <a:headEnd/>
            <a:tailEnd/>
          </a:ln>
        </p:spPr>
      </p:pic>
      <p:pic>
        <p:nvPicPr>
          <p:cNvPr id="195614" name="Picture 10"/>
          <p:cNvPicPr>
            <a:picLocks noChangeAspect="1" noChangeArrowheads="1"/>
          </p:cNvPicPr>
          <p:nvPr/>
        </p:nvPicPr>
        <p:blipFill>
          <a:blip r:embed="rId9" cstate="print"/>
          <a:srcRect/>
          <a:stretch>
            <a:fillRect/>
          </a:stretch>
        </p:blipFill>
        <p:spPr bwMode="auto">
          <a:xfrm>
            <a:off x="4643438" y="2133600"/>
            <a:ext cx="504825" cy="420688"/>
          </a:xfrm>
          <a:prstGeom prst="rect">
            <a:avLst/>
          </a:prstGeom>
          <a:noFill/>
          <a:ln w="9525">
            <a:noFill/>
            <a:miter lim="800000"/>
            <a:headEnd/>
            <a:tailEnd/>
          </a:ln>
        </p:spPr>
      </p:pic>
      <p:pic>
        <p:nvPicPr>
          <p:cNvPr id="195615" name="Picture 69" descr="图片35"/>
          <p:cNvPicPr>
            <a:picLocks noChangeAspect="1" noChangeArrowheads="1"/>
          </p:cNvPicPr>
          <p:nvPr/>
        </p:nvPicPr>
        <p:blipFill>
          <a:blip r:embed="rId4" cstate="print"/>
          <a:srcRect/>
          <a:stretch>
            <a:fillRect/>
          </a:stretch>
        </p:blipFill>
        <p:spPr bwMode="auto">
          <a:xfrm>
            <a:off x="5651500" y="2133600"/>
            <a:ext cx="358775" cy="327025"/>
          </a:xfrm>
          <a:prstGeom prst="rect">
            <a:avLst/>
          </a:prstGeom>
          <a:noFill/>
          <a:ln w="9525">
            <a:noFill/>
            <a:miter lim="800000"/>
            <a:headEnd/>
            <a:tailEnd/>
          </a:ln>
        </p:spPr>
      </p:pic>
      <p:pic>
        <p:nvPicPr>
          <p:cNvPr id="195616" name="Picture 69" descr="图片35"/>
          <p:cNvPicPr>
            <a:picLocks noChangeAspect="1" noChangeArrowheads="1"/>
          </p:cNvPicPr>
          <p:nvPr/>
        </p:nvPicPr>
        <p:blipFill>
          <a:blip r:embed="rId4" cstate="print"/>
          <a:srcRect/>
          <a:stretch>
            <a:fillRect/>
          </a:stretch>
        </p:blipFill>
        <p:spPr bwMode="auto">
          <a:xfrm>
            <a:off x="7092950" y="2493963"/>
            <a:ext cx="358775" cy="327025"/>
          </a:xfrm>
          <a:prstGeom prst="rect">
            <a:avLst/>
          </a:prstGeom>
          <a:noFill/>
          <a:ln w="9525">
            <a:noFill/>
            <a:miter lim="800000"/>
            <a:headEnd/>
            <a:tailEnd/>
          </a:ln>
        </p:spPr>
      </p:pic>
      <p:pic>
        <p:nvPicPr>
          <p:cNvPr id="195617" name="Picture 10"/>
          <p:cNvPicPr>
            <a:picLocks noChangeAspect="1" noChangeArrowheads="1"/>
          </p:cNvPicPr>
          <p:nvPr/>
        </p:nvPicPr>
        <p:blipFill>
          <a:blip r:embed="rId9" cstate="print"/>
          <a:srcRect/>
          <a:stretch>
            <a:fillRect/>
          </a:stretch>
        </p:blipFill>
        <p:spPr bwMode="auto">
          <a:xfrm>
            <a:off x="7019925" y="3070225"/>
            <a:ext cx="504825" cy="420688"/>
          </a:xfrm>
          <a:prstGeom prst="rect">
            <a:avLst/>
          </a:prstGeom>
          <a:noFill/>
          <a:ln w="9525">
            <a:noFill/>
            <a:miter lim="800000"/>
            <a:headEnd/>
            <a:tailEnd/>
          </a:ln>
        </p:spPr>
      </p:pic>
      <p:pic>
        <p:nvPicPr>
          <p:cNvPr id="195618" name="Picture 34" descr="图片251"/>
          <p:cNvPicPr>
            <a:picLocks noChangeAspect="1" noChangeArrowheads="1"/>
          </p:cNvPicPr>
          <p:nvPr/>
        </p:nvPicPr>
        <p:blipFill>
          <a:blip r:embed="rId10" cstate="print"/>
          <a:srcRect/>
          <a:stretch>
            <a:fillRect/>
          </a:stretch>
        </p:blipFill>
        <p:spPr bwMode="auto">
          <a:xfrm>
            <a:off x="5497513" y="2959100"/>
            <a:ext cx="514350" cy="403225"/>
          </a:xfrm>
          <a:prstGeom prst="rect">
            <a:avLst/>
          </a:prstGeom>
          <a:noFill/>
        </p:spPr>
      </p:pic>
      <p:sp>
        <p:nvSpPr>
          <p:cNvPr id="195619" name="Line 35"/>
          <p:cNvSpPr>
            <a:spLocks noChangeShapeType="1"/>
          </p:cNvSpPr>
          <p:nvPr/>
        </p:nvSpPr>
        <p:spPr bwMode="auto">
          <a:xfrm>
            <a:off x="4211638" y="2420938"/>
            <a:ext cx="360362" cy="0"/>
          </a:xfrm>
          <a:prstGeom prst="line">
            <a:avLst/>
          </a:prstGeom>
          <a:noFill/>
          <a:ln w="25400">
            <a:solidFill>
              <a:srgbClr val="FF9900"/>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5629" name="Line 45"/>
          <p:cNvSpPr>
            <a:spLocks noChangeShapeType="1"/>
          </p:cNvSpPr>
          <p:nvPr/>
        </p:nvSpPr>
        <p:spPr bwMode="auto">
          <a:xfrm>
            <a:off x="5003800" y="2997200"/>
            <a:ext cx="288925" cy="215900"/>
          </a:xfrm>
          <a:prstGeom prst="line">
            <a:avLst/>
          </a:prstGeom>
          <a:noFill/>
          <a:ln w="25400">
            <a:solidFill>
              <a:srgbClr val="FF9900"/>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5630" name="Line 46"/>
          <p:cNvSpPr>
            <a:spLocks noChangeShapeType="1"/>
          </p:cNvSpPr>
          <p:nvPr/>
        </p:nvSpPr>
        <p:spPr bwMode="auto">
          <a:xfrm>
            <a:off x="6227763" y="3357563"/>
            <a:ext cx="431800" cy="71437"/>
          </a:xfrm>
          <a:prstGeom prst="line">
            <a:avLst/>
          </a:prstGeom>
          <a:noFill/>
          <a:ln w="25400">
            <a:solidFill>
              <a:srgbClr val="FF9900"/>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5631" name="Line 47"/>
          <p:cNvSpPr>
            <a:spLocks noChangeShapeType="1"/>
          </p:cNvSpPr>
          <p:nvPr/>
        </p:nvSpPr>
        <p:spPr bwMode="auto">
          <a:xfrm flipH="1">
            <a:off x="1763713" y="3419475"/>
            <a:ext cx="576262" cy="9525"/>
          </a:xfrm>
          <a:prstGeom prst="line">
            <a:avLst/>
          </a:prstGeom>
          <a:noFill/>
          <a:ln w="25400">
            <a:solidFill>
              <a:srgbClr val="FF9900"/>
            </a:solidFill>
            <a:round/>
            <a:headEnd type="stealth" w="med" len="lg"/>
            <a:tailEnd type="none" w="sm" len="sm"/>
          </a:ln>
          <a:effectLst>
            <a:outerShdw dist="17961" dir="2700000" algn="ctr" rotWithShape="0">
              <a:schemeClr val="bg2"/>
            </a:outerShdw>
          </a:effectLst>
        </p:spPr>
        <p:txBody>
          <a:bodyPr lIns="103541" tIns="51771" rIns="103541" bIns="51771">
            <a:spAutoFit/>
          </a:bodyPr>
          <a:lstStyle/>
          <a:p>
            <a:endParaRPr lang="zh-CN" altLang="en-US"/>
          </a:p>
        </p:txBody>
      </p:sp>
      <p:sp>
        <p:nvSpPr>
          <p:cNvPr id="195632" name="Line 48"/>
          <p:cNvSpPr>
            <a:spLocks noChangeShapeType="1"/>
          </p:cNvSpPr>
          <p:nvPr/>
        </p:nvSpPr>
        <p:spPr bwMode="auto">
          <a:xfrm>
            <a:off x="5148263" y="2565400"/>
            <a:ext cx="361950" cy="225425"/>
          </a:xfrm>
          <a:prstGeom prst="line">
            <a:avLst/>
          </a:prstGeom>
          <a:noFill/>
          <a:ln w="25400">
            <a:solidFill>
              <a:srgbClr val="FF9900"/>
            </a:solidFill>
            <a:round/>
            <a:headEnd type="stealth" w="med" len="lg"/>
            <a:tailEnd type="none" w="sm" len="sm"/>
          </a:ln>
          <a:effectLst>
            <a:outerShdw dist="17961" dir="2700000" algn="ctr" rotWithShape="0">
              <a:schemeClr val="bg2"/>
            </a:outerShdw>
          </a:effectLst>
        </p:spPr>
        <p:txBody>
          <a:bodyPr lIns="103541" tIns="51771" rIns="103541" bIns="51771">
            <a:spAutoFit/>
          </a:bodyPr>
          <a:lstStyle/>
          <a:p>
            <a:endParaRPr lang="zh-CN" altLang="en-US"/>
          </a:p>
        </p:txBody>
      </p:sp>
      <p:pic>
        <p:nvPicPr>
          <p:cNvPr id="195633" name="Picture 49" descr="图片171"/>
          <p:cNvPicPr>
            <a:picLocks noChangeAspect="1" noChangeArrowheads="1"/>
          </p:cNvPicPr>
          <p:nvPr/>
        </p:nvPicPr>
        <p:blipFill>
          <a:blip r:embed="rId11" cstate="print"/>
          <a:srcRect/>
          <a:stretch>
            <a:fillRect/>
          </a:stretch>
        </p:blipFill>
        <p:spPr bwMode="auto">
          <a:xfrm>
            <a:off x="3851275" y="2133600"/>
            <a:ext cx="246063" cy="376238"/>
          </a:xfrm>
          <a:prstGeom prst="rect">
            <a:avLst/>
          </a:prstGeom>
          <a:noFill/>
        </p:spPr>
      </p:pic>
      <p:sp>
        <p:nvSpPr>
          <p:cNvPr id="195634" name="Rectangle 50"/>
          <p:cNvSpPr>
            <a:spLocks noChangeArrowheads="1"/>
          </p:cNvSpPr>
          <p:nvPr/>
        </p:nvSpPr>
        <p:spPr bwMode="auto">
          <a:xfrm>
            <a:off x="323850" y="3068638"/>
            <a:ext cx="1146175" cy="593725"/>
          </a:xfrm>
          <a:prstGeom prst="rect">
            <a:avLst/>
          </a:prstGeom>
          <a:noFill/>
          <a:ln w="9525">
            <a:noFill/>
            <a:miter lim="800000"/>
            <a:headEnd/>
            <a:tailEnd/>
          </a:ln>
          <a:effectLst/>
        </p:spPr>
        <p:txBody>
          <a:bodyPr wrap="none" lIns="103541" tIns="51771" rIns="103541" bIns="51771">
            <a:spAutoFit/>
          </a:bodyPr>
          <a:lstStyle/>
          <a:p>
            <a:pPr defTabSz="1028700" eaLnBrk="0" hangingPunct="0"/>
            <a:r>
              <a:rPr lang="en-US" altLang="zh-CN" sz="1600" b="1">
                <a:solidFill>
                  <a:schemeClr val="tx1"/>
                </a:solidFill>
                <a:latin typeface="Arial" charset="0"/>
                <a:ea typeface="宋体" pitchFamily="2" charset="-122"/>
              </a:rPr>
              <a:t>Multicast </a:t>
            </a:r>
          </a:p>
          <a:p>
            <a:pPr defTabSz="1028700" eaLnBrk="0" hangingPunct="0"/>
            <a:r>
              <a:rPr lang="en-US" altLang="zh-CN" sz="1600" b="1">
                <a:solidFill>
                  <a:schemeClr val="tx1"/>
                </a:solidFill>
                <a:latin typeface="Arial" charset="0"/>
                <a:ea typeface="宋体" pitchFamily="2" charset="-122"/>
              </a:rPr>
              <a:t>data Flow</a:t>
            </a:r>
          </a:p>
        </p:txBody>
      </p:sp>
      <p:sp>
        <p:nvSpPr>
          <p:cNvPr id="195635" name="Line 51"/>
          <p:cNvSpPr>
            <a:spLocks noChangeShapeType="1"/>
          </p:cNvSpPr>
          <p:nvPr/>
        </p:nvSpPr>
        <p:spPr bwMode="auto">
          <a:xfrm flipH="1">
            <a:off x="1741488" y="3327400"/>
            <a:ext cx="611187" cy="9525"/>
          </a:xfrm>
          <a:prstGeom prst="line">
            <a:avLst/>
          </a:prstGeom>
          <a:noFill/>
          <a:ln w="25400">
            <a:solidFill>
              <a:srgbClr val="000052"/>
            </a:solidFill>
            <a:round/>
            <a:headEnd type="stealth" w="med" len="lg"/>
            <a:tailEnd type="none" w="sm" len="sm"/>
          </a:ln>
          <a:effectLst>
            <a:outerShdw dist="17961" dir="2700000" algn="ctr" rotWithShape="0">
              <a:schemeClr val="bg2"/>
            </a:outerShdw>
          </a:effectLst>
        </p:spPr>
        <p:txBody>
          <a:bodyPr wrap="none" lIns="103541" tIns="51771" rIns="103541" bIns="51771">
            <a:spAutoFit/>
          </a:bodyPr>
          <a:lstStyle/>
          <a:p>
            <a:endParaRPr lang="zh-CN" altLang="en-US"/>
          </a:p>
        </p:txBody>
      </p:sp>
      <p:sp>
        <p:nvSpPr>
          <p:cNvPr id="195637" name="Line 53"/>
          <p:cNvSpPr>
            <a:spLocks noChangeShapeType="1"/>
          </p:cNvSpPr>
          <p:nvPr/>
        </p:nvSpPr>
        <p:spPr bwMode="auto">
          <a:xfrm>
            <a:off x="5148263" y="2133600"/>
            <a:ext cx="360362" cy="0"/>
          </a:xfrm>
          <a:prstGeom prst="line">
            <a:avLst/>
          </a:prstGeom>
          <a:noFill/>
          <a:ln w="25400">
            <a:solidFill>
              <a:srgbClr val="000052"/>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5638" name="Line 54"/>
          <p:cNvSpPr>
            <a:spLocks noChangeShapeType="1"/>
          </p:cNvSpPr>
          <p:nvPr/>
        </p:nvSpPr>
        <p:spPr bwMode="auto">
          <a:xfrm>
            <a:off x="6084888" y="2133600"/>
            <a:ext cx="360362" cy="0"/>
          </a:xfrm>
          <a:prstGeom prst="line">
            <a:avLst/>
          </a:prstGeom>
          <a:noFill/>
          <a:ln w="25400">
            <a:solidFill>
              <a:srgbClr val="000052"/>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5639" name="Line 55"/>
          <p:cNvSpPr>
            <a:spLocks noChangeShapeType="1"/>
          </p:cNvSpPr>
          <p:nvPr/>
        </p:nvSpPr>
        <p:spPr bwMode="auto">
          <a:xfrm>
            <a:off x="6877050" y="2349500"/>
            <a:ext cx="360363" cy="0"/>
          </a:xfrm>
          <a:prstGeom prst="line">
            <a:avLst/>
          </a:prstGeom>
          <a:noFill/>
          <a:ln w="25400">
            <a:solidFill>
              <a:srgbClr val="000052"/>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5640" name="Line 56"/>
          <p:cNvSpPr>
            <a:spLocks noChangeShapeType="1"/>
          </p:cNvSpPr>
          <p:nvPr/>
        </p:nvSpPr>
        <p:spPr bwMode="auto">
          <a:xfrm>
            <a:off x="7740650" y="3213100"/>
            <a:ext cx="360363" cy="0"/>
          </a:xfrm>
          <a:prstGeom prst="line">
            <a:avLst/>
          </a:prstGeom>
          <a:noFill/>
          <a:ln w="25400">
            <a:solidFill>
              <a:srgbClr val="000052"/>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5641" name="Line 57"/>
          <p:cNvSpPr>
            <a:spLocks noChangeShapeType="1"/>
          </p:cNvSpPr>
          <p:nvPr/>
        </p:nvSpPr>
        <p:spPr bwMode="auto">
          <a:xfrm rot="4284273">
            <a:off x="7345363" y="3032125"/>
            <a:ext cx="360362" cy="1588"/>
          </a:xfrm>
          <a:prstGeom prst="line">
            <a:avLst/>
          </a:prstGeom>
          <a:noFill/>
          <a:ln w="25400">
            <a:solidFill>
              <a:srgbClr val="000052"/>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5642" name="Line 58"/>
          <p:cNvSpPr>
            <a:spLocks noChangeShapeType="1"/>
          </p:cNvSpPr>
          <p:nvPr/>
        </p:nvSpPr>
        <p:spPr bwMode="auto">
          <a:xfrm>
            <a:off x="7667625" y="3429000"/>
            <a:ext cx="396875" cy="0"/>
          </a:xfrm>
          <a:prstGeom prst="line">
            <a:avLst/>
          </a:prstGeom>
          <a:noFill/>
          <a:ln w="25400">
            <a:solidFill>
              <a:srgbClr val="000052"/>
            </a:solidFill>
            <a:round/>
            <a:headEnd type="stealth" w="med" len="lg"/>
            <a:tailEnd type="none" w="sm" len="sm"/>
          </a:ln>
          <a:effectLst>
            <a:outerShdw dist="17961" dir="2700000" algn="ctr" rotWithShape="0">
              <a:schemeClr val="bg2"/>
            </a:outerShdw>
          </a:effectLst>
        </p:spPr>
        <p:txBody>
          <a:bodyPr lIns="103541" tIns="51771" rIns="103541" bIns="51771">
            <a:spAutoFit/>
          </a:bodyPr>
          <a:lstStyle/>
          <a:p>
            <a:endParaRPr lang="zh-CN" altLang="en-US"/>
          </a:p>
        </p:txBody>
      </p:sp>
      <p:sp>
        <p:nvSpPr>
          <p:cNvPr id="195643" name="Line 59"/>
          <p:cNvSpPr>
            <a:spLocks noChangeShapeType="1"/>
          </p:cNvSpPr>
          <p:nvPr/>
        </p:nvSpPr>
        <p:spPr bwMode="auto">
          <a:xfrm>
            <a:off x="7092950" y="2781300"/>
            <a:ext cx="144463" cy="287338"/>
          </a:xfrm>
          <a:prstGeom prst="line">
            <a:avLst/>
          </a:prstGeom>
          <a:noFill/>
          <a:ln w="25400">
            <a:solidFill>
              <a:srgbClr val="000052"/>
            </a:solidFill>
            <a:round/>
            <a:headEnd type="stealth" w="med" len="lg"/>
            <a:tailEnd type="none" w="sm" len="sm"/>
          </a:ln>
          <a:effectLst>
            <a:outerShdw dist="17961" dir="2700000" algn="ctr" rotWithShape="0">
              <a:schemeClr val="bg2"/>
            </a:outerShdw>
          </a:effectLst>
        </p:spPr>
        <p:txBody>
          <a:bodyPr lIns="103541" tIns="51771" rIns="103541" bIns="51771">
            <a:spAutoFit/>
          </a:bodyPr>
          <a:lstStyle/>
          <a:p>
            <a:endParaRPr lang="zh-CN" altLang="en-US"/>
          </a:p>
        </p:txBody>
      </p:sp>
      <p:sp>
        <p:nvSpPr>
          <p:cNvPr id="195644" name="Line 60"/>
          <p:cNvSpPr>
            <a:spLocks noChangeShapeType="1"/>
          </p:cNvSpPr>
          <p:nvPr/>
        </p:nvSpPr>
        <p:spPr bwMode="auto">
          <a:xfrm>
            <a:off x="6659563" y="2636838"/>
            <a:ext cx="396875" cy="0"/>
          </a:xfrm>
          <a:prstGeom prst="line">
            <a:avLst/>
          </a:prstGeom>
          <a:noFill/>
          <a:ln w="25400">
            <a:solidFill>
              <a:srgbClr val="000052"/>
            </a:solidFill>
            <a:round/>
            <a:headEnd type="stealth" w="med" len="lg"/>
            <a:tailEnd type="none" w="sm" len="sm"/>
          </a:ln>
          <a:effectLst>
            <a:outerShdw dist="17961" dir="2700000" algn="ctr" rotWithShape="0">
              <a:schemeClr val="bg2"/>
            </a:outerShdw>
          </a:effectLst>
        </p:spPr>
        <p:txBody>
          <a:bodyPr lIns="103541" tIns="51771" rIns="103541" bIns="51771">
            <a:spAutoFit/>
          </a:bodyPr>
          <a:lstStyle/>
          <a:p>
            <a:endParaRPr lang="zh-CN" altLang="en-US"/>
          </a:p>
        </p:txBody>
      </p:sp>
      <p:sp>
        <p:nvSpPr>
          <p:cNvPr id="195645" name="Line 61"/>
          <p:cNvSpPr>
            <a:spLocks noChangeShapeType="1"/>
          </p:cNvSpPr>
          <p:nvPr/>
        </p:nvSpPr>
        <p:spPr bwMode="auto">
          <a:xfrm>
            <a:off x="5940425" y="2492375"/>
            <a:ext cx="396875" cy="0"/>
          </a:xfrm>
          <a:prstGeom prst="line">
            <a:avLst/>
          </a:prstGeom>
          <a:noFill/>
          <a:ln w="25400">
            <a:solidFill>
              <a:srgbClr val="000052"/>
            </a:solidFill>
            <a:round/>
            <a:headEnd type="stealth" w="med" len="lg"/>
            <a:tailEnd type="none" w="sm" len="sm"/>
          </a:ln>
          <a:effectLst>
            <a:outerShdw dist="17961" dir="2700000" algn="ctr" rotWithShape="0">
              <a:schemeClr val="bg2"/>
            </a:outerShdw>
          </a:effectLst>
        </p:spPr>
        <p:txBody>
          <a:bodyPr lIns="103541" tIns="51771" rIns="103541" bIns="51771">
            <a:spAutoFit/>
          </a:bodyPr>
          <a:lstStyle/>
          <a:p>
            <a:endParaRPr lang="zh-CN" altLang="en-US"/>
          </a:p>
        </p:txBody>
      </p:sp>
      <p:sp>
        <p:nvSpPr>
          <p:cNvPr id="195646" name="Line 62"/>
          <p:cNvSpPr>
            <a:spLocks noChangeShapeType="1"/>
          </p:cNvSpPr>
          <p:nvPr/>
        </p:nvSpPr>
        <p:spPr bwMode="auto">
          <a:xfrm>
            <a:off x="5148263" y="2420938"/>
            <a:ext cx="396875" cy="0"/>
          </a:xfrm>
          <a:prstGeom prst="line">
            <a:avLst/>
          </a:prstGeom>
          <a:noFill/>
          <a:ln w="25400">
            <a:solidFill>
              <a:srgbClr val="000052"/>
            </a:solidFill>
            <a:round/>
            <a:headEnd type="stealth" w="med" len="lg"/>
            <a:tailEnd type="none" w="sm" len="sm"/>
          </a:ln>
          <a:effectLst>
            <a:outerShdw dist="17961" dir="2700000" algn="ctr" rotWithShape="0">
              <a:schemeClr val="bg2"/>
            </a:outerShdw>
          </a:effectLst>
        </p:spPr>
        <p:txBody>
          <a:bodyPr lIns="103541" tIns="51771" rIns="103541" bIns="51771">
            <a:spAutoFit/>
          </a:bodyPr>
          <a:lstStyle/>
          <a:p>
            <a:endParaRPr lang="zh-CN" altLang="en-US"/>
          </a:p>
        </p:txBody>
      </p:sp>
      <p:sp>
        <p:nvSpPr>
          <p:cNvPr id="195647" name="Rectangle 120"/>
          <p:cNvSpPr>
            <a:spLocks noChangeArrowheads="1"/>
          </p:cNvSpPr>
          <p:nvPr/>
        </p:nvSpPr>
        <p:spPr bwMode="auto">
          <a:xfrm>
            <a:off x="7019925" y="3500438"/>
            <a:ext cx="646113" cy="292100"/>
          </a:xfrm>
          <a:prstGeom prst="rect">
            <a:avLst/>
          </a:prstGeom>
          <a:noFill/>
          <a:ln w="9525" algn="ctr">
            <a:noFill/>
            <a:miter lim="800000"/>
            <a:headEnd/>
            <a:tailEnd/>
          </a:ln>
        </p:spPr>
        <p:txBody>
          <a:bodyPr wrap="none" lIns="79200" tIns="39600" rIns="79200" bIns="39600">
            <a:spAutoFit/>
          </a:bodyPr>
          <a:lstStyle/>
          <a:p>
            <a:pPr defTabSz="801688"/>
            <a:r>
              <a:rPr lang="en-US" altLang="zh-CN" b="1">
                <a:solidFill>
                  <a:schemeClr val="tx1"/>
                </a:solidFill>
                <a:ea typeface="宋体" pitchFamily="2" charset="-122"/>
              </a:rPr>
              <a:t>MTR2</a:t>
            </a:r>
          </a:p>
        </p:txBody>
      </p:sp>
      <p:sp>
        <p:nvSpPr>
          <p:cNvPr id="195648" name="Rectangle 81"/>
          <p:cNvSpPr>
            <a:spLocks noChangeArrowheads="1"/>
          </p:cNvSpPr>
          <p:nvPr/>
        </p:nvSpPr>
        <p:spPr bwMode="auto">
          <a:xfrm>
            <a:off x="6372225" y="1916113"/>
            <a:ext cx="1116013" cy="292100"/>
          </a:xfrm>
          <a:prstGeom prst="rect">
            <a:avLst/>
          </a:prstGeom>
          <a:noFill/>
          <a:ln w="9525" algn="ctr">
            <a:noFill/>
            <a:miter lim="800000"/>
            <a:headEnd/>
            <a:tailEnd/>
          </a:ln>
        </p:spPr>
        <p:txBody>
          <a:bodyPr wrap="none" lIns="79200" tIns="39600" rIns="79200" bIns="39600">
            <a:spAutoFit/>
          </a:bodyPr>
          <a:lstStyle/>
          <a:p>
            <a:pPr defTabSz="801688"/>
            <a:r>
              <a:rPr lang="en-US" altLang="zh-CN" b="1">
                <a:solidFill>
                  <a:schemeClr val="tx1"/>
                </a:solidFill>
                <a:ea typeface="宋体" pitchFamily="2" charset="-122"/>
              </a:rPr>
              <a:t>IPv4 Router</a:t>
            </a:r>
          </a:p>
        </p:txBody>
      </p:sp>
      <p:sp>
        <p:nvSpPr>
          <p:cNvPr id="195649" name="Rectangle 81"/>
          <p:cNvSpPr>
            <a:spLocks noChangeArrowheads="1"/>
          </p:cNvSpPr>
          <p:nvPr/>
        </p:nvSpPr>
        <p:spPr bwMode="auto">
          <a:xfrm>
            <a:off x="5148263" y="3357563"/>
            <a:ext cx="1116012" cy="292100"/>
          </a:xfrm>
          <a:prstGeom prst="rect">
            <a:avLst/>
          </a:prstGeom>
          <a:noFill/>
          <a:ln w="9525" algn="ctr">
            <a:noFill/>
            <a:miter lim="800000"/>
            <a:headEnd/>
            <a:tailEnd/>
          </a:ln>
        </p:spPr>
        <p:txBody>
          <a:bodyPr wrap="none" lIns="79200" tIns="39600" rIns="79200" bIns="39600">
            <a:spAutoFit/>
          </a:bodyPr>
          <a:lstStyle/>
          <a:p>
            <a:pPr defTabSz="801688"/>
            <a:r>
              <a:rPr lang="en-US" altLang="zh-CN" b="1">
                <a:solidFill>
                  <a:schemeClr val="tx1"/>
                </a:solidFill>
                <a:ea typeface="宋体" pitchFamily="2" charset="-122"/>
              </a:rPr>
              <a:t>IPv6 Router</a:t>
            </a:r>
          </a:p>
        </p:txBody>
      </p:sp>
      <p:sp>
        <p:nvSpPr>
          <p:cNvPr id="195650" name="Oval 66"/>
          <p:cNvSpPr>
            <a:spLocks noChangeArrowheads="1"/>
          </p:cNvSpPr>
          <p:nvPr/>
        </p:nvSpPr>
        <p:spPr bwMode="auto">
          <a:xfrm>
            <a:off x="5076825" y="2276475"/>
            <a:ext cx="287338" cy="431800"/>
          </a:xfrm>
          <a:prstGeom prst="ellipse">
            <a:avLst/>
          </a:prstGeom>
          <a:noFill/>
          <a:ln w="28575" algn="ctr">
            <a:solidFill>
              <a:srgbClr val="FF0000"/>
            </a:solidFill>
            <a:round/>
            <a:headEnd/>
            <a:tailEnd/>
          </a:ln>
          <a:effectLst/>
        </p:spPr>
        <p:txBody>
          <a:bodyPr lIns="79200" tIns="39600" rIns="79200" bIns="39600" anchor="ctr">
            <a:spAutoFit/>
          </a:bodyPr>
          <a:lstStyle/>
          <a:p>
            <a:endParaRPr lang="zh-CN" altLang="en-US"/>
          </a:p>
        </p:txBody>
      </p:sp>
      <p:sp>
        <p:nvSpPr>
          <p:cNvPr id="195652" name="Rectangle 68"/>
          <p:cNvSpPr>
            <a:spLocks noGrp="1" noChangeArrowheads="1"/>
          </p:cNvSpPr>
          <p:nvPr>
            <p:ph type="body" idx="1"/>
          </p:nvPr>
        </p:nvSpPr>
        <p:spPr>
          <a:xfrm>
            <a:off x="652463" y="4005263"/>
            <a:ext cx="7929562" cy="2232025"/>
          </a:xfrm>
          <a:noFill/>
          <a:ln/>
        </p:spPr>
        <p:txBody>
          <a:bodyPr>
            <a:normAutofit fontScale="85000" lnSpcReduction="20000"/>
          </a:bodyPr>
          <a:lstStyle/>
          <a:p>
            <a:pPr>
              <a:lnSpc>
                <a:spcPct val="120000"/>
              </a:lnSpc>
            </a:pPr>
            <a:r>
              <a:rPr lang="en-US" altLang="zh-CN" sz="2000" dirty="0" smtClean="0"/>
              <a:t>MTR1  </a:t>
            </a:r>
            <a:r>
              <a:rPr lang="en-US" altLang="zh-CN" sz="2000" dirty="0"/>
              <a:t>has two upstream </a:t>
            </a:r>
            <a:r>
              <a:rPr lang="en-US" altLang="zh-CN" sz="2000" dirty="0" smtClean="0"/>
              <a:t>routers</a:t>
            </a:r>
          </a:p>
          <a:p>
            <a:pPr>
              <a:lnSpc>
                <a:spcPct val="120000"/>
              </a:lnSpc>
            </a:pPr>
            <a:r>
              <a:rPr lang="en-US" altLang="zh-CN" sz="2000" dirty="0"/>
              <a:t>MRT1 can receive both IPv4 and IPv6 (*.G) Join request.</a:t>
            </a:r>
          </a:p>
          <a:p>
            <a:pPr>
              <a:lnSpc>
                <a:spcPct val="120000"/>
              </a:lnSpc>
            </a:pPr>
            <a:r>
              <a:rPr lang="en-US" altLang="zh-CN" sz="2000" dirty="0"/>
              <a:t>Problems</a:t>
            </a:r>
          </a:p>
          <a:p>
            <a:pPr lvl="1">
              <a:lnSpc>
                <a:spcPct val="120000"/>
              </a:lnSpc>
            </a:pPr>
            <a:r>
              <a:rPr lang="en-US" altLang="zh-CN" sz="2000" dirty="0"/>
              <a:t>MTR1 needs to  select a best path to RP or Source in both IPv4 and IPv6 networks.</a:t>
            </a:r>
          </a:p>
          <a:p>
            <a:pPr lvl="1">
              <a:lnSpc>
                <a:spcPct val="120000"/>
              </a:lnSpc>
            </a:pPr>
            <a:r>
              <a:rPr lang="en-US" altLang="zh-CN" sz="2000" dirty="0"/>
              <a:t>MTR1 needs to send Prune Messages to the worse path, when it receives two multicast data flows in IPv4 and IPv6 interface.</a:t>
            </a:r>
          </a:p>
        </p:txBody>
      </p:sp>
      <p:sp>
        <p:nvSpPr>
          <p:cNvPr id="195653" name="Line 69"/>
          <p:cNvSpPr>
            <a:spLocks noChangeShapeType="1"/>
          </p:cNvSpPr>
          <p:nvPr/>
        </p:nvSpPr>
        <p:spPr bwMode="auto">
          <a:xfrm>
            <a:off x="6443663" y="3284538"/>
            <a:ext cx="504825" cy="80962"/>
          </a:xfrm>
          <a:prstGeom prst="line">
            <a:avLst/>
          </a:prstGeom>
          <a:noFill/>
          <a:ln w="25400">
            <a:solidFill>
              <a:srgbClr val="FF9900"/>
            </a:solidFill>
            <a:round/>
            <a:headEnd type="stealth" w="med" len="lg"/>
            <a:tailEnd type="none" w="sm" len="sm"/>
          </a:ln>
          <a:effectLst>
            <a:outerShdw dist="17961" dir="2700000" algn="ctr" rotWithShape="0">
              <a:schemeClr val="bg2"/>
            </a:outerShdw>
          </a:effectLst>
        </p:spPr>
        <p:txBody>
          <a:bodyPr lIns="103541" tIns="51771" rIns="103541" bIns="51771">
            <a:spAutoFit/>
          </a:bodyPr>
          <a:lstStyle/>
          <a:p>
            <a:endParaRPr lang="zh-CN" altLang="en-US"/>
          </a:p>
        </p:txBody>
      </p:sp>
      <p:sp>
        <p:nvSpPr>
          <p:cNvPr id="195654" name="Line 70"/>
          <p:cNvSpPr>
            <a:spLocks noChangeShapeType="1"/>
          </p:cNvSpPr>
          <p:nvPr/>
        </p:nvSpPr>
        <p:spPr bwMode="auto">
          <a:xfrm>
            <a:off x="1743075" y="2924175"/>
            <a:ext cx="452438" cy="0"/>
          </a:xfrm>
          <a:prstGeom prst="line">
            <a:avLst/>
          </a:prstGeom>
          <a:noFill/>
          <a:ln w="25400">
            <a:solidFill>
              <a:srgbClr val="FF9900"/>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日期占位符 3"/>
          <p:cNvSpPr>
            <a:spLocks noGrp="1"/>
          </p:cNvSpPr>
          <p:nvPr>
            <p:ph type="dt" sz="half" idx="10"/>
          </p:nvPr>
        </p:nvSpPr>
        <p:spPr/>
        <p:txBody>
          <a:bodyPr/>
          <a:lstStyle/>
          <a:p>
            <a:r>
              <a:rPr lang="de-DE"/>
              <a:t>Page </a:t>
            </a:r>
            <a:fld id="{8AFBAA02-702F-4B53-A6FB-ADDFBAD8F038}" type="slidenum">
              <a:rPr lang="de-DE"/>
              <a:pPr/>
              <a:t>3</a:t>
            </a:fld>
            <a:endParaRPr lang="en-GB"/>
          </a:p>
        </p:txBody>
      </p:sp>
      <p:sp>
        <p:nvSpPr>
          <p:cNvPr id="196610" name="Rectangle 2"/>
          <p:cNvSpPr>
            <a:spLocks noGrp="1" noChangeArrowheads="1"/>
          </p:cNvSpPr>
          <p:nvPr>
            <p:ph type="title"/>
          </p:nvPr>
        </p:nvSpPr>
        <p:spPr/>
        <p:txBody>
          <a:bodyPr/>
          <a:lstStyle/>
          <a:p>
            <a:r>
              <a:rPr lang="en-US" altLang="zh-CN" dirty="0" smtClean="0"/>
              <a:t>Proposed Solution</a:t>
            </a:r>
            <a:endParaRPr lang="en-US" altLang="zh-CN" dirty="0"/>
          </a:p>
        </p:txBody>
      </p:sp>
      <p:pic>
        <p:nvPicPr>
          <p:cNvPr id="196612" name="Picture 10"/>
          <p:cNvPicPr>
            <a:picLocks noChangeAspect="1" noChangeArrowheads="1"/>
          </p:cNvPicPr>
          <p:nvPr/>
        </p:nvPicPr>
        <p:blipFill>
          <a:blip r:embed="rId2" cstate="print"/>
          <a:srcRect/>
          <a:stretch>
            <a:fillRect/>
          </a:stretch>
        </p:blipFill>
        <p:spPr bwMode="auto">
          <a:xfrm>
            <a:off x="1547813" y="1411288"/>
            <a:ext cx="504825" cy="420687"/>
          </a:xfrm>
          <a:prstGeom prst="rect">
            <a:avLst/>
          </a:prstGeom>
          <a:noFill/>
          <a:ln w="9525">
            <a:noFill/>
            <a:miter lim="800000"/>
            <a:headEnd/>
            <a:tailEnd/>
          </a:ln>
        </p:spPr>
      </p:pic>
      <p:sp>
        <p:nvSpPr>
          <p:cNvPr id="196613" name="AutoShape 5"/>
          <p:cNvSpPr>
            <a:spLocks noChangeArrowheads="1"/>
          </p:cNvSpPr>
          <p:nvPr/>
        </p:nvSpPr>
        <p:spPr bwMode="auto">
          <a:xfrm>
            <a:off x="1403350" y="1989138"/>
            <a:ext cx="865188" cy="935037"/>
          </a:xfrm>
          <a:prstGeom prst="downArrow">
            <a:avLst>
              <a:gd name="adj1" fmla="val 50000"/>
              <a:gd name="adj2" fmla="val 27018"/>
            </a:avLst>
          </a:prstGeom>
          <a:solidFill>
            <a:srgbClr val="FF0000"/>
          </a:solidFill>
          <a:ln w="9525" algn="ctr">
            <a:noFill/>
            <a:miter lim="800000"/>
            <a:headEnd/>
            <a:tailEnd/>
          </a:ln>
          <a:effectLst/>
        </p:spPr>
        <p:txBody>
          <a:bodyPr lIns="79200" tIns="39600" rIns="79200" bIns="39600" anchor="ctr">
            <a:spAutoFit/>
          </a:bodyPr>
          <a:lstStyle/>
          <a:p>
            <a:endParaRPr lang="zh-CN" altLang="en-US"/>
          </a:p>
        </p:txBody>
      </p:sp>
      <p:sp>
        <p:nvSpPr>
          <p:cNvPr id="196614" name="Rectangle 6"/>
          <p:cNvSpPr>
            <a:spLocks noChangeArrowheads="1"/>
          </p:cNvSpPr>
          <p:nvPr/>
        </p:nvSpPr>
        <p:spPr bwMode="auto">
          <a:xfrm>
            <a:off x="1042988" y="2997200"/>
            <a:ext cx="1584325" cy="647700"/>
          </a:xfrm>
          <a:prstGeom prst="rect">
            <a:avLst/>
          </a:prstGeom>
          <a:noFill/>
          <a:ln w="9525" algn="ctr">
            <a:solidFill>
              <a:schemeClr val="tx1"/>
            </a:solidFill>
            <a:miter lim="800000"/>
            <a:headEnd/>
            <a:tailEnd/>
          </a:ln>
          <a:effectLst/>
        </p:spPr>
        <p:txBody>
          <a:bodyPr wrap="none" lIns="79200" tIns="39600" rIns="79200" bIns="39600" anchor="ctr">
            <a:spAutoFit/>
          </a:bodyPr>
          <a:lstStyle/>
          <a:p>
            <a:endParaRPr lang="zh-CN" altLang="en-US"/>
          </a:p>
        </p:txBody>
      </p:sp>
      <p:pic>
        <p:nvPicPr>
          <p:cNvPr id="196615" name="Picture 69" descr="图片35"/>
          <p:cNvPicPr>
            <a:picLocks noChangeAspect="1" noChangeArrowheads="1"/>
          </p:cNvPicPr>
          <p:nvPr/>
        </p:nvPicPr>
        <p:blipFill>
          <a:blip r:embed="rId3" cstate="print"/>
          <a:srcRect/>
          <a:stretch>
            <a:fillRect/>
          </a:stretch>
        </p:blipFill>
        <p:spPr bwMode="auto">
          <a:xfrm>
            <a:off x="2051050" y="3141663"/>
            <a:ext cx="358775" cy="327025"/>
          </a:xfrm>
          <a:prstGeom prst="rect">
            <a:avLst/>
          </a:prstGeom>
          <a:noFill/>
          <a:ln w="9525">
            <a:noFill/>
            <a:miter lim="800000"/>
            <a:headEnd/>
            <a:tailEnd/>
          </a:ln>
        </p:spPr>
      </p:pic>
      <p:pic>
        <p:nvPicPr>
          <p:cNvPr id="196616" name="Picture 8" descr="图片251"/>
          <p:cNvPicPr>
            <a:picLocks noChangeAspect="1" noChangeArrowheads="1"/>
          </p:cNvPicPr>
          <p:nvPr/>
        </p:nvPicPr>
        <p:blipFill>
          <a:blip r:embed="rId4" cstate="print"/>
          <a:srcRect/>
          <a:stretch>
            <a:fillRect/>
          </a:stretch>
        </p:blipFill>
        <p:spPr bwMode="auto">
          <a:xfrm>
            <a:off x="1258888" y="3141663"/>
            <a:ext cx="431800" cy="338137"/>
          </a:xfrm>
          <a:prstGeom prst="rect">
            <a:avLst/>
          </a:prstGeom>
          <a:noFill/>
        </p:spPr>
      </p:pic>
      <p:sp>
        <p:nvSpPr>
          <p:cNvPr id="196617" name="Line 9"/>
          <p:cNvSpPr>
            <a:spLocks noChangeShapeType="1"/>
          </p:cNvSpPr>
          <p:nvPr/>
        </p:nvSpPr>
        <p:spPr bwMode="auto">
          <a:xfrm>
            <a:off x="1692275" y="3357563"/>
            <a:ext cx="358775" cy="0"/>
          </a:xfrm>
          <a:prstGeom prst="line">
            <a:avLst/>
          </a:prstGeom>
          <a:noFill/>
          <a:ln w="9525">
            <a:solidFill>
              <a:schemeClr val="tx1"/>
            </a:solidFill>
            <a:round/>
            <a:headEnd/>
            <a:tailEnd/>
          </a:ln>
          <a:effectLst/>
        </p:spPr>
        <p:txBody>
          <a:bodyPr lIns="79200" tIns="39600" rIns="79200" bIns="39600">
            <a:spAutoFit/>
          </a:bodyPr>
          <a:lstStyle/>
          <a:p>
            <a:endParaRPr lang="zh-CN" altLang="en-US"/>
          </a:p>
        </p:txBody>
      </p:sp>
      <p:sp>
        <p:nvSpPr>
          <p:cNvPr id="196618" name="Line 10"/>
          <p:cNvSpPr>
            <a:spLocks noChangeShapeType="1"/>
          </p:cNvSpPr>
          <p:nvPr/>
        </p:nvSpPr>
        <p:spPr bwMode="auto">
          <a:xfrm>
            <a:off x="2339975" y="3429000"/>
            <a:ext cx="215900" cy="504825"/>
          </a:xfrm>
          <a:prstGeom prst="line">
            <a:avLst/>
          </a:prstGeom>
          <a:noFill/>
          <a:ln w="38100">
            <a:solidFill>
              <a:srgbClr val="006699"/>
            </a:solidFill>
            <a:round/>
            <a:headEnd/>
            <a:tailEnd/>
          </a:ln>
          <a:effectLst/>
        </p:spPr>
        <p:txBody>
          <a:bodyPr lIns="79200" tIns="39600" rIns="79200" bIns="39600">
            <a:spAutoFit/>
          </a:bodyPr>
          <a:lstStyle/>
          <a:p>
            <a:endParaRPr lang="zh-CN" altLang="en-US"/>
          </a:p>
        </p:txBody>
      </p:sp>
      <p:sp>
        <p:nvSpPr>
          <p:cNvPr id="196619" name="Line 11"/>
          <p:cNvSpPr>
            <a:spLocks noChangeShapeType="1"/>
          </p:cNvSpPr>
          <p:nvPr/>
        </p:nvSpPr>
        <p:spPr bwMode="auto">
          <a:xfrm flipH="1">
            <a:off x="1116013" y="3429000"/>
            <a:ext cx="215900" cy="504825"/>
          </a:xfrm>
          <a:prstGeom prst="line">
            <a:avLst/>
          </a:prstGeom>
          <a:noFill/>
          <a:ln w="38100">
            <a:solidFill>
              <a:schemeClr val="hlink"/>
            </a:solidFill>
            <a:round/>
            <a:headEnd/>
            <a:tailEnd/>
          </a:ln>
          <a:effectLst/>
        </p:spPr>
        <p:txBody>
          <a:bodyPr lIns="79200" tIns="39600" rIns="79200" bIns="39600">
            <a:spAutoFit/>
          </a:bodyPr>
          <a:lstStyle/>
          <a:p>
            <a:endParaRPr lang="zh-CN" altLang="en-US"/>
          </a:p>
        </p:txBody>
      </p:sp>
      <p:sp>
        <p:nvSpPr>
          <p:cNvPr id="196620" name="Line 12"/>
          <p:cNvSpPr>
            <a:spLocks noChangeShapeType="1"/>
          </p:cNvSpPr>
          <p:nvPr/>
        </p:nvSpPr>
        <p:spPr bwMode="auto">
          <a:xfrm flipH="1" flipV="1">
            <a:off x="1187450" y="2781300"/>
            <a:ext cx="144463" cy="431800"/>
          </a:xfrm>
          <a:prstGeom prst="line">
            <a:avLst/>
          </a:prstGeom>
          <a:noFill/>
          <a:ln w="38100">
            <a:solidFill>
              <a:schemeClr val="hlink"/>
            </a:solidFill>
            <a:round/>
            <a:headEnd/>
            <a:tailEnd/>
          </a:ln>
          <a:effectLst/>
        </p:spPr>
        <p:txBody>
          <a:bodyPr lIns="79200" tIns="39600" rIns="79200" bIns="39600">
            <a:spAutoFit/>
          </a:bodyPr>
          <a:lstStyle/>
          <a:p>
            <a:endParaRPr lang="zh-CN" altLang="en-US"/>
          </a:p>
        </p:txBody>
      </p:sp>
      <p:sp>
        <p:nvSpPr>
          <p:cNvPr id="196621" name="Line 13"/>
          <p:cNvSpPr>
            <a:spLocks noChangeShapeType="1"/>
          </p:cNvSpPr>
          <p:nvPr/>
        </p:nvSpPr>
        <p:spPr bwMode="auto">
          <a:xfrm flipV="1">
            <a:off x="2339975" y="2781300"/>
            <a:ext cx="144463" cy="360363"/>
          </a:xfrm>
          <a:prstGeom prst="line">
            <a:avLst/>
          </a:prstGeom>
          <a:noFill/>
          <a:ln w="38100">
            <a:solidFill>
              <a:srgbClr val="006699"/>
            </a:solidFill>
            <a:round/>
            <a:headEnd/>
            <a:tailEnd/>
          </a:ln>
          <a:effectLst/>
        </p:spPr>
        <p:txBody>
          <a:bodyPr lIns="79200" tIns="39600" rIns="79200" bIns="39600">
            <a:spAutoFit/>
          </a:bodyPr>
          <a:lstStyle/>
          <a:p>
            <a:endParaRPr lang="zh-CN" altLang="en-US"/>
          </a:p>
        </p:txBody>
      </p:sp>
      <p:sp>
        <p:nvSpPr>
          <p:cNvPr id="196626" name="Rectangle 18"/>
          <p:cNvSpPr>
            <a:spLocks noChangeArrowheads="1"/>
          </p:cNvSpPr>
          <p:nvPr/>
        </p:nvSpPr>
        <p:spPr bwMode="auto">
          <a:xfrm>
            <a:off x="1042988" y="1268413"/>
            <a:ext cx="1584325" cy="647700"/>
          </a:xfrm>
          <a:prstGeom prst="rect">
            <a:avLst/>
          </a:prstGeom>
          <a:noFill/>
          <a:ln w="9525" algn="ctr">
            <a:solidFill>
              <a:schemeClr val="tx1"/>
            </a:solidFill>
            <a:miter lim="800000"/>
            <a:headEnd/>
            <a:tailEnd/>
          </a:ln>
          <a:effectLst/>
        </p:spPr>
        <p:txBody>
          <a:bodyPr wrap="none" lIns="79200" tIns="39600" rIns="79200" bIns="39600" anchor="ctr">
            <a:spAutoFit/>
          </a:bodyPr>
          <a:lstStyle/>
          <a:p>
            <a:endParaRPr lang="zh-CN" altLang="en-US"/>
          </a:p>
        </p:txBody>
      </p:sp>
      <p:sp>
        <p:nvSpPr>
          <p:cNvPr id="196627" name="Rectangle 19"/>
          <p:cNvSpPr>
            <a:spLocks noGrp="1" noChangeArrowheads="1"/>
          </p:cNvSpPr>
          <p:nvPr>
            <p:ph type="body" idx="1"/>
          </p:nvPr>
        </p:nvSpPr>
        <p:spPr>
          <a:xfrm>
            <a:off x="755650" y="3933825"/>
            <a:ext cx="7929563" cy="2519363"/>
          </a:xfrm>
          <a:noFill/>
          <a:ln/>
        </p:spPr>
        <p:txBody>
          <a:bodyPr/>
          <a:lstStyle/>
          <a:p>
            <a:pPr>
              <a:lnSpc>
                <a:spcPct val="120000"/>
              </a:lnSpc>
            </a:pPr>
            <a:r>
              <a:rPr lang="en-US" altLang="zh-CN" sz="1600" dirty="0"/>
              <a:t>When MTR  </a:t>
            </a:r>
            <a:r>
              <a:rPr lang="en-US" altLang="zh-CN" sz="1600" dirty="0" smtClean="0"/>
              <a:t>receives </a:t>
            </a:r>
            <a:r>
              <a:rPr lang="en-US" altLang="zh-CN" sz="1600" dirty="0"/>
              <a:t>two multicast data </a:t>
            </a:r>
            <a:r>
              <a:rPr lang="en-US" altLang="zh-CN" sz="1600" dirty="0" smtClean="0"/>
              <a:t>flows (one </a:t>
            </a:r>
            <a:r>
              <a:rPr lang="en-US" altLang="zh-CN" sz="1600" dirty="0"/>
              <a:t>from IPv4 interface and </a:t>
            </a:r>
            <a:r>
              <a:rPr lang="en-US" altLang="zh-CN" sz="1600" dirty="0" smtClean="0"/>
              <a:t>the other </a:t>
            </a:r>
            <a:r>
              <a:rPr lang="en-US" altLang="zh-CN" sz="1600" dirty="0"/>
              <a:t>from IPv6 interface), it </a:t>
            </a:r>
            <a:r>
              <a:rPr lang="en-US" altLang="zh-CN" sz="1600" dirty="0" smtClean="0"/>
              <a:t>compares </a:t>
            </a:r>
            <a:r>
              <a:rPr lang="en-US" altLang="zh-CN" sz="1600" dirty="0"/>
              <a:t>two flows according to draft-boucadair-behave-64-multicast-address-format to confirm whether they are the same multicast data flow. If they are the same data flows, </a:t>
            </a:r>
            <a:r>
              <a:rPr lang="en-US" altLang="zh-CN" sz="1600" dirty="0" smtClean="0"/>
              <a:t>select </a:t>
            </a:r>
            <a:r>
              <a:rPr lang="en-US" altLang="zh-CN" sz="1600" dirty="0"/>
              <a:t>one or two.</a:t>
            </a:r>
          </a:p>
          <a:p>
            <a:pPr>
              <a:lnSpc>
                <a:spcPct val="120000"/>
              </a:lnSpc>
            </a:pPr>
            <a:r>
              <a:rPr lang="en-US" altLang="zh-CN" sz="1600" dirty="0"/>
              <a:t>When MTR </a:t>
            </a:r>
            <a:r>
              <a:rPr lang="en-US" altLang="zh-CN" sz="1600" dirty="0" smtClean="0"/>
              <a:t>receives an </a:t>
            </a:r>
            <a:r>
              <a:rPr lang="en-US" altLang="zh-CN" sz="1600" dirty="0"/>
              <a:t>IPv6 (S, G) or (*, G) Join, virtual IPv6 Router </a:t>
            </a:r>
            <a:r>
              <a:rPr lang="en-US" altLang="zh-CN" sz="1600" dirty="0" smtClean="0"/>
              <a:t>selects an </a:t>
            </a:r>
            <a:r>
              <a:rPr lang="en-US" altLang="zh-CN" sz="1600" dirty="0"/>
              <a:t>interface to send Join message. The interface can be IPv6 upstream IF or IPv4 upstream IF (via interface between virtual IPv6 Router and virtual IPv4 </a:t>
            </a:r>
            <a:r>
              <a:rPr lang="en-US" altLang="zh-CN" sz="1600" dirty="0" smtClean="0"/>
              <a:t>Router)</a:t>
            </a:r>
            <a:endParaRPr lang="en-US" altLang="zh-CN" sz="1600" dirty="0"/>
          </a:p>
        </p:txBody>
      </p:sp>
      <p:sp>
        <p:nvSpPr>
          <p:cNvPr id="196629" name="Rectangle 21"/>
          <p:cNvSpPr>
            <a:spLocks noChangeArrowheads="1"/>
          </p:cNvSpPr>
          <p:nvPr/>
        </p:nvSpPr>
        <p:spPr bwMode="auto">
          <a:xfrm>
            <a:off x="2484438" y="3141663"/>
            <a:ext cx="1116012" cy="504825"/>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ea typeface="宋体" pitchFamily="2" charset="-122"/>
              </a:rPr>
              <a:t>Virtual </a:t>
            </a:r>
          </a:p>
          <a:p>
            <a:pPr defTabSz="801688"/>
            <a:r>
              <a:rPr lang="en-US" altLang="zh-CN" b="1">
                <a:solidFill>
                  <a:schemeClr val="tx1"/>
                </a:solidFill>
              </a:rPr>
              <a:t>IPv4 Router</a:t>
            </a:r>
            <a:endParaRPr lang="zh-CN" altLang="en-US" b="1">
              <a:solidFill>
                <a:schemeClr val="tx1"/>
              </a:solidFill>
            </a:endParaRPr>
          </a:p>
        </p:txBody>
      </p:sp>
      <p:sp>
        <p:nvSpPr>
          <p:cNvPr id="196630" name="Rectangle 22"/>
          <p:cNvSpPr>
            <a:spLocks noChangeArrowheads="1"/>
          </p:cNvSpPr>
          <p:nvPr/>
        </p:nvSpPr>
        <p:spPr bwMode="auto">
          <a:xfrm>
            <a:off x="2700338" y="1484313"/>
            <a:ext cx="1143000" cy="292100"/>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rPr>
              <a:t>MTR Router</a:t>
            </a:r>
            <a:endParaRPr lang="zh-CN" altLang="en-US" b="1">
              <a:solidFill>
                <a:schemeClr val="tx1"/>
              </a:solidFill>
            </a:endParaRPr>
          </a:p>
        </p:txBody>
      </p:sp>
      <p:sp>
        <p:nvSpPr>
          <p:cNvPr id="196631" name="Line 23"/>
          <p:cNvSpPr>
            <a:spLocks noChangeShapeType="1"/>
          </p:cNvSpPr>
          <p:nvPr/>
        </p:nvSpPr>
        <p:spPr bwMode="auto">
          <a:xfrm flipH="1" flipV="1">
            <a:off x="2484438" y="3500438"/>
            <a:ext cx="188912" cy="360362"/>
          </a:xfrm>
          <a:prstGeom prst="line">
            <a:avLst/>
          </a:prstGeom>
          <a:noFill/>
          <a:ln w="25400">
            <a:solidFill>
              <a:srgbClr val="000052"/>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6632" name="Line 24"/>
          <p:cNvSpPr>
            <a:spLocks noChangeShapeType="1"/>
          </p:cNvSpPr>
          <p:nvPr/>
        </p:nvSpPr>
        <p:spPr bwMode="auto">
          <a:xfrm flipV="1">
            <a:off x="1042988" y="3500438"/>
            <a:ext cx="144462" cy="360362"/>
          </a:xfrm>
          <a:prstGeom prst="line">
            <a:avLst/>
          </a:prstGeom>
          <a:noFill/>
          <a:ln w="25400">
            <a:solidFill>
              <a:srgbClr val="FF9900"/>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6633" name="Rectangle 25"/>
          <p:cNvSpPr>
            <a:spLocks noChangeArrowheads="1"/>
          </p:cNvSpPr>
          <p:nvPr/>
        </p:nvSpPr>
        <p:spPr bwMode="auto">
          <a:xfrm>
            <a:off x="2484438" y="2636838"/>
            <a:ext cx="1538287" cy="292100"/>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rPr>
              <a:t>IPv4 upstream IF</a:t>
            </a:r>
            <a:endParaRPr lang="zh-CN" altLang="en-US" b="1">
              <a:solidFill>
                <a:schemeClr val="tx1"/>
              </a:solidFill>
            </a:endParaRPr>
          </a:p>
        </p:txBody>
      </p:sp>
      <p:sp>
        <p:nvSpPr>
          <p:cNvPr id="196634" name="Rectangle 26"/>
          <p:cNvSpPr>
            <a:spLocks noChangeArrowheads="1"/>
          </p:cNvSpPr>
          <p:nvPr/>
        </p:nvSpPr>
        <p:spPr bwMode="auto">
          <a:xfrm>
            <a:off x="0" y="2492375"/>
            <a:ext cx="1538288" cy="292100"/>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rPr>
              <a:t>IPv6 upstream IF</a:t>
            </a:r>
            <a:endParaRPr lang="zh-CN" altLang="en-US" b="1">
              <a:solidFill>
                <a:schemeClr val="tx1"/>
              </a:solidFill>
            </a:endParaRPr>
          </a:p>
        </p:txBody>
      </p:sp>
      <p:sp>
        <p:nvSpPr>
          <p:cNvPr id="196635" name="Rectangle 27"/>
          <p:cNvSpPr>
            <a:spLocks noChangeArrowheads="1"/>
          </p:cNvSpPr>
          <p:nvPr/>
        </p:nvSpPr>
        <p:spPr bwMode="auto">
          <a:xfrm>
            <a:off x="107950" y="2997200"/>
            <a:ext cx="1116013" cy="504825"/>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ea typeface="宋体" pitchFamily="2" charset="-122"/>
              </a:rPr>
              <a:t>Virtual </a:t>
            </a:r>
          </a:p>
          <a:p>
            <a:pPr defTabSz="801688"/>
            <a:r>
              <a:rPr lang="en-US" altLang="zh-CN" b="1">
                <a:solidFill>
                  <a:schemeClr val="tx1"/>
                </a:solidFill>
              </a:rPr>
              <a:t>IPv6 Router</a:t>
            </a:r>
            <a:endParaRPr lang="zh-CN" altLang="en-US" b="1">
              <a:solidFill>
                <a:schemeClr val="tx1"/>
              </a:solidFill>
            </a:endParaRPr>
          </a:p>
        </p:txBody>
      </p:sp>
      <p:sp>
        <p:nvSpPr>
          <p:cNvPr id="196636" name="Rectangle 28"/>
          <p:cNvSpPr>
            <a:spLocks noChangeArrowheads="1"/>
          </p:cNvSpPr>
          <p:nvPr/>
        </p:nvSpPr>
        <p:spPr bwMode="auto">
          <a:xfrm>
            <a:off x="4932363" y="1773238"/>
            <a:ext cx="3240087" cy="1539875"/>
          </a:xfrm>
          <a:prstGeom prst="rect">
            <a:avLst/>
          </a:prstGeom>
          <a:noFill/>
          <a:ln w="9525" algn="ctr">
            <a:noFill/>
            <a:miter lim="800000"/>
            <a:headEnd/>
            <a:tailEnd/>
          </a:ln>
          <a:effectLst/>
        </p:spPr>
        <p:txBody>
          <a:bodyPr lIns="79200" tIns="39600" rIns="79200" bIns="39600">
            <a:spAutoFit/>
          </a:bodyPr>
          <a:lstStyle/>
          <a:p>
            <a:pPr defTabSz="801688"/>
            <a:r>
              <a:rPr lang="en-US" altLang="zh-CN" sz="2400" b="1">
                <a:solidFill>
                  <a:schemeClr val="tx1"/>
                </a:solidFill>
              </a:rPr>
              <a:t>For </a:t>
            </a:r>
            <a:r>
              <a:rPr lang="en-US" altLang="en-US" sz="2400" b="1">
                <a:solidFill>
                  <a:schemeClr val="tx1"/>
                </a:solidFill>
              </a:rPr>
              <a:t>simplification</a:t>
            </a:r>
            <a:r>
              <a:rPr lang="en-US" altLang="zh-CN" sz="2400" b="1">
                <a:solidFill>
                  <a:schemeClr val="tx1"/>
                </a:solidFill>
              </a:rPr>
              <a:t>, </a:t>
            </a:r>
          </a:p>
          <a:p>
            <a:pPr defTabSz="801688"/>
            <a:r>
              <a:rPr lang="en-US" altLang="zh-CN" sz="2400" b="1">
                <a:solidFill>
                  <a:schemeClr val="tx1"/>
                </a:solidFill>
              </a:rPr>
              <a:t>we use two virtual Routers to replace MTR Router</a:t>
            </a:r>
            <a:endParaRPr lang="zh-CN" altLang="en-US" sz="2400" b="1">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日期占位符 3"/>
          <p:cNvSpPr>
            <a:spLocks noGrp="1"/>
          </p:cNvSpPr>
          <p:nvPr>
            <p:ph type="dt" sz="half" idx="10"/>
          </p:nvPr>
        </p:nvSpPr>
        <p:spPr/>
        <p:txBody>
          <a:bodyPr/>
          <a:lstStyle/>
          <a:p>
            <a:r>
              <a:rPr lang="de-DE" dirty="0"/>
              <a:t>Page </a:t>
            </a:r>
            <a:fld id="{D196E2AA-75CE-48D8-B8FE-D009C1BB81B5}" type="slidenum">
              <a:rPr lang="de-DE"/>
              <a:pPr/>
              <a:t>4</a:t>
            </a:fld>
            <a:endParaRPr lang="en-GB" dirty="0"/>
          </a:p>
        </p:txBody>
      </p:sp>
      <p:sp>
        <p:nvSpPr>
          <p:cNvPr id="198658" name="Rectangle 2"/>
          <p:cNvSpPr>
            <a:spLocks noGrp="1" noChangeArrowheads="1"/>
          </p:cNvSpPr>
          <p:nvPr>
            <p:ph type="title"/>
          </p:nvPr>
        </p:nvSpPr>
        <p:spPr/>
        <p:txBody>
          <a:bodyPr/>
          <a:lstStyle/>
          <a:p>
            <a:r>
              <a:rPr lang="en-US" altLang="zh-CN" dirty="0" smtClean="0"/>
              <a:t>Select an Interface </a:t>
            </a:r>
            <a:r>
              <a:rPr lang="en-US" altLang="zh-CN" dirty="0"/>
              <a:t>to </a:t>
            </a:r>
            <a:r>
              <a:rPr lang="en-US" altLang="zh-CN" dirty="0" smtClean="0"/>
              <a:t>the Source</a:t>
            </a:r>
            <a:endParaRPr lang="zh-CN" altLang="en-US" dirty="0"/>
          </a:p>
        </p:txBody>
      </p:sp>
      <p:sp>
        <p:nvSpPr>
          <p:cNvPr id="198661" name="Rectangle 5"/>
          <p:cNvSpPr>
            <a:spLocks noChangeArrowheads="1"/>
          </p:cNvSpPr>
          <p:nvPr/>
        </p:nvSpPr>
        <p:spPr bwMode="auto">
          <a:xfrm>
            <a:off x="2924845" y="3930650"/>
            <a:ext cx="1584325" cy="647700"/>
          </a:xfrm>
          <a:prstGeom prst="rect">
            <a:avLst/>
          </a:prstGeom>
          <a:noFill/>
          <a:ln w="9525" algn="ctr">
            <a:solidFill>
              <a:schemeClr val="tx1"/>
            </a:solidFill>
            <a:miter lim="800000"/>
            <a:headEnd/>
            <a:tailEnd/>
          </a:ln>
          <a:effectLst/>
        </p:spPr>
        <p:txBody>
          <a:bodyPr wrap="none" lIns="79200" tIns="39600" rIns="79200" bIns="39600" anchor="ctr">
            <a:spAutoFit/>
          </a:bodyPr>
          <a:lstStyle/>
          <a:p>
            <a:endParaRPr lang="zh-CN" altLang="en-US"/>
          </a:p>
        </p:txBody>
      </p:sp>
      <p:pic>
        <p:nvPicPr>
          <p:cNvPr id="198662" name="Picture 69" descr="图片35"/>
          <p:cNvPicPr>
            <a:picLocks noChangeAspect="1" noChangeArrowheads="1"/>
          </p:cNvPicPr>
          <p:nvPr/>
        </p:nvPicPr>
        <p:blipFill>
          <a:blip r:embed="rId3" cstate="print"/>
          <a:srcRect/>
          <a:stretch>
            <a:fillRect/>
          </a:stretch>
        </p:blipFill>
        <p:spPr bwMode="auto">
          <a:xfrm>
            <a:off x="3932908" y="4075113"/>
            <a:ext cx="358775" cy="327025"/>
          </a:xfrm>
          <a:prstGeom prst="rect">
            <a:avLst/>
          </a:prstGeom>
          <a:noFill/>
          <a:ln w="9525">
            <a:noFill/>
            <a:miter lim="800000"/>
            <a:headEnd/>
            <a:tailEnd/>
          </a:ln>
        </p:spPr>
      </p:pic>
      <p:pic>
        <p:nvPicPr>
          <p:cNvPr id="198663" name="Picture 7" descr="图片251"/>
          <p:cNvPicPr>
            <a:picLocks noChangeAspect="1" noChangeArrowheads="1"/>
          </p:cNvPicPr>
          <p:nvPr/>
        </p:nvPicPr>
        <p:blipFill>
          <a:blip r:embed="rId4" cstate="print"/>
          <a:srcRect/>
          <a:stretch>
            <a:fillRect/>
          </a:stretch>
        </p:blipFill>
        <p:spPr bwMode="auto">
          <a:xfrm>
            <a:off x="3140745" y="4075113"/>
            <a:ext cx="431800" cy="338137"/>
          </a:xfrm>
          <a:prstGeom prst="rect">
            <a:avLst/>
          </a:prstGeom>
          <a:noFill/>
        </p:spPr>
      </p:pic>
      <p:sp>
        <p:nvSpPr>
          <p:cNvPr id="198664" name="Line 8"/>
          <p:cNvSpPr>
            <a:spLocks noChangeShapeType="1"/>
          </p:cNvSpPr>
          <p:nvPr/>
        </p:nvSpPr>
        <p:spPr bwMode="auto">
          <a:xfrm>
            <a:off x="3574133" y="4291013"/>
            <a:ext cx="358775" cy="0"/>
          </a:xfrm>
          <a:prstGeom prst="line">
            <a:avLst/>
          </a:prstGeom>
          <a:noFill/>
          <a:ln w="9525">
            <a:solidFill>
              <a:schemeClr val="tx1"/>
            </a:solidFill>
            <a:round/>
            <a:headEnd/>
            <a:tailEnd/>
          </a:ln>
          <a:effectLst/>
        </p:spPr>
        <p:txBody>
          <a:bodyPr lIns="79200" tIns="39600" rIns="79200" bIns="39600">
            <a:spAutoFit/>
          </a:bodyPr>
          <a:lstStyle/>
          <a:p>
            <a:endParaRPr lang="zh-CN" altLang="en-US"/>
          </a:p>
        </p:txBody>
      </p:sp>
      <p:sp>
        <p:nvSpPr>
          <p:cNvPr id="198665" name="Line 9"/>
          <p:cNvSpPr>
            <a:spLocks noChangeShapeType="1"/>
          </p:cNvSpPr>
          <p:nvPr/>
        </p:nvSpPr>
        <p:spPr bwMode="auto">
          <a:xfrm>
            <a:off x="4221833" y="4362450"/>
            <a:ext cx="215900" cy="504825"/>
          </a:xfrm>
          <a:prstGeom prst="line">
            <a:avLst/>
          </a:prstGeom>
          <a:noFill/>
          <a:ln w="38100">
            <a:solidFill>
              <a:srgbClr val="006699"/>
            </a:solidFill>
            <a:round/>
            <a:headEnd/>
            <a:tailEnd/>
          </a:ln>
          <a:effectLst/>
        </p:spPr>
        <p:txBody>
          <a:bodyPr lIns="79200" tIns="39600" rIns="79200" bIns="39600">
            <a:spAutoFit/>
          </a:bodyPr>
          <a:lstStyle/>
          <a:p>
            <a:endParaRPr lang="zh-CN" altLang="en-US"/>
          </a:p>
        </p:txBody>
      </p:sp>
      <p:sp>
        <p:nvSpPr>
          <p:cNvPr id="198666" name="Line 10"/>
          <p:cNvSpPr>
            <a:spLocks noChangeShapeType="1"/>
          </p:cNvSpPr>
          <p:nvPr/>
        </p:nvSpPr>
        <p:spPr bwMode="auto">
          <a:xfrm flipH="1">
            <a:off x="2997870" y="4362450"/>
            <a:ext cx="215900" cy="504825"/>
          </a:xfrm>
          <a:prstGeom prst="line">
            <a:avLst/>
          </a:prstGeom>
          <a:noFill/>
          <a:ln w="38100">
            <a:solidFill>
              <a:schemeClr val="hlink"/>
            </a:solidFill>
            <a:round/>
            <a:headEnd/>
            <a:tailEnd/>
          </a:ln>
          <a:effectLst/>
        </p:spPr>
        <p:txBody>
          <a:bodyPr lIns="79200" tIns="39600" rIns="79200" bIns="39600">
            <a:spAutoFit/>
          </a:bodyPr>
          <a:lstStyle/>
          <a:p>
            <a:endParaRPr lang="zh-CN" altLang="en-US"/>
          </a:p>
        </p:txBody>
      </p:sp>
      <p:sp>
        <p:nvSpPr>
          <p:cNvPr id="198667" name="Line 11"/>
          <p:cNvSpPr>
            <a:spLocks noChangeShapeType="1"/>
          </p:cNvSpPr>
          <p:nvPr/>
        </p:nvSpPr>
        <p:spPr bwMode="auto">
          <a:xfrm flipH="1" flipV="1">
            <a:off x="3069308" y="3714750"/>
            <a:ext cx="144462" cy="431800"/>
          </a:xfrm>
          <a:prstGeom prst="line">
            <a:avLst/>
          </a:prstGeom>
          <a:noFill/>
          <a:ln w="38100">
            <a:solidFill>
              <a:schemeClr val="hlink"/>
            </a:solidFill>
            <a:round/>
            <a:headEnd/>
            <a:tailEnd/>
          </a:ln>
          <a:effectLst/>
        </p:spPr>
        <p:txBody>
          <a:bodyPr lIns="79200" tIns="39600" rIns="79200" bIns="39600">
            <a:spAutoFit/>
          </a:bodyPr>
          <a:lstStyle/>
          <a:p>
            <a:endParaRPr lang="zh-CN" altLang="en-US"/>
          </a:p>
        </p:txBody>
      </p:sp>
      <p:sp>
        <p:nvSpPr>
          <p:cNvPr id="198668" name="Line 12"/>
          <p:cNvSpPr>
            <a:spLocks noChangeShapeType="1"/>
          </p:cNvSpPr>
          <p:nvPr/>
        </p:nvSpPr>
        <p:spPr bwMode="auto">
          <a:xfrm flipV="1">
            <a:off x="4221833" y="3714750"/>
            <a:ext cx="144462" cy="360363"/>
          </a:xfrm>
          <a:prstGeom prst="line">
            <a:avLst/>
          </a:prstGeom>
          <a:noFill/>
          <a:ln w="38100">
            <a:solidFill>
              <a:srgbClr val="006699"/>
            </a:solidFill>
            <a:round/>
            <a:headEnd/>
            <a:tailEnd/>
          </a:ln>
          <a:effectLst/>
        </p:spPr>
        <p:txBody>
          <a:bodyPr lIns="79200" tIns="39600" rIns="79200" bIns="39600">
            <a:spAutoFit/>
          </a:bodyPr>
          <a:lstStyle/>
          <a:p>
            <a:endParaRPr lang="zh-CN" altLang="en-US"/>
          </a:p>
        </p:txBody>
      </p:sp>
      <p:sp>
        <p:nvSpPr>
          <p:cNvPr id="198670" name="Rectangle 14"/>
          <p:cNvSpPr>
            <a:spLocks noChangeArrowheads="1"/>
          </p:cNvSpPr>
          <p:nvPr/>
        </p:nvSpPr>
        <p:spPr bwMode="auto">
          <a:xfrm>
            <a:off x="3059783" y="3571875"/>
            <a:ext cx="1116012" cy="292100"/>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rPr>
              <a:t>IPv6 Router</a:t>
            </a:r>
            <a:endParaRPr lang="zh-CN" altLang="en-US" b="1">
              <a:solidFill>
                <a:schemeClr val="tx1"/>
              </a:solidFill>
            </a:endParaRPr>
          </a:p>
        </p:txBody>
      </p:sp>
      <p:sp>
        <p:nvSpPr>
          <p:cNvPr id="198671" name="Rectangle 15"/>
          <p:cNvSpPr>
            <a:spLocks noChangeArrowheads="1"/>
          </p:cNvSpPr>
          <p:nvPr/>
        </p:nvSpPr>
        <p:spPr bwMode="auto">
          <a:xfrm>
            <a:off x="4428208" y="3643313"/>
            <a:ext cx="1116012" cy="292100"/>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rPr>
              <a:t>IPv4 Router</a:t>
            </a:r>
            <a:endParaRPr lang="zh-CN" altLang="en-US" b="1">
              <a:solidFill>
                <a:schemeClr val="tx1"/>
              </a:solidFill>
            </a:endParaRPr>
          </a:p>
        </p:txBody>
      </p:sp>
      <p:sp>
        <p:nvSpPr>
          <p:cNvPr id="198672" name="Line 16"/>
          <p:cNvSpPr>
            <a:spLocks noChangeShapeType="1"/>
          </p:cNvSpPr>
          <p:nvPr/>
        </p:nvSpPr>
        <p:spPr bwMode="auto">
          <a:xfrm flipH="1" flipV="1">
            <a:off x="4366295" y="4433888"/>
            <a:ext cx="188913" cy="360362"/>
          </a:xfrm>
          <a:prstGeom prst="line">
            <a:avLst/>
          </a:prstGeom>
          <a:noFill/>
          <a:ln w="25400">
            <a:solidFill>
              <a:srgbClr val="000052"/>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8673" name="Line 17"/>
          <p:cNvSpPr>
            <a:spLocks noChangeShapeType="1"/>
          </p:cNvSpPr>
          <p:nvPr/>
        </p:nvSpPr>
        <p:spPr bwMode="auto">
          <a:xfrm flipV="1">
            <a:off x="2924845" y="4433888"/>
            <a:ext cx="144463" cy="360362"/>
          </a:xfrm>
          <a:prstGeom prst="line">
            <a:avLst/>
          </a:prstGeom>
          <a:noFill/>
          <a:ln w="25400">
            <a:solidFill>
              <a:srgbClr val="FF9900"/>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198676" name="Rectangle 20"/>
          <p:cNvSpPr>
            <a:spLocks noChangeArrowheads="1"/>
          </p:cNvSpPr>
          <p:nvPr/>
        </p:nvSpPr>
        <p:spPr bwMode="auto">
          <a:xfrm>
            <a:off x="3501108" y="4649788"/>
            <a:ext cx="541337" cy="292100"/>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rPr>
              <a:t>MTR</a:t>
            </a:r>
            <a:endParaRPr lang="zh-CN" altLang="en-US" b="1">
              <a:solidFill>
                <a:schemeClr val="tx1"/>
              </a:solidFill>
            </a:endParaRPr>
          </a:p>
        </p:txBody>
      </p:sp>
      <p:pic>
        <p:nvPicPr>
          <p:cNvPr id="198677" name="Picture 69" descr="图片35"/>
          <p:cNvPicPr>
            <a:picLocks noChangeAspect="1" noChangeArrowheads="1"/>
          </p:cNvPicPr>
          <p:nvPr/>
        </p:nvPicPr>
        <p:blipFill>
          <a:blip r:embed="rId3" cstate="print"/>
          <a:srcRect/>
          <a:stretch>
            <a:fillRect/>
          </a:stretch>
        </p:blipFill>
        <p:spPr bwMode="auto">
          <a:xfrm>
            <a:off x="4148808" y="3138488"/>
            <a:ext cx="647700" cy="590550"/>
          </a:xfrm>
          <a:prstGeom prst="rect">
            <a:avLst/>
          </a:prstGeom>
          <a:noFill/>
          <a:ln w="9525">
            <a:noFill/>
            <a:miter lim="800000"/>
            <a:headEnd/>
            <a:tailEnd/>
          </a:ln>
        </p:spPr>
      </p:pic>
      <p:pic>
        <p:nvPicPr>
          <p:cNvPr id="198678" name="Picture 22" descr="图片251"/>
          <p:cNvPicPr>
            <a:picLocks noChangeAspect="1" noChangeArrowheads="1"/>
          </p:cNvPicPr>
          <p:nvPr/>
        </p:nvPicPr>
        <p:blipFill>
          <a:blip r:embed="rId4" cstate="print"/>
          <a:srcRect/>
          <a:stretch>
            <a:fillRect/>
          </a:stretch>
        </p:blipFill>
        <p:spPr bwMode="auto">
          <a:xfrm>
            <a:off x="2635920" y="3138488"/>
            <a:ext cx="730250" cy="573087"/>
          </a:xfrm>
          <a:prstGeom prst="rect">
            <a:avLst/>
          </a:prstGeom>
          <a:noFill/>
        </p:spPr>
      </p:pic>
      <p:pic>
        <p:nvPicPr>
          <p:cNvPr id="198679" name="Picture 23" descr="图片793"/>
          <p:cNvPicPr>
            <a:picLocks noChangeAspect="1" noChangeArrowheads="1"/>
          </p:cNvPicPr>
          <p:nvPr/>
        </p:nvPicPr>
        <p:blipFill>
          <a:blip r:embed="rId5" cstate="print"/>
          <a:srcRect/>
          <a:stretch>
            <a:fillRect/>
          </a:stretch>
        </p:blipFill>
        <p:spPr bwMode="auto">
          <a:xfrm rot="1539335">
            <a:off x="2997870" y="1843088"/>
            <a:ext cx="647700" cy="1438275"/>
          </a:xfrm>
          <a:prstGeom prst="rect">
            <a:avLst/>
          </a:prstGeom>
          <a:noFill/>
        </p:spPr>
      </p:pic>
      <p:pic>
        <p:nvPicPr>
          <p:cNvPr id="198680" name="Picture 24" descr="图片779"/>
          <p:cNvPicPr>
            <a:picLocks noChangeAspect="1" noChangeArrowheads="1"/>
          </p:cNvPicPr>
          <p:nvPr/>
        </p:nvPicPr>
        <p:blipFill>
          <a:blip r:embed="rId6" cstate="print"/>
          <a:srcRect/>
          <a:stretch>
            <a:fillRect/>
          </a:stretch>
        </p:blipFill>
        <p:spPr bwMode="auto">
          <a:xfrm>
            <a:off x="3950370" y="1122363"/>
            <a:ext cx="1108075" cy="2063750"/>
          </a:xfrm>
          <a:prstGeom prst="rect">
            <a:avLst/>
          </a:prstGeom>
          <a:noFill/>
        </p:spPr>
      </p:pic>
      <p:pic>
        <p:nvPicPr>
          <p:cNvPr id="198681" name="Picture 10"/>
          <p:cNvPicPr>
            <a:picLocks noChangeAspect="1" noChangeArrowheads="1"/>
          </p:cNvPicPr>
          <p:nvPr/>
        </p:nvPicPr>
        <p:blipFill>
          <a:blip r:embed="rId7" cstate="print"/>
          <a:srcRect/>
          <a:stretch>
            <a:fillRect/>
          </a:stretch>
        </p:blipFill>
        <p:spPr bwMode="auto">
          <a:xfrm>
            <a:off x="3645570" y="1771650"/>
            <a:ext cx="504825" cy="420688"/>
          </a:xfrm>
          <a:prstGeom prst="rect">
            <a:avLst/>
          </a:prstGeom>
          <a:noFill/>
          <a:ln w="9525">
            <a:noFill/>
            <a:miter lim="800000"/>
            <a:headEnd/>
            <a:tailEnd/>
          </a:ln>
        </p:spPr>
      </p:pic>
      <p:pic>
        <p:nvPicPr>
          <p:cNvPr id="198682" name="Picture 52" descr="05"/>
          <p:cNvPicPr>
            <a:picLocks noChangeAspect="1" noChangeArrowheads="1"/>
          </p:cNvPicPr>
          <p:nvPr/>
        </p:nvPicPr>
        <p:blipFill>
          <a:blip r:embed="rId8" cstate="print"/>
          <a:srcRect/>
          <a:stretch>
            <a:fillRect/>
          </a:stretch>
        </p:blipFill>
        <p:spPr bwMode="auto">
          <a:xfrm>
            <a:off x="4366295" y="1338263"/>
            <a:ext cx="284163" cy="288925"/>
          </a:xfrm>
          <a:prstGeom prst="rect">
            <a:avLst/>
          </a:prstGeom>
          <a:noFill/>
          <a:ln w="9525">
            <a:noFill/>
            <a:miter lim="800000"/>
            <a:headEnd/>
            <a:tailEnd/>
          </a:ln>
        </p:spPr>
      </p:pic>
      <p:sp>
        <p:nvSpPr>
          <p:cNvPr id="198683" name="Rectangle 27"/>
          <p:cNvSpPr>
            <a:spLocks noChangeArrowheads="1"/>
          </p:cNvSpPr>
          <p:nvPr/>
        </p:nvSpPr>
        <p:spPr bwMode="auto">
          <a:xfrm>
            <a:off x="4582195" y="1195388"/>
            <a:ext cx="1501775" cy="292100"/>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rPr>
              <a:t>Multicast source</a:t>
            </a:r>
            <a:endParaRPr lang="zh-CN" altLang="en-US" b="1">
              <a:solidFill>
                <a:schemeClr val="tx1"/>
              </a:solidFill>
            </a:endParaRPr>
          </a:p>
        </p:txBody>
      </p:sp>
      <p:sp>
        <p:nvSpPr>
          <p:cNvPr id="198685" name="Rectangle 29"/>
          <p:cNvSpPr>
            <a:spLocks noChangeArrowheads="1"/>
          </p:cNvSpPr>
          <p:nvPr/>
        </p:nvSpPr>
        <p:spPr bwMode="auto">
          <a:xfrm>
            <a:off x="-612576" y="1268413"/>
            <a:ext cx="5400675" cy="5400947"/>
          </a:xfrm>
          <a:prstGeom prst="rect">
            <a:avLst/>
          </a:prstGeom>
          <a:noFill/>
          <a:ln w="9525">
            <a:noFill/>
            <a:miter lim="800000"/>
            <a:headEnd/>
            <a:tailEnd/>
          </a:ln>
          <a:effectLst/>
        </p:spPr>
        <p:txBody>
          <a:bodyPr lIns="80152" tIns="40076" rIns="80152" bIns="40076"/>
          <a:lstStyle/>
          <a:p>
            <a:pPr marL="744538" lvl="1" indent="-342900" defTabSz="801688">
              <a:lnSpc>
                <a:spcPct val="130000"/>
              </a:lnSpc>
              <a:buClr>
                <a:schemeClr val="tx1"/>
              </a:buClr>
              <a:buSzPct val="100000"/>
              <a:buFont typeface="+mj-lt"/>
              <a:buAutoNum type="alphaLcParenR"/>
            </a:pPr>
            <a:endParaRPr lang="en-US" altLang="zh-CN" sz="1800" dirty="0">
              <a:solidFill>
                <a:schemeClr val="tx1"/>
              </a:solidFill>
              <a:ea typeface="华文细黑" pitchFamily="2" charset="-122"/>
            </a:endParaRPr>
          </a:p>
          <a:p>
            <a:pPr marL="652463" lvl="1" indent="-250825" defTabSz="801688">
              <a:lnSpc>
                <a:spcPct val="130000"/>
              </a:lnSpc>
              <a:buClr>
                <a:schemeClr val="tx1"/>
              </a:buClr>
              <a:buSzPct val="50000"/>
            </a:pPr>
            <a:endParaRPr lang="en-US" altLang="zh-CN" sz="1800" dirty="0">
              <a:solidFill>
                <a:schemeClr val="tx1"/>
              </a:solidFill>
              <a:ea typeface="华文细黑" pitchFamily="2" charset="-122"/>
            </a:endParaRPr>
          </a:p>
        </p:txBody>
      </p:sp>
      <p:sp>
        <p:nvSpPr>
          <p:cNvPr id="198687" name="Rectangle 31"/>
          <p:cNvSpPr>
            <a:spLocks noChangeArrowheads="1"/>
          </p:cNvSpPr>
          <p:nvPr/>
        </p:nvSpPr>
        <p:spPr bwMode="auto">
          <a:xfrm>
            <a:off x="2051720" y="4149725"/>
            <a:ext cx="1169988" cy="349250"/>
          </a:xfrm>
          <a:prstGeom prst="rect">
            <a:avLst/>
          </a:prstGeom>
          <a:noFill/>
          <a:ln w="9525">
            <a:noFill/>
            <a:miter lim="800000"/>
            <a:headEnd/>
            <a:tailEnd/>
          </a:ln>
          <a:effectLst/>
        </p:spPr>
        <p:txBody>
          <a:bodyPr wrap="none" lIns="103541" tIns="51771" rIns="103541" bIns="51771">
            <a:spAutoFit/>
          </a:bodyPr>
          <a:lstStyle/>
          <a:p>
            <a:pPr defTabSz="1028700" eaLnBrk="0" hangingPunct="0"/>
            <a:r>
              <a:rPr lang="en-US" altLang="zh-CN" sz="1600" b="1">
                <a:solidFill>
                  <a:schemeClr val="hlink"/>
                </a:solidFill>
                <a:latin typeface="Arial" charset="0"/>
                <a:ea typeface="宋体" pitchFamily="2" charset="-122"/>
              </a:rPr>
              <a:t>(*, G) Join</a:t>
            </a:r>
          </a:p>
        </p:txBody>
      </p:sp>
      <p:sp>
        <p:nvSpPr>
          <p:cNvPr id="26" name="TextBox 25"/>
          <p:cNvSpPr txBox="1"/>
          <p:nvPr/>
        </p:nvSpPr>
        <p:spPr>
          <a:xfrm>
            <a:off x="3564136" y="4221088"/>
            <a:ext cx="504056" cy="369332"/>
          </a:xfrm>
          <a:prstGeom prst="rect">
            <a:avLst/>
          </a:prstGeom>
          <a:noFill/>
        </p:spPr>
        <p:txBody>
          <a:bodyPr wrap="square" rtlCol="0">
            <a:spAutoFit/>
          </a:bodyPr>
          <a:lstStyle/>
          <a:p>
            <a:r>
              <a:rPr lang="en-US" altLang="zh-CN" dirty="0" smtClean="0"/>
              <a:t>m1</a:t>
            </a:r>
            <a:endParaRPr lang="zh-CN" altLang="en-US" dirty="0"/>
          </a:p>
        </p:txBody>
      </p:sp>
      <p:sp>
        <p:nvSpPr>
          <p:cNvPr id="29" name="TextBox 28"/>
          <p:cNvSpPr txBox="1"/>
          <p:nvPr/>
        </p:nvSpPr>
        <p:spPr>
          <a:xfrm>
            <a:off x="2556024" y="2276872"/>
            <a:ext cx="576064" cy="369332"/>
          </a:xfrm>
          <a:prstGeom prst="rect">
            <a:avLst/>
          </a:prstGeom>
          <a:noFill/>
        </p:spPr>
        <p:txBody>
          <a:bodyPr wrap="square" rtlCol="0">
            <a:spAutoFit/>
          </a:bodyPr>
          <a:lstStyle/>
          <a:p>
            <a:r>
              <a:rPr lang="en-US" altLang="zh-CN" dirty="0" smtClean="0"/>
              <a:t>m2</a:t>
            </a:r>
            <a:endParaRPr lang="zh-CN" altLang="en-US" dirty="0"/>
          </a:p>
        </p:txBody>
      </p:sp>
      <p:sp>
        <p:nvSpPr>
          <p:cNvPr id="31" name="TextBox 30"/>
          <p:cNvSpPr txBox="1"/>
          <p:nvPr/>
        </p:nvSpPr>
        <p:spPr>
          <a:xfrm>
            <a:off x="4932288" y="2276872"/>
            <a:ext cx="576064" cy="369332"/>
          </a:xfrm>
          <a:prstGeom prst="rect">
            <a:avLst/>
          </a:prstGeom>
          <a:noFill/>
        </p:spPr>
        <p:txBody>
          <a:bodyPr wrap="square" rtlCol="0">
            <a:spAutoFit/>
          </a:bodyPr>
          <a:lstStyle/>
          <a:p>
            <a:r>
              <a:rPr lang="en-US" altLang="zh-CN" dirty="0" smtClean="0"/>
              <a:t>m3</a:t>
            </a:r>
            <a:endParaRPr lang="zh-CN" altLang="en-US" dirty="0"/>
          </a:p>
        </p:txBody>
      </p:sp>
      <p:sp>
        <p:nvSpPr>
          <p:cNvPr id="32" name="任意多边形 31"/>
          <p:cNvSpPr/>
          <p:nvPr/>
        </p:nvSpPr>
        <p:spPr>
          <a:xfrm>
            <a:off x="3048670" y="1443038"/>
            <a:ext cx="1314450" cy="1728787"/>
          </a:xfrm>
          <a:custGeom>
            <a:avLst/>
            <a:gdLst>
              <a:gd name="connsiteX0" fmla="*/ 1314450 w 1314450"/>
              <a:gd name="connsiteY0" fmla="*/ 0 h 1728787"/>
              <a:gd name="connsiteX1" fmla="*/ 242888 w 1314450"/>
              <a:gd name="connsiteY1" fmla="*/ 928687 h 1728787"/>
              <a:gd name="connsiteX2" fmla="*/ 0 w 1314450"/>
              <a:gd name="connsiteY2" fmla="*/ 1728787 h 1728787"/>
            </a:gdLst>
            <a:ahLst/>
            <a:cxnLst>
              <a:cxn ang="0">
                <a:pos x="connsiteX0" y="connsiteY0"/>
              </a:cxn>
              <a:cxn ang="0">
                <a:pos x="connsiteX1" y="connsiteY1"/>
              </a:cxn>
              <a:cxn ang="0">
                <a:pos x="connsiteX2" y="connsiteY2"/>
              </a:cxn>
            </a:cxnLst>
            <a:rect l="l" t="t" r="r" b="b"/>
            <a:pathLst>
              <a:path w="1314450" h="1728787">
                <a:moveTo>
                  <a:pt x="1314450" y="0"/>
                </a:moveTo>
                <a:cubicBezTo>
                  <a:pt x="888206" y="320278"/>
                  <a:pt x="461963" y="640556"/>
                  <a:pt x="242888" y="928687"/>
                </a:cubicBezTo>
                <a:cubicBezTo>
                  <a:pt x="23813" y="1216818"/>
                  <a:pt x="11906" y="1472802"/>
                  <a:pt x="0" y="1728787"/>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任意多边形 35"/>
          <p:cNvSpPr/>
          <p:nvPr/>
        </p:nvSpPr>
        <p:spPr>
          <a:xfrm>
            <a:off x="4477420" y="1614488"/>
            <a:ext cx="238125" cy="1514475"/>
          </a:xfrm>
          <a:custGeom>
            <a:avLst/>
            <a:gdLst>
              <a:gd name="connsiteX0" fmla="*/ 57150 w 238125"/>
              <a:gd name="connsiteY0" fmla="*/ 0 h 1514475"/>
              <a:gd name="connsiteX1" fmla="*/ 228600 w 238125"/>
              <a:gd name="connsiteY1" fmla="*/ 557212 h 1514475"/>
              <a:gd name="connsiteX2" fmla="*/ 0 w 238125"/>
              <a:gd name="connsiteY2" fmla="*/ 1514475 h 1514475"/>
            </a:gdLst>
            <a:ahLst/>
            <a:cxnLst>
              <a:cxn ang="0">
                <a:pos x="connsiteX0" y="connsiteY0"/>
              </a:cxn>
              <a:cxn ang="0">
                <a:pos x="connsiteX1" y="connsiteY1"/>
              </a:cxn>
              <a:cxn ang="0">
                <a:pos x="connsiteX2" y="connsiteY2"/>
              </a:cxn>
            </a:cxnLst>
            <a:rect l="l" t="t" r="r" b="b"/>
            <a:pathLst>
              <a:path w="238125" h="1514475">
                <a:moveTo>
                  <a:pt x="57150" y="0"/>
                </a:moveTo>
                <a:cubicBezTo>
                  <a:pt x="147637" y="152400"/>
                  <a:pt x="238125" y="304800"/>
                  <a:pt x="228600" y="557212"/>
                </a:cubicBezTo>
                <a:cubicBezTo>
                  <a:pt x="219075" y="809624"/>
                  <a:pt x="109537" y="1162049"/>
                  <a:pt x="0" y="1514475"/>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矩形 36"/>
          <p:cNvSpPr/>
          <p:nvPr/>
        </p:nvSpPr>
        <p:spPr>
          <a:xfrm>
            <a:off x="899592" y="5085184"/>
            <a:ext cx="7488832" cy="812530"/>
          </a:xfrm>
          <a:prstGeom prst="rect">
            <a:avLst/>
          </a:prstGeom>
        </p:spPr>
        <p:txBody>
          <a:bodyPr wrap="square">
            <a:spAutoFit/>
          </a:bodyPr>
          <a:lstStyle/>
          <a:p>
            <a:pPr marL="744538" lvl="1" indent="-342900" defTabSz="801688">
              <a:lnSpc>
                <a:spcPct val="130000"/>
              </a:lnSpc>
              <a:buClr>
                <a:schemeClr val="tx1"/>
              </a:buClr>
              <a:buSzPct val="100000"/>
              <a:buFont typeface="Arial" pitchFamily="34" charset="0"/>
              <a:buChar char="•"/>
            </a:pPr>
            <a:r>
              <a:rPr lang="en-US" altLang="zh-CN" dirty="0" smtClean="0">
                <a:ea typeface="华文细黑" pitchFamily="2" charset="-122"/>
              </a:rPr>
              <a:t>If m2&gt;m3+m1, sending PIM Join message from IPv4 interface; </a:t>
            </a:r>
          </a:p>
          <a:p>
            <a:pPr marL="744538" lvl="1" indent="-342900" defTabSz="801688">
              <a:lnSpc>
                <a:spcPct val="130000"/>
              </a:lnSpc>
              <a:buClr>
                <a:schemeClr val="tx1"/>
              </a:buClr>
              <a:buSzPct val="100000"/>
              <a:buFont typeface="Arial" pitchFamily="34" charset="0"/>
              <a:buChar char="•"/>
            </a:pPr>
            <a:r>
              <a:rPr lang="en-US" altLang="zh-CN" dirty="0" smtClean="0">
                <a:ea typeface="华文细黑" pitchFamily="2" charset="-122"/>
              </a:rPr>
              <a:t>If m2&lt;m3+m1, sending PIM Join message from IPv6 interface;</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日期占位符 3"/>
          <p:cNvSpPr>
            <a:spLocks noGrp="1"/>
          </p:cNvSpPr>
          <p:nvPr>
            <p:ph type="dt" sz="half" idx="10"/>
          </p:nvPr>
        </p:nvSpPr>
        <p:spPr/>
        <p:txBody>
          <a:bodyPr/>
          <a:lstStyle/>
          <a:p>
            <a:r>
              <a:rPr lang="de-DE"/>
              <a:t>Page </a:t>
            </a:r>
            <a:fld id="{9DC748B8-2D44-455B-BFCE-A0743658ACE9}" type="slidenum">
              <a:rPr lang="de-DE"/>
              <a:pPr/>
              <a:t>5</a:t>
            </a:fld>
            <a:endParaRPr lang="en-GB"/>
          </a:p>
        </p:txBody>
      </p:sp>
      <p:sp>
        <p:nvSpPr>
          <p:cNvPr id="200706" name="Rectangle 2"/>
          <p:cNvSpPr>
            <a:spLocks noGrp="1" noChangeArrowheads="1"/>
          </p:cNvSpPr>
          <p:nvPr>
            <p:ph type="title"/>
          </p:nvPr>
        </p:nvSpPr>
        <p:spPr/>
        <p:txBody>
          <a:bodyPr/>
          <a:lstStyle/>
          <a:p>
            <a:r>
              <a:rPr lang="en-US" altLang="zh-CN" sz="3000" dirty="0" smtClean="0"/>
              <a:t>Select a Multicast Data Flow From Upstream </a:t>
            </a:r>
            <a:r>
              <a:rPr lang="en-US" altLang="zh-CN" sz="3000" dirty="0"/>
              <a:t>IF</a:t>
            </a:r>
            <a:endParaRPr lang="zh-CN" altLang="en-US" sz="3000" dirty="0"/>
          </a:p>
        </p:txBody>
      </p:sp>
      <p:sp>
        <p:nvSpPr>
          <p:cNvPr id="200707" name="Rectangle 3"/>
          <p:cNvSpPr>
            <a:spLocks noChangeArrowheads="1"/>
          </p:cNvSpPr>
          <p:nvPr/>
        </p:nvSpPr>
        <p:spPr bwMode="auto">
          <a:xfrm>
            <a:off x="2491904" y="4073946"/>
            <a:ext cx="1584325" cy="647700"/>
          </a:xfrm>
          <a:prstGeom prst="rect">
            <a:avLst/>
          </a:prstGeom>
          <a:noFill/>
          <a:ln w="9525" algn="ctr">
            <a:solidFill>
              <a:schemeClr val="tx1"/>
            </a:solidFill>
            <a:miter lim="800000"/>
            <a:headEnd/>
            <a:tailEnd/>
          </a:ln>
          <a:effectLst/>
        </p:spPr>
        <p:txBody>
          <a:bodyPr wrap="none" lIns="79200" tIns="39600" rIns="79200" bIns="39600" anchor="ctr">
            <a:spAutoFit/>
          </a:bodyPr>
          <a:lstStyle/>
          <a:p>
            <a:endParaRPr lang="zh-CN" altLang="en-US"/>
          </a:p>
        </p:txBody>
      </p:sp>
      <p:pic>
        <p:nvPicPr>
          <p:cNvPr id="200708" name="Picture 69" descr="图片35"/>
          <p:cNvPicPr>
            <a:picLocks noChangeAspect="1" noChangeArrowheads="1"/>
          </p:cNvPicPr>
          <p:nvPr/>
        </p:nvPicPr>
        <p:blipFill>
          <a:blip r:embed="rId3" cstate="print"/>
          <a:srcRect/>
          <a:stretch>
            <a:fillRect/>
          </a:stretch>
        </p:blipFill>
        <p:spPr bwMode="auto">
          <a:xfrm>
            <a:off x="3499967" y="4218409"/>
            <a:ext cx="358775" cy="327025"/>
          </a:xfrm>
          <a:prstGeom prst="rect">
            <a:avLst/>
          </a:prstGeom>
          <a:noFill/>
          <a:ln w="9525">
            <a:noFill/>
            <a:miter lim="800000"/>
            <a:headEnd/>
            <a:tailEnd/>
          </a:ln>
        </p:spPr>
      </p:pic>
      <p:pic>
        <p:nvPicPr>
          <p:cNvPr id="200709" name="Picture 5" descr="图片251"/>
          <p:cNvPicPr>
            <a:picLocks noChangeAspect="1" noChangeArrowheads="1"/>
          </p:cNvPicPr>
          <p:nvPr/>
        </p:nvPicPr>
        <p:blipFill>
          <a:blip r:embed="rId4" cstate="print"/>
          <a:srcRect/>
          <a:stretch>
            <a:fillRect/>
          </a:stretch>
        </p:blipFill>
        <p:spPr bwMode="auto">
          <a:xfrm>
            <a:off x="2707804" y="4218409"/>
            <a:ext cx="431800" cy="338137"/>
          </a:xfrm>
          <a:prstGeom prst="rect">
            <a:avLst/>
          </a:prstGeom>
          <a:noFill/>
        </p:spPr>
      </p:pic>
      <p:sp>
        <p:nvSpPr>
          <p:cNvPr id="200710" name="Line 6"/>
          <p:cNvSpPr>
            <a:spLocks noChangeShapeType="1"/>
          </p:cNvSpPr>
          <p:nvPr/>
        </p:nvSpPr>
        <p:spPr bwMode="auto">
          <a:xfrm>
            <a:off x="3141192" y="4434309"/>
            <a:ext cx="358775" cy="0"/>
          </a:xfrm>
          <a:prstGeom prst="line">
            <a:avLst/>
          </a:prstGeom>
          <a:noFill/>
          <a:ln w="9525">
            <a:solidFill>
              <a:schemeClr val="tx1"/>
            </a:solidFill>
            <a:round/>
            <a:headEnd/>
            <a:tailEnd/>
          </a:ln>
          <a:effectLst/>
        </p:spPr>
        <p:txBody>
          <a:bodyPr lIns="79200" tIns="39600" rIns="79200" bIns="39600">
            <a:spAutoFit/>
          </a:bodyPr>
          <a:lstStyle/>
          <a:p>
            <a:endParaRPr lang="zh-CN" altLang="en-US"/>
          </a:p>
        </p:txBody>
      </p:sp>
      <p:sp>
        <p:nvSpPr>
          <p:cNvPr id="200711" name="Line 7"/>
          <p:cNvSpPr>
            <a:spLocks noChangeShapeType="1"/>
          </p:cNvSpPr>
          <p:nvPr/>
        </p:nvSpPr>
        <p:spPr bwMode="auto">
          <a:xfrm>
            <a:off x="3788892" y="4505746"/>
            <a:ext cx="215900" cy="504825"/>
          </a:xfrm>
          <a:prstGeom prst="line">
            <a:avLst/>
          </a:prstGeom>
          <a:noFill/>
          <a:ln w="38100">
            <a:solidFill>
              <a:srgbClr val="006699"/>
            </a:solidFill>
            <a:round/>
            <a:headEnd/>
            <a:tailEnd/>
          </a:ln>
          <a:effectLst/>
        </p:spPr>
        <p:txBody>
          <a:bodyPr lIns="79200" tIns="39600" rIns="79200" bIns="39600">
            <a:spAutoFit/>
          </a:bodyPr>
          <a:lstStyle/>
          <a:p>
            <a:endParaRPr lang="zh-CN" altLang="en-US"/>
          </a:p>
        </p:txBody>
      </p:sp>
      <p:sp>
        <p:nvSpPr>
          <p:cNvPr id="200712" name="Line 8"/>
          <p:cNvSpPr>
            <a:spLocks noChangeShapeType="1"/>
          </p:cNvSpPr>
          <p:nvPr/>
        </p:nvSpPr>
        <p:spPr bwMode="auto">
          <a:xfrm flipH="1">
            <a:off x="2564929" y="4505746"/>
            <a:ext cx="215900" cy="504825"/>
          </a:xfrm>
          <a:prstGeom prst="line">
            <a:avLst/>
          </a:prstGeom>
          <a:noFill/>
          <a:ln w="38100">
            <a:solidFill>
              <a:schemeClr val="hlink"/>
            </a:solidFill>
            <a:round/>
            <a:headEnd/>
            <a:tailEnd/>
          </a:ln>
          <a:effectLst/>
        </p:spPr>
        <p:txBody>
          <a:bodyPr lIns="79200" tIns="39600" rIns="79200" bIns="39600">
            <a:spAutoFit/>
          </a:bodyPr>
          <a:lstStyle/>
          <a:p>
            <a:endParaRPr lang="zh-CN" altLang="en-US"/>
          </a:p>
        </p:txBody>
      </p:sp>
      <p:sp>
        <p:nvSpPr>
          <p:cNvPr id="200713" name="Line 9"/>
          <p:cNvSpPr>
            <a:spLocks noChangeShapeType="1"/>
          </p:cNvSpPr>
          <p:nvPr/>
        </p:nvSpPr>
        <p:spPr bwMode="auto">
          <a:xfrm flipH="1" flipV="1">
            <a:off x="2636367" y="3858046"/>
            <a:ext cx="144462" cy="431800"/>
          </a:xfrm>
          <a:prstGeom prst="line">
            <a:avLst/>
          </a:prstGeom>
          <a:noFill/>
          <a:ln w="38100">
            <a:solidFill>
              <a:schemeClr val="hlink"/>
            </a:solidFill>
            <a:round/>
            <a:headEnd/>
            <a:tailEnd/>
          </a:ln>
          <a:effectLst/>
        </p:spPr>
        <p:txBody>
          <a:bodyPr lIns="79200" tIns="39600" rIns="79200" bIns="39600">
            <a:spAutoFit/>
          </a:bodyPr>
          <a:lstStyle/>
          <a:p>
            <a:endParaRPr lang="zh-CN" altLang="en-US"/>
          </a:p>
        </p:txBody>
      </p:sp>
      <p:sp>
        <p:nvSpPr>
          <p:cNvPr id="200714" name="Line 10"/>
          <p:cNvSpPr>
            <a:spLocks noChangeShapeType="1"/>
          </p:cNvSpPr>
          <p:nvPr/>
        </p:nvSpPr>
        <p:spPr bwMode="auto">
          <a:xfrm flipV="1">
            <a:off x="3788892" y="3858046"/>
            <a:ext cx="144462" cy="360363"/>
          </a:xfrm>
          <a:prstGeom prst="line">
            <a:avLst/>
          </a:prstGeom>
          <a:noFill/>
          <a:ln w="38100">
            <a:solidFill>
              <a:srgbClr val="006699"/>
            </a:solidFill>
            <a:round/>
            <a:headEnd/>
            <a:tailEnd/>
          </a:ln>
          <a:effectLst/>
        </p:spPr>
        <p:txBody>
          <a:bodyPr lIns="79200" tIns="39600" rIns="79200" bIns="39600">
            <a:spAutoFit/>
          </a:bodyPr>
          <a:lstStyle/>
          <a:p>
            <a:endParaRPr lang="zh-CN" altLang="en-US"/>
          </a:p>
        </p:txBody>
      </p:sp>
      <p:sp>
        <p:nvSpPr>
          <p:cNvPr id="200715" name="Rectangle 11"/>
          <p:cNvSpPr>
            <a:spLocks noChangeArrowheads="1"/>
          </p:cNvSpPr>
          <p:nvPr/>
        </p:nvSpPr>
        <p:spPr bwMode="auto">
          <a:xfrm>
            <a:off x="2626842" y="3715171"/>
            <a:ext cx="1116012" cy="292100"/>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rPr>
              <a:t>IPv6 Router</a:t>
            </a:r>
            <a:endParaRPr lang="zh-CN" altLang="en-US" b="1">
              <a:solidFill>
                <a:schemeClr val="tx1"/>
              </a:solidFill>
            </a:endParaRPr>
          </a:p>
        </p:txBody>
      </p:sp>
      <p:sp>
        <p:nvSpPr>
          <p:cNvPr id="200716" name="Rectangle 12"/>
          <p:cNvSpPr>
            <a:spLocks noChangeArrowheads="1"/>
          </p:cNvSpPr>
          <p:nvPr/>
        </p:nvSpPr>
        <p:spPr bwMode="auto">
          <a:xfrm>
            <a:off x="3995267" y="3786609"/>
            <a:ext cx="1116012" cy="292100"/>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rPr>
              <a:t>IPv4 Router</a:t>
            </a:r>
            <a:endParaRPr lang="zh-CN" altLang="en-US" b="1">
              <a:solidFill>
                <a:schemeClr val="tx1"/>
              </a:solidFill>
            </a:endParaRPr>
          </a:p>
        </p:txBody>
      </p:sp>
      <p:sp>
        <p:nvSpPr>
          <p:cNvPr id="200719" name="Rectangle 15"/>
          <p:cNvSpPr>
            <a:spLocks noChangeArrowheads="1"/>
          </p:cNvSpPr>
          <p:nvPr/>
        </p:nvSpPr>
        <p:spPr bwMode="auto">
          <a:xfrm>
            <a:off x="3068167" y="4793084"/>
            <a:ext cx="541337" cy="292100"/>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rPr>
              <a:t>MTR</a:t>
            </a:r>
            <a:endParaRPr lang="zh-CN" altLang="en-US" b="1">
              <a:solidFill>
                <a:schemeClr val="tx1"/>
              </a:solidFill>
            </a:endParaRPr>
          </a:p>
        </p:txBody>
      </p:sp>
      <p:pic>
        <p:nvPicPr>
          <p:cNvPr id="200720" name="Picture 69" descr="图片35"/>
          <p:cNvPicPr>
            <a:picLocks noChangeAspect="1" noChangeArrowheads="1"/>
          </p:cNvPicPr>
          <p:nvPr/>
        </p:nvPicPr>
        <p:blipFill>
          <a:blip r:embed="rId3" cstate="print"/>
          <a:srcRect/>
          <a:stretch>
            <a:fillRect/>
          </a:stretch>
        </p:blipFill>
        <p:spPr bwMode="auto">
          <a:xfrm>
            <a:off x="3715867" y="3281784"/>
            <a:ext cx="647700" cy="590550"/>
          </a:xfrm>
          <a:prstGeom prst="rect">
            <a:avLst/>
          </a:prstGeom>
          <a:noFill/>
          <a:ln w="9525">
            <a:noFill/>
            <a:miter lim="800000"/>
            <a:headEnd/>
            <a:tailEnd/>
          </a:ln>
        </p:spPr>
      </p:pic>
      <p:pic>
        <p:nvPicPr>
          <p:cNvPr id="200721" name="Picture 17" descr="图片251"/>
          <p:cNvPicPr>
            <a:picLocks noChangeAspect="1" noChangeArrowheads="1"/>
          </p:cNvPicPr>
          <p:nvPr/>
        </p:nvPicPr>
        <p:blipFill>
          <a:blip r:embed="rId4" cstate="print"/>
          <a:srcRect/>
          <a:stretch>
            <a:fillRect/>
          </a:stretch>
        </p:blipFill>
        <p:spPr bwMode="auto">
          <a:xfrm>
            <a:off x="2202979" y="3281784"/>
            <a:ext cx="730250" cy="573087"/>
          </a:xfrm>
          <a:prstGeom prst="rect">
            <a:avLst/>
          </a:prstGeom>
          <a:noFill/>
        </p:spPr>
      </p:pic>
      <p:pic>
        <p:nvPicPr>
          <p:cNvPr id="200722" name="Picture 18" descr="图片793"/>
          <p:cNvPicPr>
            <a:picLocks noChangeAspect="1" noChangeArrowheads="1"/>
          </p:cNvPicPr>
          <p:nvPr/>
        </p:nvPicPr>
        <p:blipFill>
          <a:blip r:embed="rId5" cstate="print"/>
          <a:srcRect/>
          <a:stretch>
            <a:fillRect/>
          </a:stretch>
        </p:blipFill>
        <p:spPr bwMode="auto">
          <a:xfrm rot="1539335">
            <a:off x="2564929" y="1986384"/>
            <a:ext cx="647700" cy="1438275"/>
          </a:xfrm>
          <a:prstGeom prst="rect">
            <a:avLst/>
          </a:prstGeom>
          <a:noFill/>
        </p:spPr>
      </p:pic>
      <p:pic>
        <p:nvPicPr>
          <p:cNvPr id="200723" name="Picture 19" descr="图片779"/>
          <p:cNvPicPr>
            <a:picLocks noChangeAspect="1" noChangeArrowheads="1"/>
          </p:cNvPicPr>
          <p:nvPr/>
        </p:nvPicPr>
        <p:blipFill>
          <a:blip r:embed="rId6" cstate="print"/>
          <a:srcRect/>
          <a:stretch>
            <a:fillRect/>
          </a:stretch>
        </p:blipFill>
        <p:spPr bwMode="auto">
          <a:xfrm>
            <a:off x="3517429" y="1265659"/>
            <a:ext cx="1108075" cy="2063750"/>
          </a:xfrm>
          <a:prstGeom prst="rect">
            <a:avLst/>
          </a:prstGeom>
          <a:noFill/>
        </p:spPr>
      </p:pic>
      <p:pic>
        <p:nvPicPr>
          <p:cNvPr id="200724" name="Picture 10"/>
          <p:cNvPicPr>
            <a:picLocks noChangeAspect="1" noChangeArrowheads="1"/>
          </p:cNvPicPr>
          <p:nvPr/>
        </p:nvPicPr>
        <p:blipFill>
          <a:blip r:embed="rId7" cstate="print"/>
          <a:srcRect/>
          <a:stretch>
            <a:fillRect/>
          </a:stretch>
        </p:blipFill>
        <p:spPr bwMode="auto">
          <a:xfrm>
            <a:off x="3212629" y="1914946"/>
            <a:ext cx="504825" cy="420688"/>
          </a:xfrm>
          <a:prstGeom prst="rect">
            <a:avLst/>
          </a:prstGeom>
          <a:noFill/>
          <a:ln w="9525">
            <a:noFill/>
            <a:miter lim="800000"/>
            <a:headEnd/>
            <a:tailEnd/>
          </a:ln>
        </p:spPr>
      </p:pic>
      <p:pic>
        <p:nvPicPr>
          <p:cNvPr id="200725" name="Picture 52" descr="05"/>
          <p:cNvPicPr>
            <a:picLocks noChangeAspect="1" noChangeArrowheads="1"/>
          </p:cNvPicPr>
          <p:nvPr/>
        </p:nvPicPr>
        <p:blipFill>
          <a:blip r:embed="rId8" cstate="print"/>
          <a:srcRect/>
          <a:stretch>
            <a:fillRect/>
          </a:stretch>
        </p:blipFill>
        <p:spPr bwMode="auto">
          <a:xfrm>
            <a:off x="3933354" y="1481559"/>
            <a:ext cx="284163" cy="288925"/>
          </a:xfrm>
          <a:prstGeom prst="rect">
            <a:avLst/>
          </a:prstGeom>
          <a:noFill/>
          <a:ln w="9525">
            <a:noFill/>
            <a:miter lim="800000"/>
            <a:headEnd/>
            <a:tailEnd/>
          </a:ln>
        </p:spPr>
      </p:pic>
      <p:sp>
        <p:nvSpPr>
          <p:cNvPr id="200726" name="Rectangle 22"/>
          <p:cNvSpPr>
            <a:spLocks noChangeArrowheads="1"/>
          </p:cNvSpPr>
          <p:nvPr/>
        </p:nvSpPr>
        <p:spPr bwMode="auto">
          <a:xfrm>
            <a:off x="4149254" y="1338684"/>
            <a:ext cx="1501775" cy="292100"/>
          </a:xfrm>
          <a:prstGeom prst="rect">
            <a:avLst/>
          </a:prstGeom>
          <a:noFill/>
          <a:ln w="9525" algn="ctr">
            <a:noFill/>
            <a:miter lim="800000"/>
            <a:headEnd/>
            <a:tailEnd/>
          </a:ln>
          <a:effectLst/>
        </p:spPr>
        <p:txBody>
          <a:bodyPr wrap="none" lIns="79200" tIns="39600" rIns="79200" bIns="39600">
            <a:spAutoFit/>
          </a:bodyPr>
          <a:lstStyle/>
          <a:p>
            <a:pPr defTabSz="801688"/>
            <a:r>
              <a:rPr lang="en-US" altLang="zh-CN" b="1">
                <a:solidFill>
                  <a:schemeClr val="tx1"/>
                </a:solidFill>
              </a:rPr>
              <a:t>Multicast source</a:t>
            </a:r>
            <a:endParaRPr lang="zh-CN" altLang="en-US" b="1">
              <a:solidFill>
                <a:schemeClr val="tx1"/>
              </a:solidFill>
            </a:endParaRPr>
          </a:p>
        </p:txBody>
      </p:sp>
      <p:sp>
        <p:nvSpPr>
          <p:cNvPr id="200727" name="Rectangle 23"/>
          <p:cNvSpPr>
            <a:spLocks noChangeArrowheads="1"/>
          </p:cNvSpPr>
          <p:nvPr/>
        </p:nvSpPr>
        <p:spPr bwMode="auto">
          <a:xfrm>
            <a:off x="179388" y="1268413"/>
            <a:ext cx="5400675" cy="4824883"/>
          </a:xfrm>
          <a:prstGeom prst="rect">
            <a:avLst/>
          </a:prstGeom>
          <a:noFill/>
          <a:ln w="9525">
            <a:noFill/>
            <a:miter lim="800000"/>
            <a:headEnd/>
            <a:tailEnd/>
          </a:ln>
          <a:effectLst/>
        </p:spPr>
        <p:txBody>
          <a:bodyPr lIns="80152" tIns="40076" rIns="80152" bIns="40076"/>
          <a:lstStyle/>
          <a:p>
            <a:pPr marL="652463" lvl="1" indent="-250825" defTabSz="801688">
              <a:lnSpc>
                <a:spcPct val="130000"/>
              </a:lnSpc>
              <a:buClr>
                <a:schemeClr val="tx1"/>
              </a:buClr>
              <a:buSzPct val="50000"/>
              <a:buFont typeface="Wingdings" pitchFamily="2" charset="2"/>
              <a:buChar char="p"/>
            </a:pPr>
            <a:endParaRPr lang="en-US" altLang="zh-CN" sz="1800" dirty="0">
              <a:solidFill>
                <a:schemeClr val="tx1"/>
              </a:solidFill>
              <a:ea typeface="华文细黑" pitchFamily="2" charset="-122"/>
            </a:endParaRPr>
          </a:p>
        </p:txBody>
      </p:sp>
      <p:sp>
        <p:nvSpPr>
          <p:cNvPr id="200729" name="Line 25"/>
          <p:cNvSpPr>
            <a:spLocks noChangeShapeType="1"/>
          </p:cNvSpPr>
          <p:nvPr/>
        </p:nvSpPr>
        <p:spPr bwMode="auto">
          <a:xfrm flipH="1" flipV="1">
            <a:off x="2523654" y="3983459"/>
            <a:ext cx="125413" cy="328612"/>
          </a:xfrm>
          <a:prstGeom prst="line">
            <a:avLst/>
          </a:prstGeom>
          <a:noFill/>
          <a:ln w="38100">
            <a:solidFill>
              <a:srgbClr val="FF9900"/>
            </a:solidFill>
            <a:round/>
            <a:headEnd type="stealth" w="med" len="lg"/>
            <a:tailEnd type="none" w="sm" len="sm"/>
          </a:ln>
          <a:effectLst>
            <a:outerShdw dist="17961" dir="2700000" algn="ctr" rotWithShape="0">
              <a:schemeClr val="bg2"/>
            </a:outerShdw>
          </a:effectLst>
        </p:spPr>
        <p:txBody>
          <a:bodyPr lIns="103541" tIns="51771" rIns="103541" bIns="51771">
            <a:spAutoFit/>
          </a:bodyPr>
          <a:lstStyle/>
          <a:p>
            <a:endParaRPr lang="zh-CN" altLang="en-US"/>
          </a:p>
        </p:txBody>
      </p:sp>
      <p:sp>
        <p:nvSpPr>
          <p:cNvPr id="200730" name="Line 26"/>
          <p:cNvSpPr>
            <a:spLocks noChangeShapeType="1"/>
          </p:cNvSpPr>
          <p:nvPr/>
        </p:nvSpPr>
        <p:spPr bwMode="auto">
          <a:xfrm flipV="1">
            <a:off x="3850804" y="4004096"/>
            <a:ext cx="144463" cy="288925"/>
          </a:xfrm>
          <a:prstGeom prst="line">
            <a:avLst/>
          </a:prstGeom>
          <a:noFill/>
          <a:ln w="38100">
            <a:solidFill>
              <a:srgbClr val="000052"/>
            </a:solidFill>
            <a:round/>
            <a:headEnd type="stealth" w="med" len="lg"/>
            <a:tailEnd type="none" w="sm" len="sm"/>
          </a:ln>
          <a:effectLst>
            <a:outerShdw dist="17961" dir="2700000" algn="ctr" rotWithShape="0">
              <a:schemeClr val="bg2"/>
            </a:outerShdw>
          </a:effectLst>
        </p:spPr>
        <p:txBody>
          <a:bodyPr lIns="103541" tIns="51771" rIns="103541" bIns="51771">
            <a:spAutoFit/>
          </a:bodyPr>
          <a:lstStyle/>
          <a:p>
            <a:endParaRPr lang="zh-CN" altLang="en-US"/>
          </a:p>
        </p:txBody>
      </p:sp>
      <p:sp>
        <p:nvSpPr>
          <p:cNvPr id="200731" name="Rectangle 27"/>
          <p:cNvSpPr>
            <a:spLocks noChangeArrowheads="1"/>
          </p:cNvSpPr>
          <p:nvPr/>
        </p:nvSpPr>
        <p:spPr bwMode="auto">
          <a:xfrm>
            <a:off x="3779367" y="4148559"/>
            <a:ext cx="1724025" cy="349250"/>
          </a:xfrm>
          <a:prstGeom prst="rect">
            <a:avLst/>
          </a:prstGeom>
          <a:noFill/>
          <a:ln w="9525">
            <a:noFill/>
            <a:miter lim="800000"/>
            <a:headEnd/>
            <a:tailEnd/>
          </a:ln>
          <a:effectLst/>
        </p:spPr>
        <p:txBody>
          <a:bodyPr wrap="none" lIns="103541" tIns="51771" rIns="103541" bIns="51771">
            <a:spAutoFit/>
          </a:bodyPr>
          <a:lstStyle/>
          <a:p>
            <a:pPr defTabSz="1028700" eaLnBrk="0" hangingPunct="0"/>
            <a:r>
              <a:rPr lang="en-US" altLang="zh-CN" sz="1600" b="1">
                <a:solidFill>
                  <a:schemeClr val="tx1"/>
                </a:solidFill>
                <a:latin typeface="Arial" charset="0"/>
                <a:ea typeface="宋体" pitchFamily="2" charset="-122"/>
              </a:rPr>
              <a:t>Multicast flow 1</a:t>
            </a:r>
          </a:p>
        </p:txBody>
      </p:sp>
      <p:sp>
        <p:nvSpPr>
          <p:cNvPr id="200732" name="Rectangle 28"/>
          <p:cNvSpPr>
            <a:spLocks noChangeArrowheads="1"/>
          </p:cNvSpPr>
          <p:nvPr/>
        </p:nvSpPr>
        <p:spPr bwMode="auto">
          <a:xfrm>
            <a:off x="1907704" y="4004096"/>
            <a:ext cx="1724025" cy="349250"/>
          </a:xfrm>
          <a:prstGeom prst="rect">
            <a:avLst/>
          </a:prstGeom>
          <a:noFill/>
          <a:ln w="9525">
            <a:noFill/>
            <a:miter lim="800000"/>
            <a:headEnd/>
            <a:tailEnd/>
          </a:ln>
          <a:effectLst/>
        </p:spPr>
        <p:txBody>
          <a:bodyPr wrap="none" lIns="103541" tIns="51771" rIns="103541" bIns="51771">
            <a:spAutoFit/>
          </a:bodyPr>
          <a:lstStyle/>
          <a:p>
            <a:pPr defTabSz="1028700" eaLnBrk="0" hangingPunct="0"/>
            <a:r>
              <a:rPr lang="en-US" altLang="zh-CN" sz="1600" b="1">
                <a:solidFill>
                  <a:schemeClr val="hlink"/>
                </a:solidFill>
                <a:latin typeface="Arial" charset="0"/>
                <a:ea typeface="宋体" pitchFamily="2" charset="-122"/>
              </a:rPr>
              <a:t>Multicast flow 2</a:t>
            </a:r>
          </a:p>
        </p:txBody>
      </p:sp>
      <p:sp>
        <p:nvSpPr>
          <p:cNvPr id="200733" name="Line 29"/>
          <p:cNvSpPr>
            <a:spLocks noChangeShapeType="1"/>
          </p:cNvSpPr>
          <p:nvPr/>
        </p:nvSpPr>
        <p:spPr bwMode="auto">
          <a:xfrm flipV="1">
            <a:off x="2491904" y="4577184"/>
            <a:ext cx="144463" cy="360362"/>
          </a:xfrm>
          <a:prstGeom prst="line">
            <a:avLst/>
          </a:prstGeom>
          <a:noFill/>
          <a:ln w="25400">
            <a:solidFill>
              <a:srgbClr val="FF9900"/>
            </a:solidFill>
            <a:prstDash val="sysDot"/>
            <a:round/>
            <a:headEnd type="none" w="med" len="lg"/>
            <a:tailEnd type="stealth" w="med" len="lg"/>
          </a:ln>
          <a:effectLst>
            <a:outerShdw dist="17961" dir="2700000" algn="ctr" rotWithShape="0">
              <a:schemeClr val="bg2"/>
            </a:outerShdw>
          </a:effectLst>
        </p:spPr>
        <p:txBody>
          <a:bodyPr lIns="103541" tIns="51771" rIns="103541" bIns="51771">
            <a:spAutoFit/>
          </a:bodyPr>
          <a:lstStyle/>
          <a:p>
            <a:endParaRPr lang="zh-CN" altLang="en-US"/>
          </a:p>
        </p:txBody>
      </p:sp>
      <p:sp>
        <p:nvSpPr>
          <p:cNvPr id="28" name="任意多边形 27"/>
          <p:cNvSpPr/>
          <p:nvPr/>
        </p:nvSpPr>
        <p:spPr>
          <a:xfrm>
            <a:off x="2627139" y="1556072"/>
            <a:ext cx="1314450" cy="1728787"/>
          </a:xfrm>
          <a:custGeom>
            <a:avLst/>
            <a:gdLst>
              <a:gd name="connsiteX0" fmla="*/ 1314450 w 1314450"/>
              <a:gd name="connsiteY0" fmla="*/ 0 h 1728787"/>
              <a:gd name="connsiteX1" fmla="*/ 242888 w 1314450"/>
              <a:gd name="connsiteY1" fmla="*/ 928687 h 1728787"/>
              <a:gd name="connsiteX2" fmla="*/ 0 w 1314450"/>
              <a:gd name="connsiteY2" fmla="*/ 1728787 h 1728787"/>
            </a:gdLst>
            <a:ahLst/>
            <a:cxnLst>
              <a:cxn ang="0">
                <a:pos x="connsiteX0" y="connsiteY0"/>
              </a:cxn>
              <a:cxn ang="0">
                <a:pos x="connsiteX1" y="connsiteY1"/>
              </a:cxn>
              <a:cxn ang="0">
                <a:pos x="connsiteX2" y="connsiteY2"/>
              </a:cxn>
            </a:cxnLst>
            <a:rect l="l" t="t" r="r" b="b"/>
            <a:pathLst>
              <a:path w="1314450" h="1728787">
                <a:moveTo>
                  <a:pt x="1314450" y="0"/>
                </a:moveTo>
                <a:cubicBezTo>
                  <a:pt x="888206" y="320278"/>
                  <a:pt x="461963" y="640556"/>
                  <a:pt x="242888" y="928687"/>
                </a:cubicBezTo>
                <a:cubicBezTo>
                  <a:pt x="23813" y="1216818"/>
                  <a:pt x="11906" y="1472802"/>
                  <a:pt x="0" y="1728787"/>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任意多边形 29"/>
          <p:cNvSpPr/>
          <p:nvPr/>
        </p:nvSpPr>
        <p:spPr>
          <a:xfrm>
            <a:off x="4139307" y="1700088"/>
            <a:ext cx="238125" cy="1514475"/>
          </a:xfrm>
          <a:custGeom>
            <a:avLst/>
            <a:gdLst>
              <a:gd name="connsiteX0" fmla="*/ 57150 w 238125"/>
              <a:gd name="connsiteY0" fmla="*/ 0 h 1514475"/>
              <a:gd name="connsiteX1" fmla="*/ 228600 w 238125"/>
              <a:gd name="connsiteY1" fmla="*/ 557212 h 1514475"/>
              <a:gd name="connsiteX2" fmla="*/ 0 w 238125"/>
              <a:gd name="connsiteY2" fmla="*/ 1514475 h 1514475"/>
            </a:gdLst>
            <a:ahLst/>
            <a:cxnLst>
              <a:cxn ang="0">
                <a:pos x="connsiteX0" y="connsiteY0"/>
              </a:cxn>
              <a:cxn ang="0">
                <a:pos x="connsiteX1" y="connsiteY1"/>
              </a:cxn>
              <a:cxn ang="0">
                <a:pos x="connsiteX2" y="connsiteY2"/>
              </a:cxn>
            </a:cxnLst>
            <a:rect l="l" t="t" r="r" b="b"/>
            <a:pathLst>
              <a:path w="238125" h="1514475">
                <a:moveTo>
                  <a:pt x="57150" y="0"/>
                </a:moveTo>
                <a:cubicBezTo>
                  <a:pt x="147637" y="152400"/>
                  <a:pt x="238125" y="304800"/>
                  <a:pt x="228600" y="557212"/>
                </a:cubicBezTo>
                <a:cubicBezTo>
                  <a:pt x="219075" y="809624"/>
                  <a:pt x="109537" y="1162049"/>
                  <a:pt x="0" y="1514475"/>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TextBox 30"/>
          <p:cNvSpPr txBox="1"/>
          <p:nvPr/>
        </p:nvSpPr>
        <p:spPr>
          <a:xfrm>
            <a:off x="2123083" y="2420168"/>
            <a:ext cx="576064" cy="369332"/>
          </a:xfrm>
          <a:prstGeom prst="rect">
            <a:avLst/>
          </a:prstGeom>
          <a:noFill/>
        </p:spPr>
        <p:txBody>
          <a:bodyPr wrap="square" rtlCol="0">
            <a:spAutoFit/>
          </a:bodyPr>
          <a:lstStyle/>
          <a:p>
            <a:r>
              <a:rPr lang="en-US" altLang="zh-CN" dirty="0" smtClean="0"/>
              <a:t>m2</a:t>
            </a:r>
            <a:endParaRPr lang="zh-CN" altLang="en-US" dirty="0"/>
          </a:p>
        </p:txBody>
      </p:sp>
      <p:sp>
        <p:nvSpPr>
          <p:cNvPr id="32" name="TextBox 31"/>
          <p:cNvSpPr txBox="1"/>
          <p:nvPr/>
        </p:nvSpPr>
        <p:spPr>
          <a:xfrm>
            <a:off x="4499347" y="2420168"/>
            <a:ext cx="576064" cy="369332"/>
          </a:xfrm>
          <a:prstGeom prst="rect">
            <a:avLst/>
          </a:prstGeom>
          <a:noFill/>
        </p:spPr>
        <p:txBody>
          <a:bodyPr wrap="square" rtlCol="0">
            <a:spAutoFit/>
          </a:bodyPr>
          <a:lstStyle/>
          <a:p>
            <a:r>
              <a:rPr lang="en-US" altLang="zh-CN" dirty="0" smtClean="0"/>
              <a:t>m3</a:t>
            </a:r>
            <a:endParaRPr lang="zh-CN" altLang="en-US" dirty="0"/>
          </a:p>
        </p:txBody>
      </p:sp>
      <p:sp>
        <p:nvSpPr>
          <p:cNvPr id="33" name="TextBox 32"/>
          <p:cNvSpPr txBox="1"/>
          <p:nvPr/>
        </p:nvSpPr>
        <p:spPr>
          <a:xfrm>
            <a:off x="3059187" y="4436392"/>
            <a:ext cx="504056" cy="369332"/>
          </a:xfrm>
          <a:prstGeom prst="rect">
            <a:avLst/>
          </a:prstGeom>
          <a:noFill/>
        </p:spPr>
        <p:txBody>
          <a:bodyPr wrap="square" rtlCol="0">
            <a:spAutoFit/>
          </a:bodyPr>
          <a:lstStyle/>
          <a:p>
            <a:r>
              <a:rPr lang="en-US" altLang="zh-CN" dirty="0" smtClean="0"/>
              <a:t>m1</a:t>
            </a:r>
            <a:endParaRPr lang="zh-CN" altLang="en-US" dirty="0"/>
          </a:p>
        </p:txBody>
      </p:sp>
      <p:sp>
        <p:nvSpPr>
          <p:cNvPr id="34" name="矩形 33"/>
          <p:cNvSpPr/>
          <p:nvPr/>
        </p:nvSpPr>
        <p:spPr>
          <a:xfrm>
            <a:off x="611560" y="5325273"/>
            <a:ext cx="7920880" cy="1532727"/>
          </a:xfrm>
          <a:prstGeom prst="rect">
            <a:avLst/>
          </a:prstGeom>
        </p:spPr>
        <p:txBody>
          <a:bodyPr wrap="square">
            <a:spAutoFit/>
          </a:bodyPr>
          <a:lstStyle/>
          <a:p>
            <a:pPr marL="744538" lvl="1" indent="-342900" defTabSz="801688">
              <a:lnSpc>
                <a:spcPct val="130000"/>
              </a:lnSpc>
              <a:buClr>
                <a:schemeClr val="tx1"/>
              </a:buClr>
              <a:buSzPct val="100000"/>
              <a:buFont typeface="Arial" pitchFamily="34" charset="0"/>
              <a:buChar char="•"/>
            </a:pPr>
            <a:r>
              <a:rPr lang="en-US" altLang="zh-CN" dirty="0" smtClean="0">
                <a:ea typeface="华文细黑" pitchFamily="2" charset="-122"/>
              </a:rPr>
              <a:t>If m2&gt;m3+m1, MTR will send PIM Prune Messages  to IPv6 interface; </a:t>
            </a:r>
          </a:p>
          <a:p>
            <a:pPr marL="744538" lvl="1" indent="-342900" defTabSz="801688">
              <a:lnSpc>
                <a:spcPct val="130000"/>
              </a:lnSpc>
              <a:buClr>
                <a:schemeClr val="tx1"/>
              </a:buClr>
              <a:buSzPct val="100000"/>
              <a:buFont typeface="Arial" pitchFamily="34" charset="0"/>
              <a:buChar char="•"/>
            </a:pPr>
            <a:r>
              <a:rPr lang="en-US" altLang="zh-CN" dirty="0" smtClean="0">
                <a:ea typeface="华文细黑" pitchFamily="2" charset="-122"/>
              </a:rPr>
              <a:t>If m2&lt;m3+m1MTR will send PIM Prune Messages  to interface of two virtual Routers. MTR will not translate or encapsulate multicast data from IPv4 to IPv6.</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r>
              <a:rPr lang="de-DE"/>
              <a:t>Page </a:t>
            </a:r>
            <a:fld id="{D74274C3-7E82-4C21-9C44-F37CCA7761CB}" type="slidenum">
              <a:rPr lang="de-DE"/>
              <a:pPr/>
              <a:t>6</a:t>
            </a:fld>
            <a:endParaRPr lang="en-GB"/>
          </a:p>
        </p:txBody>
      </p:sp>
      <p:sp>
        <p:nvSpPr>
          <p:cNvPr id="197634" name="Rectangle 2"/>
          <p:cNvSpPr>
            <a:spLocks noGrp="1" noChangeArrowheads="1"/>
          </p:cNvSpPr>
          <p:nvPr>
            <p:ph type="title"/>
          </p:nvPr>
        </p:nvSpPr>
        <p:spPr/>
        <p:txBody>
          <a:bodyPr>
            <a:normAutofit fontScale="90000"/>
          </a:bodyPr>
          <a:lstStyle/>
          <a:p>
            <a:r>
              <a:rPr lang="en-US" altLang="zh-CN" dirty="0" smtClean="0"/>
              <a:t>Requirements to the Multicast Router</a:t>
            </a:r>
            <a:endParaRPr lang="en-US" altLang="zh-CN" dirty="0"/>
          </a:p>
        </p:txBody>
      </p:sp>
      <p:sp>
        <p:nvSpPr>
          <p:cNvPr id="197635" name="Rectangle 3"/>
          <p:cNvSpPr>
            <a:spLocks noGrp="1" noChangeArrowheads="1"/>
          </p:cNvSpPr>
          <p:nvPr>
            <p:ph type="body" idx="1"/>
          </p:nvPr>
        </p:nvSpPr>
        <p:spPr/>
        <p:txBody>
          <a:bodyPr>
            <a:normAutofit/>
          </a:bodyPr>
          <a:lstStyle/>
          <a:p>
            <a:r>
              <a:rPr lang="en-US" altLang="zh-CN" dirty="0" smtClean="0"/>
              <a:t>Check </a:t>
            </a:r>
            <a:r>
              <a:rPr lang="en-US" altLang="zh-CN" dirty="0"/>
              <a:t>multicast data flow </a:t>
            </a:r>
            <a:r>
              <a:rPr lang="en-US" altLang="zh-CN" dirty="0" smtClean="0"/>
              <a:t>from </a:t>
            </a:r>
            <a:r>
              <a:rPr lang="en-US" altLang="zh-CN" dirty="0"/>
              <a:t>IPv4 and IPv6 </a:t>
            </a:r>
            <a:r>
              <a:rPr lang="en-US" altLang="zh-CN" dirty="0" smtClean="0"/>
              <a:t>interfaces to determine whether </a:t>
            </a:r>
            <a:r>
              <a:rPr lang="en-US" altLang="zh-CN" dirty="0"/>
              <a:t>they are the same multicast data </a:t>
            </a:r>
            <a:r>
              <a:rPr lang="en-US" altLang="zh-CN" dirty="0" smtClean="0"/>
              <a:t>flows.</a:t>
            </a:r>
            <a:endParaRPr lang="en-US" altLang="zh-CN" dirty="0"/>
          </a:p>
          <a:p>
            <a:r>
              <a:rPr lang="en-US" altLang="zh-CN" dirty="0" smtClean="0"/>
              <a:t>Send </a:t>
            </a:r>
            <a:r>
              <a:rPr lang="en-US" altLang="zh-CN" dirty="0"/>
              <a:t>PIM Assert message from IPv4 and IPv6 </a:t>
            </a:r>
            <a:r>
              <a:rPr lang="en-US" altLang="zh-CN" dirty="0" smtClean="0"/>
              <a:t>interfaces </a:t>
            </a:r>
            <a:r>
              <a:rPr lang="en-US" altLang="zh-CN" dirty="0"/>
              <a:t>with different Metric value.</a:t>
            </a:r>
          </a:p>
          <a:p>
            <a:r>
              <a:rPr lang="en-US" altLang="zh-CN" dirty="0" smtClean="0"/>
              <a:t>May </a:t>
            </a:r>
            <a:r>
              <a:rPr lang="en-US" altLang="zh-CN" dirty="0"/>
              <a:t>stop translating or encapsulating IPv4 to IPv6 multicast flow or </a:t>
            </a:r>
            <a:r>
              <a:rPr lang="en-US" altLang="zh-CN" dirty="0" smtClean="0"/>
              <a:t>send </a:t>
            </a:r>
            <a:r>
              <a:rPr lang="en-US" altLang="zh-CN" dirty="0"/>
              <a:t>Prune Messages to stop receiving IPv6/IPv4 multicast flow.</a:t>
            </a:r>
          </a:p>
          <a:p>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r>
              <a:rPr lang="de-DE"/>
              <a:t>Page </a:t>
            </a:r>
            <a:fld id="{108DCD63-D4A0-4223-AAAA-9E255998E532}" type="slidenum">
              <a:rPr lang="de-DE"/>
              <a:pPr/>
              <a:t>7</a:t>
            </a:fld>
            <a:endParaRPr lang="en-GB"/>
          </a:p>
        </p:txBody>
      </p:sp>
      <p:sp>
        <p:nvSpPr>
          <p:cNvPr id="194562" name="Rectangle 2"/>
          <p:cNvSpPr>
            <a:spLocks noGrp="1" noChangeArrowheads="1"/>
          </p:cNvSpPr>
          <p:nvPr>
            <p:ph type="title"/>
          </p:nvPr>
        </p:nvSpPr>
        <p:spPr/>
        <p:txBody>
          <a:bodyPr/>
          <a:lstStyle/>
          <a:p>
            <a:r>
              <a:rPr lang="en-US" altLang="zh-CN" dirty="0"/>
              <a:t> References </a:t>
            </a:r>
          </a:p>
        </p:txBody>
      </p:sp>
      <p:sp>
        <p:nvSpPr>
          <p:cNvPr id="194563" name="Rectangle 3"/>
          <p:cNvSpPr>
            <a:spLocks noGrp="1" noChangeArrowheads="1"/>
          </p:cNvSpPr>
          <p:nvPr>
            <p:ph type="body" idx="1"/>
          </p:nvPr>
        </p:nvSpPr>
        <p:spPr/>
        <p:txBody>
          <a:bodyPr/>
          <a:lstStyle/>
          <a:p>
            <a:r>
              <a:rPr lang="en-US" altLang="zh-CN" dirty="0"/>
              <a:t>RFC4601  </a:t>
            </a:r>
          </a:p>
          <a:p>
            <a:r>
              <a:rPr lang="en-US" altLang="zh-CN" dirty="0" smtClean="0"/>
              <a:t>draft-lee-behave-v4v6-mcast-fwk</a:t>
            </a:r>
            <a:endParaRPr lang="en-US" altLang="zh-CN" dirty="0"/>
          </a:p>
          <a:p>
            <a:r>
              <a:rPr lang="en-US" altLang="zh-CN" dirty="0" smtClean="0"/>
              <a:t>draft-</a:t>
            </a:r>
            <a:r>
              <a:rPr lang="en-US" altLang="zh-CN" dirty="0" err="1" smtClean="0"/>
              <a:t>ietf</a:t>
            </a:r>
            <a:r>
              <a:rPr lang="en-US" altLang="zh-CN" dirty="0" smtClean="0"/>
              <a:t>-</a:t>
            </a:r>
            <a:r>
              <a:rPr lang="en-US" altLang="zh-CN" dirty="0" err="1" smtClean="0"/>
              <a:t>softwire</a:t>
            </a:r>
            <a:r>
              <a:rPr lang="en-US" altLang="zh-CN" dirty="0" smtClean="0"/>
              <a:t>-</a:t>
            </a:r>
            <a:r>
              <a:rPr lang="en-US" altLang="zh-CN" dirty="0" err="1" smtClean="0"/>
              <a:t>dslite</a:t>
            </a:r>
            <a:r>
              <a:rPr lang="en-US" altLang="zh-CN" dirty="0" smtClean="0"/>
              <a:t>-multicast</a:t>
            </a:r>
            <a:endParaRPr lang="en-US" altLang="zh-CN" dirty="0"/>
          </a:p>
          <a:p>
            <a:r>
              <a:rPr lang="en-US" altLang="zh-CN" dirty="0" smtClean="0"/>
              <a:t>draft-ietf-mboned-64-multicast-address-format</a:t>
            </a:r>
            <a:endParaRPr lang="en-US" altLang="zh-C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Next Steps</a:t>
            </a:r>
            <a:endParaRPr lang="zh-CN" altLang="en-US" dirty="0"/>
          </a:p>
        </p:txBody>
      </p:sp>
      <p:sp>
        <p:nvSpPr>
          <p:cNvPr id="3" name="内容占位符 2"/>
          <p:cNvSpPr>
            <a:spLocks noGrp="1"/>
          </p:cNvSpPr>
          <p:nvPr>
            <p:ph idx="1"/>
          </p:nvPr>
        </p:nvSpPr>
        <p:spPr/>
        <p:txBody>
          <a:bodyPr/>
          <a:lstStyle/>
          <a:p>
            <a:r>
              <a:rPr lang="en-US" altLang="zh-CN" dirty="0" smtClean="0"/>
              <a:t>Adopt as WG item?</a:t>
            </a:r>
            <a:endParaRPr lang="en-US" altLang="zh-CN"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TotalTime>
  <Words>837</Words>
  <Application>Microsoft Office PowerPoint</Application>
  <PresentationFormat>全屏显示(4:3)</PresentationFormat>
  <Paragraphs>94</Paragraphs>
  <Slides>8</Slides>
  <Notes>3</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Office 主题</vt:lpstr>
      <vt:lpstr>Multrans Path Optimization draft-zhou-mboned-multrans-path-optimization-02   Cathy ZHOU &lt;cathy.zhou@huawei.com&gt; Qiong SUN &lt;sunqiong@ctbri.com.cn&gt;</vt:lpstr>
      <vt:lpstr>Scenario</vt:lpstr>
      <vt:lpstr>Proposed Solution</vt:lpstr>
      <vt:lpstr>Select an Interface to the Source</vt:lpstr>
      <vt:lpstr>Select a Multicast Data Flow From Upstream IF</vt:lpstr>
      <vt:lpstr>Requirements to the Multicast Router</vt:lpstr>
      <vt:lpstr> References </vt:lpstr>
      <vt:lpstr>Next Steps</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Multicast path optimization in IPv4 and IPv6 networks draft-zhou-mboned-multrans-path-optimization  IETF 83-Paris, March 2012</dc:title>
  <dc:creator>Cathy ZHOU</dc:creator>
  <cp:lastModifiedBy>LocalAccount</cp:lastModifiedBy>
  <cp:revision>28</cp:revision>
  <dcterms:created xsi:type="dcterms:W3CDTF">2012-03-21T08:17:56Z</dcterms:created>
  <dcterms:modified xsi:type="dcterms:W3CDTF">2012-07-25T02:58:31Z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(2)RsZw+P7XsBPYca+vvqSV5CVk0RygE+M9/xT1F3ZjhU6bOc3dVR8sMYPut4tPiDyljNbXqJ5e
E5FYYOI6OthFBmM58byEdUde5kb3RtnwAiEQcwPCtIoiMcIkV1Zg/3rGpA+tTYncQwHOMgwi
4+FmTE+/O1TzDgfFNlNfY2cIfx8ilTvbJZUqWF32FlTnlRiTaBb3fDj2ml++PAqcGcST6i1l
O7lZQEM5ihyLD/LXcl</vt:lpwstr>
  </property>
  <property fmtid="{D5CDD505-2E9C-101B-9397-08002B2CF9AE}" pid="3" name="_ms_pID_7253431">
    <vt:lpwstr>aSG0rg7fNrjczjCQl2qLibcrPF0DVvdrUC9jZ9gLXMJulfzvLVphXi
ixlb1W/70lNZ1+4nMazbDuJLYmxMqmRulQvm/QjP+xvwTe4j3Shkk5dIDPLkU+EtMpNmT12v
3pTsQe6oy0LAVKmJDnyrqTPjsyxd/0/CkvmUQ1sE4HmufEOuuyyBlaiws53VaoP6ABw=</vt:lpwstr>
  </property>
  <property fmtid="{D5CDD505-2E9C-101B-9397-08002B2CF9AE}" pid="4" name="sflag">
    <vt:lpwstr>1343185073</vt:lpwstr>
  </property>
</Properties>
</file>