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350" r:id="rId2"/>
    <p:sldId id="348" r:id="rId3"/>
    <p:sldId id="303" r:id="rId4"/>
    <p:sldId id="331" r:id="rId5"/>
    <p:sldId id="345" r:id="rId6"/>
    <p:sldId id="351" r:id="rId7"/>
    <p:sldId id="355" r:id="rId8"/>
    <p:sldId id="353" r:id="rId9"/>
    <p:sldId id="352" r:id="rId10"/>
    <p:sldId id="356" r:id="rId11"/>
    <p:sldId id="354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5pPr>
    <a:lvl6pPr marL="2286000" algn="l" defTabSz="914400" rtl="0" eaLnBrk="1" latinLnBrk="0" hangingPunct="1"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6pPr>
    <a:lvl7pPr marL="2743200" algn="l" defTabSz="914400" rtl="0" eaLnBrk="1" latinLnBrk="0" hangingPunct="1"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7pPr>
    <a:lvl8pPr marL="3200400" algn="l" defTabSz="914400" rtl="0" eaLnBrk="1" latinLnBrk="0" hangingPunct="1"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8pPr>
    <a:lvl9pPr marL="3657600" algn="l" defTabSz="914400" rtl="0" eaLnBrk="1" latinLnBrk="0" hangingPunct="1"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6BCF"/>
    <a:srgbClr val="BAD1E8"/>
    <a:srgbClr val="CCCCFF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>
      <p:cViewPr varScale="1">
        <p:scale>
          <a:sx n="91" d="100"/>
          <a:sy n="91" d="100"/>
        </p:scale>
        <p:origin x="-13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2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02123-C9BA-4970-AAC0-216A107ACAE3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2F048-F0BD-4F94-A500-0191B319CA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FF4175-07B0-46AB-B4D1-FB6FA74338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CBA41E-C15D-47DF-9387-4F92041F7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2075"/>
            <a:ext cx="2057400" cy="6753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075"/>
            <a:ext cx="6019800" cy="6753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85B337-9EA5-475A-AB0E-8DC2697DE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D333AF-7F6B-419A-983C-8BD0A8D387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94F404-F603-410B-9226-FE6E63BCC6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875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75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FA3096-490E-4835-A36E-ED8C8A38FA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D971B-B12A-4E76-B518-59B46DBF74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7FA4BF-52A3-42D5-A699-B0DA2E6B48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E7D5BA-604A-4407-B935-42DB555715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30FC76-850F-45E4-B150-CDD83AA001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>
              <a:sym typeface="Arial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31FB57-2A90-4CBD-BE46-6FA1F86F5E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2075"/>
            <a:ext cx="82296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 Bold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875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27013" y="6634163"/>
            <a:ext cx="230187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2F2F2F"/>
                </a:solidFill>
                <a:latin typeface="Arial" charset="0"/>
                <a:cs typeface="Arial" charset="0"/>
                <a:sym typeface="Arial" charset="0"/>
              </a:defRPr>
            </a:lvl1pPr>
          </a:lstStyle>
          <a:p>
            <a:fld id="{70C21C8A-5A0D-4563-8186-4493F2FE85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+mj-lt"/>
          <a:ea typeface="+mj-ea"/>
          <a:cs typeface="+mj-cs"/>
          <a:sym typeface="Arial Bol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Clr>
          <a:srgbClr val="FF9933"/>
        </a:buClr>
        <a:buSzPct val="120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04850" indent="-285750" algn="l" rtl="0" eaLnBrk="0" fontAlgn="base" hangingPunct="0">
        <a:spcBef>
          <a:spcPts val="700"/>
        </a:spcBef>
        <a:spcAft>
          <a:spcPct val="0"/>
        </a:spcAft>
        <a:buClr>
          <a:srgbClr val="FF9933"/>
        </a:buClr>
        <a:buSzPct val="120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04900" indent="-228600" algn="l" rtl="0" eaLnBrk="0" fontAlgn="base" hangingPunct="0">
        <a:spcBef>
          <a:spcPts val="600"/>
        </a:spcBef>
        <a:spcAft>
          <a:spcPct val="0"/>
        </a:spcAft>
        <a:buClr>
          <a:srgbClr val="FF9933"/>
        </a:buClr>
        <a:buSzPct val="120000"/>
        <a:buFont typeface="Arial" charset="0"/>
        <a:buChar char="–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62100" indent="-228600" algn="l" rtl="0" eaLnBrk="0" fontAlgn="base" hangingPunct="0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19300" indent="-228600" algn="l" rtl="0" eaLnBrk="0" fontAlgn="base" hangingPunct="0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476500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65" charset="0"/>
        </a:defRPr>
      </a:lvl6pPr>
      <a:lvl7pPr marL="2933700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65" charset="0"/>
        </a:defRPr>
      </a:lvl7pPr>
      <a:lvl8pPr marL="3390900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65" charset="0"/>
        </a:defRPr>
      </a:lvl8pPr>
      <a:lvl9pPr marL="3848100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getieee802/download/802.21-2008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IETF MIF &amp;</a:t>
            </a:r>
            <a:br>
              <a:rPr lang="en-US" dirty="0" smtClean="0"/>
            </a:br>
            <a:r>
              <a:rPr lang="en-US" dirty="0" smtClean="0"/>
              <a:t>IEEE 802.21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Juan Carlos Zuniga</a:t>
            </a:r>
          </a:p>
          <a:p>
            <a:r>
              <a:rPr lang="en-US" dirty="0" smtClean="0"/>
              <a:t>Subir </a:t>
            </a:r>
            <a:r>
              <a:rPr lang="en-US" dirty="0" smtClean="0"/>
              <a:t>Das</a:t>
            </a:r>
          </a:p>
          <a:p>
            <a:r>
              <a:rPr lang="en-US" dirty="0" smtClean="0"/>
              <a:t>Yoshihiro Ohba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F4175-07B0-46AB-B4D1-FB6FA743382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MIF API – Straw Man Proposal (2)</a:t>
            </a:r>
          </a:p>
        </p:txBody>
      </p:sp>
      <p:sp>
        <p:nvSpPr>
          <p:cNvPr id="25" name="Rectangle 57"/>
          <p:cNvSpPr>
            <a:spLocks noChangeArrowheads="1"/>
          </p:cNvSpPr>
          <p:nvPr/>
        </p:nvSpPr>
        <p:spPr bwMode="auto">
          <a:xfrm>
            <a:off x="3352800" y="3154363"/>
            <a:ext cx="3200400" cy="503237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 dirty="0" smtClean="0">
                <a:solidFill>
                  <a:schemeClr val="bg1"/>
                </a:solidFill>
                <a:ea typeface="MS PGothic"/>
                <a:cs typeface="MS PGothic"/>
              </a:rPr>
              <a:t>                              MIF API</a:t>
            </a:r>
            <a:endParaRPr lang="en-GB" sz="2000" dirty="0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29" name="Rectangle 59"/>
          <p:cNvSpPr>
            <a:spLocks noChangeArrowheads="1"/>
          </p:cNvSpPr>
          <p:nvPr/>
        </p:nvSpPr>
        <p:spPr bwMode="auto">
          <a:xfrm>
            <a:off x="3333750" y="1524001"/>
            <a:ext cx="4667250" cy="533399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Application</a:t>
            </a:r>
            <a:endParaRPr lang="en-GB" sz="1600" dirty="0">
              <a:latin typeface="Arial" charset="0"/>
            </a:endParaRPr>
          </a:p>
        </p:txBody>
      </p:sp>
      <p:sp>
        <p:nvSpPr>
          <p:cNvPr id="32" name="Rectangle 80"/>
          <p:cNvSpPr>
            <a:spLocks noChangeArrowheads="1"/>
          </p:cNvSpPr>
          <p:nvPr/>
        </p:nvSpPr>
        <p:spPr bwMode="auto">
          <a:xfrm>
            <a:off x="3359150" y="5589589"/>
            <a:ext cx="873125" cy="5826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800" dirty="0" smtClean="0">
                <a:ea typeface="MS PGothic"/>
                <a:cs typeface="MS PGothic"/>
              </a:rPr>
              <a:t>IF1</a:t>
            </a:r>
            <a:endParaRPr lang="en-GB" sz="1800" dirty="0">
              <a:ea typeface="MS PGothic"/>
              <a:cs typeface="MS PGothic"/>
            </a:endParaRPr>
          </a:p>
        </p:txBody>
      </p:sp>
      <p:sp>
        <p:nvSpPr>
          <p:cNvPr id="33" name="Rectangle 80"/>
          <p:cNvSpPr>
            <a:spLocks noChangeArrowheads="1"/>
          </p:cNvSpPr>
          <p:nvPr/>
        </p:nvSpPr>
        <p:spPr bwMode="auto">
          <a:xfrm>
            <a:off x="4232275" y="5589589"/>
            <a:ext cx="873125" cy="582612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800" dirty="0" smtClean="0">
                <a:ea typeface="MS PGothic"/>
                <a:cs typeface="MS PGothic"/>
              </a:rPr>
              <a:t>IF2</a:t>
            </a:r>
            <a:endParaRPr lang="en-GB" sz="1800" dirty="0">
              <a:ea typeface="MS PGothic"/>
              <a:cs typeface="MS PGothic"/>
            </a:endParaRPr>
          </a:p>
        </p:txBody>
      </p:sp>
      <p:sp>
        <p:nvSpPr>
          <p:cNvPr id="34" name="Rectangle 80"/>
          <p:cNvSpPr>
            <a:spLocks noChangeArrowheads="1"/>
          </p:cNvSpPr>
          <p:nvPr/>
        </p:nvSpPr>
        <p:spPr bwMode="auto">
          <a:xfrm>
            <a:off x="7127875" y="5589589"/>
            <a:ext cx="873125" cy="582612"/>
          </a:xfrm>
          <a:prstGeom prst="rect">
            <a:avLst/>
          </a:prstGeom>
          <a:solidFill>
            <a:srgbClr val="D4D27A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800" dirty="0" err="1" smtClean="0">
                <a:latin typeface="Arial" charset="0"/>
              </a:rPr>
              <a:t>IFn</a:t>
            </a:r>
            <a:endParaRPr lang="en-GB" sz="1800" dirty="0">
              <a:latin typeface="Arial" charset="0"/>
            </a:endParaRPr>
          </a:p>
        </p:txBody>
      </p:sp>
      <p:sp>
        <p:nvSpPr>
          <p:cNvPr id="37" name="34 CuadroTexto"/>
          <p:cNvSpPr txBox="1">
            <a:spLocks noChangeArrowheads="1"/>
          </p:cNvSpPr>
          <p:nvPr/>
        </p:nvSpPr>
        <p:spPr bwMode="auto">
          <a:xfrm>
            <a:off x="5794316" y="5410200"/>
            <a:ext cx="80021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GB" sz="4800" dirty="0">
                <a:ea typeface="MS PGothic"/>
                <a:cs typeface="MS PGothic"/>
              </a:rPr>
              <a:t>…</a:t>
            </a:r>
          </a:p>
        </p:txBody>
      </p:sp>
      <p:sp>
        <p:nvSpPr>
          <p:cNvPr id="26" name="Rectangle 59"/>
          <p:cNvSpPr>
            <a:spLocks noChangeArrowheads="1"/>
          </p:cNvSpPr>
          <p:nvPr/>
        </p:nvSpPr>
        <p:spPr bwMode="auto">
          <a:xfrm>
            <a:off x="3352800" y="4038600"/>
            <a:ext cx="1981200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solidFill>
                  <a:schemeClr val="bg1"/>
                </a:solidFill>
                <a:latin typeface="Arial" charset="0"/>
              </a:rPr>
              <a:t>MIHF</a:t>
            </a:r>
            <a:endParaRPr lang="en-GB" sz="16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" name="Rectangle 59"/>
          <p:cNvSpPr>
            <a:spLocks noChangeArrowheads="1"/>
          </p:cNvSpPr>
          <p:nvPr/>
        </p:nvSpPr>
        <p:spPr bwMode="auto">
          <a:xfrm>
            <a:off x="5562600" y="3962400"/>
            <a:ext cx="24384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Communications API</a:t>
            </a:r>
            <a:endParaRPr lang="en-GB" sz="1600" dirty="0">
              <a:latin typeface="Arial" charset="0"/>
            </a:endParaRPr>
          </a:p>
        </p:txBody>
      </p:sp>
      <p:sp>
        <p:nvSpPr>
          <p:cNvPr id="38" name="Rectangle 59"/>
          <p:cNvSpPr>
            <a:spLocks noChangeArrowheads="1"/>
          </p:cNvSpPr>
          <p:nvPr/>
        </p:nvSpPr>
        <p:spPr bwMode="auto">
          <a:xfrm>
            <a:off x="3352800" y="4800600"/>
            <a:ext cx="46482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Network Link API</a:t>
            </a:r>
            <a:endParaRPr lang="en-GB" sz="1600" dirty="0">
              <a:latin typeface="Arial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4419600" y="20574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4191000" y="28956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5791200" y="36576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5791200" y="44958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6096000" y="2057400"/>
            <a:ext cx="0" cy="1143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7315200" y="2057400"/>
            <a:ext cx="0" cy="1905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7" name="Straight Arrow Connector 56"/>
          <p:cNvCxnSpPr>
            <a:endCxn id="32" idx="0"/>
          </p:cNvCxnSpPr>
          <p:nvPr/>
        </p:nvCxnSpPr>
        <p:spPr bwMode="auto">
          <a:xfrm flipH="1">
            <a:off x="3795713" y="5334000"/>
            <a:ext cx="14287" cy="2555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3" name="Straight Arrow Connector 62"/>
          <p:cNvCxnSpPr>
            <a:endCxn id="33" idx="0"/>
          </p:cNvCxnSpPr>
          <p:nvPr/>
        </p:nvCxnSpPr>
        <p:spPr bwMode="auto">
          <a:xfrm>
            <a:off x="4648200" y="5334000"/>
            <a:ext cx="20638" cy="2555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5" name="Straight Arrow Connector 64"/>
          <p:cNvCxnSpPr>
            <a:endCxn id="34" idx="0"/>
          </p:cNvCxnSpPr>
          <p:nvPr/>
        </p:nvCxnSpPr>
        <p:spPr bwMode="auto">
          <a:xfrm>
            <a:off x="7543800" y="5334000"/>
            <a:ext cx="20638" cy="2555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6" name="Rectangle 59"/>
          <p:cNvSpPr>
            <a:spLocks noChangeArrowheads="1"/>
          </p:cNvSpPr>
          <p:nvPr/>
        </p:nvSpPr>
        <p:spPr bwMode="auto">
          <a:xfrm>
            <a:off x="685800" y="3930869"/>
            <a:ext cx="22860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Connection Manager</a:t>
            </a:r>
            <a:endParaRPr lang="en-GB" sz="1600" dirty="0">
              <a:latin typeface="Arial" charset="0"/>
            </a:endParaRPr>
          </a:p>
        </p:txBody>
      </p:sp>
      <p:cxnSp>
        <p:nvCxnSpPr>
          <p:cNvPr id="68" name="Straight Arrow Connector 67"/>
          <p:cNvCxnSpPr>
            <a:stCxn id="66" idx="3"/>
            <a:endCxn id="26" idx="1"/>
          </p:cNvCxnSpPr>
          <p:nvPr/>
        </p:nvCxnSpPr>
        <p:spPr bwMode="auto">
          <a:xfrm flipV="1">
            <a:off x="2971800" y="4191000"/>
            <a:ext cx="381000" cy="656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4191000" y="3657600"/>
            <a:ext cx="0" cy="381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72" name="Rectangle 59"/>
          <p:cNvSpPr>
            <a:spLocks noChangeArrowheads="1"/>
          </p:cNvSpPr>
          <p:nvPr/>
        </p:nvSpPr>
        <p:spPr bwMode="auto">
          <a:xfrm>
            <a:off x="3352800" y="2362200"/>
            <a:ext cx="22860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High Level API</a:t>
            </a:r>
            <a:endParaRPr lang="en-GB" sz="1600" dirty="0">
              <a:latin typeface="Arial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4191000" y="4343400"/>
            <a:ext cx="0" cy="381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6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257800"/>
          </a:xfrm>
        </p:spPr>
        <p:txBody>
          <a:bodyPr/>
          <a:lstStyle/>
          <a:p>
            <a:r>
              <a:rPr lang="en-US" dirty="0" smtClean="0"/>
              <a:t>Should MIF API propose abstract messages and simply explain that a specific instantiation of some of them is described in the MIH SAP?</a:t>
            </a:r>
          </a:p>
          <a:p>
            <a:endParaRPr lang="en-US" dirty="0" smtClean="0"/>
          </a:p>
          <a:p>
            <a:r>
              <a:rPr lang="en-US" dirty="0" smtClean="0"/>
              <a:t>Should MIF API expose different primitives and translate to MIH_SAP or expose directly MIH_SAP or use the same name?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333AF-7F6B-419A-983C-8BD0A8D387A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12750"/>
            <a:ext cx="8135938" cy="712788"/>
          </a:xfrm>
        </p:spPr>
        <p:txBody>
          <a:bodyPr/>
          <a:lstStyle/>
          <a:p>
            <a:pPr eaLnBrk="1" hangingPunct="1"/>
            <a:r>
              <a:rPr lang="en-US" altLang="zh-CN" sz="3200" dirty="0" smtClean="0"/>
              <a:t>Future IETF MIF work</a:t>
            </a:r>
            <a:br>
              <a:rPr lang="en-US" altLang="zh-CN" sz="3200" dirty="0" smtClean="0"/>
            </a:br>
            <a:r>
              <a:rPr lang="en-US" altLang="zh-CN" sz="3200" dirty="0" smtClean="0"/>
              <a:t>(from OMA-MIF Workshop at IETF83)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1700213"/>
            <a:ext cx="6913563" cy="30241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400" dirty="0" smtClean="0"/>
              <a:t>1) Extend current MIF API to add additional messages for notifications.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400" dirty="0" smtClean="0"/>
              <a:t>2) Write a draft to define requirements for an abstract notifications API.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400" dirty="0" smtClean="0"/>
              <a:t>3)	Write an informational draft that provides recommendations about using the MIF API in order to handle interface changes.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AA4BA4-B919-404D-8BF4-981436CC968D}" type="slidenum">
              <a:rPr lang="en-US"/>
              <a:pPr/>
              <a:t>3</a:t>
            </a:fld>
            <a:endParaRPr lang="en-US"/>
          </a:p>
        </p:txBody>
      </p:sp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/>
          <a:lstStyle/>
          <a:p>
            <a:r>
              <a:rPr lang="en-US" dirty="0" smtClean="0"/>
              <a:t>IETF MIF API</a:t>
            </a:r>
            <a:br>
              <a:rPr lang="en-US" dirty="0" smtClean="0"/>
            </a:br>
            <a:r>
              <a:rPr lang="en-US" dirty="0" smtClean="0"/>
              <a:t>(@IETF83)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37338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Application Connectivity Management</a:t>
            </a:r>
          </a:p>
          <a:p>
            <a:r>
              <a:rPr lang="en-US" dirty="0" smtClean="0"/>
              <a:t>Application hints that it wants to connect</a:t>
            </a:r>
          </a:p>
          <a:p>
            <a:r>
              <a:rPr lang="en-US" dirty="0" smtClean="0"/>
              <a:t>Application hints that connection is idle</a:t>
            </a:r>
          </a:p>
          <a:p>
            <a:r>
              <a:rPr lang="en-US" dirty="0" smtClean="0"/>
              <a:t>Application hints that connection can be broken</a:t>
            </a:r>
          </a:p>
          <a:p>
            <a:r>
              <a:rPr lang="en-US" dirty="0" smtClean="0"/>
              <a:t>API hints that Interface/PD is going away</a:t>
            </a:r>
          </a:p>
          <a:p>
            <a:r>
              <a:rPr lang="en-US" dirty="0" smtClean="0"/>
              <a:t>API indicates that interface is going away</a:t>
            </a:r>
          </a:p>
          <a:p>
            <a:r>
              <a:rPr lang="en-US" dirty="0" smtClean="0"/>
              <a:t>API indicates that interface is expensive</a:t>
            </a:r>
          </a:p>
          <a:p>
            <a:r>
              <a:rPr lang="en-US" dirty="0" smtClean="0"/>
              <a:t>Etc?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802.21 MIHS </a:t>
            </a:r>
            <a:br>
              <a:rPr lang="en-US" dirty="0" smtClean="0"/>
            </a:br>
            <a:r>
              <a:rPr lang="en-US" sz="2800" dirty="0" smtClean="0"/>
              <a:t>(Published in 2008)</a:t>
            </a:r>
            <a:endParaRPr lang="en-US" dirty="0" smtClean="0"/>
          </a:p>
        </p:txBody>
      </p:sp>
      <p:sp>
        <p:nvSpPr>
          <p:cNvPr id="28675" name="Content Placeholder 8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5257800"/>
          </a:xfrm>
        </p:spPr>
        <p:txBody>
          <a:bodyPr/>
          <a:lstStyle/>
          <a:p>
            <a:r>
              <a:rPr lang="en-US" sz="2400" b="1" dirty="0" smtClean="0"/>
              <a:t>Media Independent Handover Services</a:t>
            </a:r>
          </a:p>
          <a:p>
            <a:r>
              <a:rPr lang="en-US" sz="2400" dirty="0" smtClean="0"/>
              <a:t>Provides predictive signaling that can proactively trigger handovers or flow mobility and hence enhance </a:t>
            </a:r>
            <a:r>
              <a:rPr lang="en-US" sz="2400" dirty="0" err="1" smtClean="0"/>
              <a:t>QoE</a:t>
            </a:r>
            <a:r>
              <a:rPr lang="en-US" sz="2400" dirty="0" smtClean="0"/>
              <a:t> (ES)</a:t>
            </a:r>
          </a:p>
          <a:p>
            <a:r>
              <a:rPr lang="en-US" sz="2400" dirty="0" smtClean="0"/>
              <a:t>Allows a better control of lower layers to enforce Operator and User’s policies (CS)</a:t>
            </a:r>
          </a:p>
          <a:p>
            <a:r>
              <a:rPr lang="en-US" sz="2400" dirty="0" smtClean="0"/>
              <a:t>Provides information about available access networks (IS)</a:t>
            </a:r>
          </a:p>
        </p:txBody>
      </p:sp>
      <p:sp>
        <p:nvSpPr>
          <p:cNvPr id="25" name="Rectangle 57"/>
          <p:cNvSpPr>
            <a:spLocks noChangeArrowheads="1"/>
          </p:cNvSpPr>
          <p:nvPr/>
        </p:nvSpPr>
        <p:spPr bwMode="auto">
          <a:xfrm>
            <a:off x="5003800" y="4686878"/>
            <a:ext cx="3600450" cy="503237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 dirty="0">
                <a:solidFill>
                  <a:schemeClr val="bg1"/>
                </a:solidFill>
                <a:ea typeface="MS PGothic"/>
                <a:cs typeface="MS PGothic"/>
              </a:rPr>
              <a:t>MIHF</a:t>
            </a:r>
          </a:p>
        </p:txBody>
      </p:sp>
      <p:sp>
        <p:nvSpPr>
          <p:cNvPr id="28" name="Rectangle 58"/>
          <p:cNvSpPr>
            <a:spLocks noChangeArrowheads="1"/>
          </p:cNvSpPr>
          <p:nvPr/>
        </p:nvSpPr>
        <p:spPr bwMode="auto">
          <a:xfrm>
            <a:off x="5003800" y="3942341"/>
            <a:ext cx="3600450" cy="725487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>
                <a:ea typeface="MS PGothic"/>
                <a:cs typeface="MS PGothic"/>
              </a:rPr>
              <a:t>MIH User </a:t>
            </a:r>
          </a:p>
          <a:p>
            <a:pPr eaLnBrk="0" hangingPunct="0">
              <a:defRPr/>
            </a:pPr>
            <a:r>
              <a:rPr lang="en-GB" sz="1600" dirty="0">
                <a:ea typeface="MS PGothic"/>
                <a:cs typeface="MS PGothic"/>
              </a:rPr>
              <a:t>(MIP, Policy Control, </a:t>
            </a:r>
            <a:r>
              <a:rPr lang="en-GB" sz="1600" b="1" dirty="0">
                <a:ea typeface="MS PGothic"/>
                <a:cs typeface="MS PGothic"/>
              </a:rPr>
              <a:t>Conn </a:t>
            </a:r>
            <a:r>
              <a:rPr lang="en-GB" sz="1600" b="1" dirty="0" err="1">
                <a:ea typeface="MS PGothic"/>
                <a:cs typeface="MS PGothic"/>
              </a:rPr>
              <a:t>Mngr</a:t>
            </a:r>
            <a:r>
              <a:rPr lang="en-GB" sz="1600" dirty="0">
                <a:ea typeface="MS PGothic"/>
                <a:cs typeface="MS PGothic"/>
              </a:rPr>
              <a:t>)</a:t>
            </a:r>
          </a:p>
        </p:txBody>
      </p:sp>
      <p:sp>
        <p:nvSpPr>
          <p:cNvPr id="31" name="Rectangle 79"/>
          <p:cNvSpPr>
            <a:spLocks noChangeArrowheads="1"/>
          </p:cNvSpPr>
          <p:nvPr/>
        </p:nvSpPr>
        <p:spPr bwMode="auto">
          <a:xfrm>
            <a:off x="5003800" y="5953125"/>
            <a:ext cx="873125" cy="7524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>
                <a:ea typeface="MS PGothic"/>
                <a:cs typeface="MS PGothic"/>
              </a:rPr>
              <a:t>L1</a:t>
            </a:r>
          </a:p>
        </p:txBody>
      </p:sp>
      <p:sp>
        <p:nvSpPr>
          <p:cNvPr id="32" name="Rectangle 80"/>
          <p:cNvSpPr>
            <a:spLocks noChangeArrowheads="1"/>
          </p:cNvSpPr>
          <p:nvPr/>
        </p:nvSpPr>
        <p:spPr bwMode="auto">
          <a:xfrm>
            <a:off x="5003800" y="5208588"/>
            <a:ext cx="873125" cy="7254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100" dirty="0">
                <a:ea typeface="MS PGothic"/>
                <a:cs typeface="MS PGothic"/>
              </a:rPr>
              <a:t>L2</a:t>
            </a:r>
            <a:br>
              <a:rPr lang="en-GB" sz="1100" dirty="0">
                <a:ea typeface="MS PGothic"/>
                <a:cs typeface="MS PGothic"/>
              </a:rPr>
            </a:br>
            <a:r>
              <a:rPr lang="en-GB" sz="1100" dirty="0">
                <a:ea typeface="MS PGothic"/>
                <a:cs typeface="MS PGothic"/>
              </a:rPr>
              <a:t>(IF#1)</a:t>
            </a:r>
          </a:p>
        </p:txBody>
      </p:sp>
      <p:sp>
        <p:nvSpPr>
          <p:cNvPr id="33" name="Rectangle 80"/>
          <p:cNvSpPr>
            <a:spLocks noChangeArrowheads="1"/>
          </p:cNvSpPr>
          <p:nvPr/>
        </p:nvSpPr>
        <p:spPr bwMode="auto">
          <a:xfrm>
            <a:off x="5876925" y="5208588"/>
            <a:ext cx="873125" cy="725487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100">
                <a:ea typeface="MS PGothic"/>
                <a:cs typeface="MS PGothic"/>
              </a:rPr>
              <a:t>L2</a:t>
            </a:r>
            <a:br>
              <a:rPr lang="en-GB" sz="1100">
                <a:ea typeface="MS PGothic"/>
                <a:cs typeface="MS PGothic"/>
              </a:rPr>
            </a:br>
            <a:r>
              <a:rPr lang="en-GB" sz="1100">
                <a:ea typeface="MS PGothic"/>
                <a:cs typeface="MS PGothic"/>
              </a:rPr>
              <a:t>(IF#2)</a:t>
            </a:r>
          </a:p>
        </p:txBody>
      </p:sp>
      <p:sp>
        <p:nvSpPr>
          <p:cNvPr id="34" name="Rectangle 80"/>
          <p:cNvSpPr>
            <a:spLocks noChangeArrowheads="1"/>
          </p:cNvSpPr>
          <p:nvPr/>
        </p:nvSpPr>
        <p:spPr bwMode="auto">
          <a:xfrm>
            <a:off x="7731414" y="5208588"/>
            <a:ext cx="873125" cy="725487"/>
          </a:xfrm>
          <a:prstGeom prst="rect">
            <a:avLst/>
          </a:prstGeom>
          <a:solidFill>
            <a:srgbClr val="D4D27A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100" dirty="0">
                <a:latin typeface="Arial" charset="0"/>
              </a:rPr>
              <a:t>L2</a:t>
            </a:r>
            <a:br>
              <a:rPr lang="en-GB" sz="1100" dirty="0">
                <a:latin typeface="Arial" charset="0"/>
              </a:rPr>
            </a:br>
            <a:r>
              <a:rPr lang="en-GB" sz="1100" dirty="0">
                <a:latin typeface="Arial" charset="0"/>
              </a:rPr>
              <a:t>(</a:t>
            </a:r>
            <a:r>
              <a:rPr lang="en-GB" sz="1100" dirty="0" err="1">
                <a:latin typeface="Arial" charset="0"/>
              </a:rPr>
              <a:t>IF#n</a:t>
            </a:r>
            <a:r>
              <a:rPr lang="en-GB" sz="1100" dirty="0">
                <a:latin typeface="Arial" charset="0"/>
              </a:rPr>
              <a:t>)</a:t>
            </a:r>
          </a:p>
        </p:txBody>
      </p:sp>
      <p:sp>
        <p:nvSpPr>
          <p:cNvPr id="35" name="Rectangle 79"/>
          <p:cNvSpPr>
            <a:spLocks noChangeArrowheads="1"/>
          </p:cNvSpPr>
          <p:nvPr/>
        </p:nvSpPr>
        <p:spPr bwMode="auto">
          <a:xfrm>
            <a:off x="5876925" y="5953125"/>
            <a:ext cx="873125" cy="752475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>
                <a:ea typeface="MS PGothic"/>
                <a:cs typeface="MS PGothic"/>
              </a:rPr>
              <a:t>L1</a:t>
            </a:r>
          </a:p>
        </p:txBody>
      </p:sp>
      <p:sp>
        <p:nvSpPr>
          <p:cNvPr id="36" name="Rectangle 79"/>
          <p:cNvSpPr>
            <a:spLocks noChangeArrowheads="1"/>
          </p:cNvSpPr>
          <p:nvPr/>
        </p:nvSpPr>
        <p:spPr bwMode="auto">
          <a:xfrm>
            <a:off x="7731414" y="5953125"/>
            <a:ext cx="873125" cy="752475"/>
          </a:xfrm>
          <a:prstGeom prst="rect">
            <a:avLst/>
          </a:prstGeom>
          <a:solidFill>
            <a:srgbClr val="D4D27A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>
                <a:ea typeface="MS PGothic"/>
                <a:cs typeface="MS PGothic"/>
              </a:rPr>
              <a:t>L1</a:t>
            </a:r>
          </a:p>
        </p:txBody>
      </p:sp>
      <p:sp>
        <p:nvSpPr>
          <p:cNvPr id="37" name="34 CuadroTexto"/>
          <p:cNvSpPr txBox="1">
            <a:spLocks noChangeArrowheads="1"/>
          </p:cNvSpPr>
          <p:nvPr/>
        </p:nvSpPr>
        <p:spPr bwMode="auto">
          <a:xfrm>
            <a:off x="6978068" y="5409765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ea typeface="MS PGothic"/>
                <a:cs typeface="MS PGothic"/>
              </a:rPr>
              <a:t>…</a:t>
            </a:r>
          </a:p>
        </p:txBody>
      </p:sp>
      <p:cxnSp>
        <p:nvCxnSpPr>
          <p:cNvPr id="48" name="36 Forma"/>
          <p:cNvCxnSpPr>
            <a:cxnSpLocks noChangeShapeType="1"/>
          </p:cNvCxnSpPr>
          <p:nvPr/>
        </p:nvCxnSpPr>
        <p:spPr bwMode="auto">
          <a:xfrm>
            <a:off x="3733800" y="4648200"/>
            <a:ext cx="1143000" cy="12700"/>
          </a:xfrm>
          <a:prstGeom prst="curvedConnector3">
            <a:avLst>
              <a:gd name="adj1" fmla="val -833"/>
            </a:avLst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sp>
        <p:nvSpPr>
          <p:cNvPr id="28704" name="Text Box 219"/>
          <p:cNvSpPr txBox="1">
            <a:spLocks noChangeArrowheads="1"/>
          </p:cNvSpPr>
          <p:nvPr/>
        </p:nvSpPr>
        <p:spPr bwMode="auto">
          <a:xfrm>
            <a:off x="76200" y="4419600"/>
            <a:ext cx="3937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sz="1600" dirty="0" smtClean="0">
                <a:solidFill>
                  <a:srgbClr val="FF0000"/>
                </a:solidFill>
                <a:ea typeface="ＭＳ Ｐゴシック" pitchFamily="-1" charset="-128"/>
              </a:rPr>
              <a:t>MIH_SAP (</a:t>
            </a:r>
            <a:r>
              <a:rPr lang="es-ES_tradnl" sz="1600" dirty="0" err="1" smtClean="0">
                <a:solidFill>
                  <a:srgbClr val="FF0000"/>
                </a:solidFill>
                <a:ea typeface="ＭＳ Ｐゴシック" pitchFamily="-1" charset="-128"/>
              </a:rPr>
              <a:t>Service</a:t>
            </a:r>
            <a:r>
              <a:rPr lang="es-ES_tradnl" sz="1600" dirty="0" smtClean="0">
                <a:solidFill>
                  <a:srgbClr val="FF0000"/>
                </a:solidFill>
                <a:ea typeface="ＭＳ Ｐゴシック" pitchFamily="-1" charset="-128"/>
              </a:rPr>
              <a:t> Access Point)</a:t>
            </a:r>
            <a:endParaRPr lang="es-ES_tradnl" sz="1600" dirty="0">
              <a:solidFill>
                <a:srgbClr val="FF0000"/>
              </a:solidFill>
              <a:ea typeface="ＭＳ Ｐゴシック" pitchFamily="-1" charset="-128"/>
            </a:endParaRPr>
          </a:p>
        </p:txBody>
      </p:sp>
      <p:sp>
        <p:nvSpPr>
          <p:cNvPr id="28705" name="Text Box 219"/>
          <p:cNvSpPr txBox="1">
            <a:spLocks noChangeArrowheads="1"/>
          </p:cNvSpPr>
          <p:nvPr/>
        </p:nvSpPr>
        <p:spPr bwMode="auto">
          <a:xfrm>
            <a:off x="152400" y="4843046"/>
            <a:ext cx="43291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sz="1600" dirty="0" err="1" smtClean="0">
                <a:solidFill>
                  <a:schemeClr val="accent2"/>
                </a:solidFill>
              </a:rPr>
              <a:t>MIH_Link_SAP</a:t>
            </a:r>
            <a:r>
              <a:rPr lang="es-ES_tradnl" sz="1600" dirty="0" smtClean="0">
                <a:solidFill>
                  <a:schemeClr val="accent2"/>
                </a:solidFill>
              </a:rPr>
              <a:t> (</a:t>
            </a:r>
            <a:r>
              <a:rPr lang="es-ES_tradnl" sz="1600" dirty="0" err="1" smtClean="0">
                <a:solidFill>
                  <a:schemeClr val="accent2"/>
                </a:solidFill>
              </a:rPr>
              <a:t>Service</a:t>
            </a:r>
            <a:r>
              <a:rPr lang="es-ES_tradnl" sz="1600" dirty="0" smtClean="0">
                <a:solidFill>
                  <a:schemeClr val="accent2"/>
                </a:solidFill>
              </a:rPr>
              <a:t> Access Point)</a:t>
            </a:r>
            <a:endParaRPr lang="es-ES_tradnl" sz="1600" dirty="0">
              <a:solidFill>
                <a:schemeClr val="accent2"/>
              </a:solidFill>
            </a:endParaRPr>
          </a:p>
        </p:txBody>
      </p:sp>
      <p:sp>
        <p:nvSpPr>
          <p:cNvPr id="28706" name="Oval 20"/>
          <p:cNvSpPr>
            <a:spLocks noChangeArrowheads="1"/>
          </p:cNvSpPr>
          <p:nvPr/>
        </p:nvSpPr>
        <p:spPr bwMode="auto">
          <a:xfrm>
            <a:off x="6659563" y="4581525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8707" name="Oval 21"/>
          <p:cNvSpPr>
            <a:spLocks noChangeArrowheads="1"/>
          </p:cNvSpPr>
          <p:nvPr/>
        </p:nvSpPr>
        <p:spPr bwMode="auto">
          <a:xfrm>
            <a:off x="5345113" y="5143500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8708" name="Oval 23"/>
          <p:cNvSpPr>
            <a:spLocks noChangeArrowheads="1"/>
          </p:cNvSpPr>
          <p:nvPr/>
        </p:nvSpPr>
        <p:spPr bwMode="auto">
          <a:xfrm>
            <a:off x="6202363" y="5143500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8709" name="Oval 24"/>
          <p:cNvSpPr>
            <a:spLocks noChangeArrowheads="1"/>
          </p:cNvSpPr>
          <p:nvPr/>
        </p:nvSpPr>
        <p:spPr bwMode="auto">
          <a:xfrm>
            <a:off x="8031163" y="5124450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cxnSp>
        <p:nvCxnSpPr>
          <p:cNvPr id="44" name="36 Forma"/>
          <p:cNvCxnSpPr>
            <a:cxnSpLocks noChangeShapeType="1"/>
          </p:cNvCxnSpPr>
          <p:nvPr/>
        </p:nvCxnSpPr>
        <p:spPr bwMode="auto">
          <a:xfrm>
            <a:off x="3733800" y="5181600"/>
            <a:ext cx="1143000" cy="12700"/>
          </a:xfrm>
          <a:prstGeom prst="curvedConnector3">
            <a:avLst>
              <a:gd name="adj1" fmla="val -833"/>
            </a:avLst>
          </a:prstGeom>
          <a:noFill/>
          <a:ln w="25400">
            <a:solidFill>
              <a:schemeClr val="accent6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27013" y="6489700"/>
            <a:ext cx="230187" cy="215900"/>
          </a:xfrm>
          <a:noFill/>
        </p:spPr>
        <p:txBody>
          <a:bodyPr/>
          <a:lstStyle/>
          <a:p>
            <a:fld id="{37AA4BA4-B919-404D-8BF4-981436CC968D}" type="slidenum">
              <a:rPr lang="en-US"/>
              <a:pPr/>
              <a:t>5</a:t>
            </a:fld>
            <a:endParaRPr lang="en-US"/>
          </a:p>
        </p:txBody>
      </p:sp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30175"/>
            <a:ext cx="8229600" cy="1173162"/>
          </a:xfrm>
        </p:spPr>
        <p:txBody>
          <a:bodyPr/>
          <a:lstStyle/>
          <a:p>
            <a:r>
              <a:rPr lang="en-US" dirty="0" smtClean="0"/>
              <a:t>IEEE 802.21 MIH_SAP</a:t>
            </a:r>
            <a:br>
              <a:rPr lang="en-US" dirty="0" smtClean="0"/>
            </a:br>
            <a:r>
              <a:rPr lang="en-US" dirty="0" smtClean="0"/>
              <a:t>(Published in 2008)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27137"/>
            <a:ext cx="7848600" cy="37338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Media Independent Services (partial list)</a:t>
            </a:r>
          </a:p>
          <a:p>
            <a:r>
              <a:rPr lang="en-US" sz="2400" dirty="0" smtClean="0"/>
              <a:t>Link Capability Discovery</a:t>
            </a:r>
          </a:p>
          <a:p>
            <a:r>
              <a:rPr lang="en-US" sz="2400" dirty="0" smtClean="0"/>
              <a:t>Registration</a:t>
            </a:r>
          </a:p>
          <a:p>
            <a:r>
              <a:rPr lang="en-US" sz="2400" dirty="0" smtClean="0"/>
              <a:t>Event Subscription </a:t>
            </a:r>
          </a:p>
          <a:p>
            <a:r>
              <a:rPr lang="en-US" sz="2400" dirty="0" smtClean="0"/>
              <a:t>Link Parameters Report/Get</a:t>
            </a:r>
          </a:p>
          <a:p>
            <a:r>
              <a:rPr lang="en-US" sz="2400" dirty="0" smtClean="0"/>
              <a:t>Link Detected/Up/Down/Going-Down</a:t>
            </a:r>
          </a:p>
          <a:p>
            <a:r>
              <a:rPr lang="en-US" sz="2400" dirty="0" smtClean="0"/>
              <a:t>Link Handover Imminent/Complete</a:t>
            </a:r>
          </a:p>
          <a:p>
            <a:r>
              <a:rPr lang="en-US" sz="2400" dirty="0" smtClean="0"/>
              <a:t>Link Thresholds Configuration</a:t>
            </a:r>
          </a:p>
          <a:p>
            <a:r>
              <a:rPr lang="en-US" sz="2400" dirty="0" smtClean="0"/>
              <a:t>Link Actions</a:t>
            </a:r>
          </a:p>
          <a:p>
            <a:r>
              <a:rPr lang="en-US" sz="2400" dirty="0" smtClean="0"/>
              <a:t>Handover Commit/Complete/Query</a:t>
            </a:r>
          </a:p>
          <a:p>
            <a:r>
              <a:rPr lang="en-US" sz="2400" dirty="0" smtClean="0"/>
              <a:t>Get Information</a:t>
            </a:r>
          </a:p>
          <a:p>
            <a:pPr>
              <a:buNone/>
            </a:pPr>
            <a:r>
              <a:rPr lang="en-US" sz="2000" dirty="0" smtClean="0">
                <a:hlinkClick r:id="rId2"/>
              </a:rPr>
              <a:t>http://standards.ieee.org/getieee802/download/802.21-2008.pdf</a:t>
            </a:r>
            <a:r>
              <a:rPr lang="en-US" sz="2000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257800"/>
          </a:xfrm>
        </p:spPr>
        <p:txBody>
          <a:bodyPr/>
          <a:lstStyle/>
          <a:p>
            <a:r>
              <a:rPr lang="en-US" sz="2400" dirty="0" smtClean="0"/>
              <a:t>IETF MIF can take advantage of the work that 802.21 has already done</a:t>
            </a:r>
          </a:p>
          <a:p>
            <a:pPr lvl="1"/>
            <a:r>
              <a:rPr lang="en-US" sz="2400" dirty="0" smtClean="0"/>
              <a:t>802.21 defines a Media Independent Services SAP (e.g.  API) that provides </a:t>
            </a:r>
            <a:r>
              <a:rPr lang="en-US" sz="2400" u="sng" dirty="0" smtClean="0"/>
              <a:t>some</a:t>
            </a:r>
            <a:r>
              <a:rPr lang="en-US" sz="2400" dirty="0" smtClean="0"/>
              <a:t> of the functionalities that MIF is looking for</a:t>
            </a:r>
          </a:p>
          <a:p>
            <a:pPr lvl="1"/>
            <a:r>
              <a:rPr lang="en-US" sz="2400" dirty="0" smtClean="0"/>
              <a:t>802.21 </a:t>
            </a:r>
            <a:r>
              <a:rPr lang="en-US" sz="2400" u="sng" dirty="0" smtClean="0"/>
              <a:t>also</a:t>
            </a:r>
            <a:r>
              <a:rPr lang="en-US" sz="2400" dirty="0" smtClean="0"/>
              <a:t> defines low level Media Specific SAPs for the underlying access technologies (lower level)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IETF MIF should make a list of MIF-specific requirements and should reference MIH SAP primitives when appropriate</a:t>
            </a:r>
          </a:p>
          <a:p>
            <a:pPr lvl="1"/>
            <a:r>
              <a:rPr lang="en-US" sz="2400" dirty="0" smtClean="0"/>
              <a:t>Take advantage of lessons learned avoid incompatibilities</a:t>
            </a:r>
          </a:p>
          <a:p>
            <a:pPr lvl="1"/>
            <a:r>
              <a:rPr lang="en-US" sz="2400" dirty="0" smtClean="0"/>
              <a:t>If non-existing functionalities are identified both MIF and 802.21 should work together to define them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333AF-7F6B-419A-983C-8BD0A8D387A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Straw Man Proposal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333AF-7F6B-419A-983C-8BD0A8D387A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IETF MIF API</a:t>
            </a:r>
          </a:p>
        </p:txBody>
      </p:sp>
      <p:sp>
        <p:nvSpPr>
          <p:cNvPr id="25" name="Rectangle 57"/>
          <p:cNvSpPr>
            <a:spLocks noChangeArrowheads="1"/>
          </p:cNvSpPr>
          <p:nvPr/>
        </p:nvSpPr>
        <p:spPr bwMode="auto">
          <a:xfrm>
            <a:off x="2228850" y="3154363"/>
            <a:ext cx="3200400" cy="503237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 dirty="0" smtClean="0">
                <a:solidFill>
                  <a:schemeClr val="bg1"/>
                </a:solidFill>
                <a:ea typeface="MS PGothic"/>
                <a:cs typeface="MS PGothic"/>
              </a:rPr>
              <a:t>MIF API</a:t>
            </a:r>
            <a:endParaRPr lang="en-GB" sz="2000" dirty="0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29" name="Rectangle 59"/>
          <p:cNvSpPr>
            <a:spLocks noChangeArrowheads="1"/>
          </p:cNvSpPr>
          <p:nvPr/>
        </p:nvSpPr>
        <p:spPr bwMode="auto">
          <a:xfrm>
            <a:off x="2209800" y="1524001"/>
            <a:ext cx="4667250" cy="533399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Application</a:t>
            </a:r>
            <a:endParaRPr lang="en-GB" sz="1600" dirty="0">
              <a:latin typeface="Arial" charset="0"/>
            </a:endParaRPr>
          </a:p>
        </p:txBody>
      </p:sp>
      <p:sp>
        <p:nvSpPr>
          <p:cNvPr id="32" name="Rectangle 80"/>
          <p:cNvSpPr>
            <a:spLocks noChangeArrowheads="1"/>
          </p:cNvSpPr>
          <p:nvPr/>
        </p:nvSpPr>
        <p:spPr bwMode="auto">
          <a:xfrm>
            <a:off x="2235200" y="5589589"/>
            <a:ext cx="873125" cy="5826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800" dirty="0" smtClean="0">
                <a:ea typeface="MS PGothic"/>
                <a:cs typeface="MS PGothic"/>
              </a:rPr>
              <a:t>IF1</a:t>
            </a:r>
            <a:endParaRPr lang="en-GB" sz="1800" dirty="0">
              <a:ea typeface="MS PGothic"/>
              <a:cs typeface="MS PGothic"/>
            </a:endParaRPr>
          </a:p>
        </p:txBody>
      </p:sp>
      <p:sp>
        <p:nvSpPr>
          <p:cNvPr id="33" name="Rectangle 80"/>
          <p:cNvSpPr>
            <a:spLocks noChangeArrowheads="1"/>
          </p:cNvSpPr>
          <p:nvPr/>
        </p:nvSpPr>
        <p:spPr bwMode="auto">
          <a:xfrm>
            <a:off x="3108325" y="5589589"/>
            <a:ext cx="873125" cy="582612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800" dirty="0" smtClean="0">
                <a:ea typeface="MS PGothic"/>
                <a:cs typeface="MS PGothic"/>
              </a:rPr>
              <a:t>IF2</a:t>
            </a:r>
            <a:endParaRPr lang="en-GB" sz="1800" dirty="0">
              <a:ea typeface="MS PGothic"/>
              <a:cs typeface="MS PGothic"/>
            </a:endParaRPr>
          </a:p>
        </p:txBody>
      </p:sp>
      <p:sp>
        <p:nvSpPr>
          <p:cNvPr id="34" name="Rectangle 80"/>
          <p:cNvSpPr>
            <a:spLocks noChangeArrowheads="1"/>
          </p:cNvSpPr>
          <p:nvPr/>
        </p:nvSpPr>
        <p:spPr bwMode="auto">
          <a:xfrm>
            <a:off x="6003925" y="5589589"/>
            <a:ext cx="873125" cy="582612"/>
          </a:xfrm>
          <a:prstGeom prst="rect">
            <a:avLst/>
          </a:prstGeom>
          <a:solidFill>
            <a:srgbClr val="D4D27A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800" dirty="0" err="1" smtClean="0">
                <a:latin typeface="Arial" charset="0"/>
              </a:rPr>
              <a:t>IFn</a:t>
            </a:r>
            <a:endParaRPr lang="en-GB" sz="1800" dirty="0">
              <a:latin typeface="Arial" charset="0"/>
            </a:endParaRPr>
          </a:p>
        </p:txBody>
      </p:sp>
      <p:sp>
        <p:nvSpPr>
          <p:cNvPr id="37" name="34 CuadroTexto"/>
          <p:cNvSpPr txBox="1">
            <a:spLocks noChangeArrowheads="1"/>
          </p:cNvSpPr>
          <p:nvPr/>
        </p:nvSpPr>
        <p:spPr bwMode="auto">
          <a:xfrm>
            <a:off x="4670366" y="5410200"/>
            <a:ext cx="80021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GB" sz="4800" dirty="0">
                <a:ea typeface="MS PGothic"/>
                <a:cs typeface="MS PGothic"/>
              </a:rPr>
              <a:t>…</a:t>
            </a:r>
          </a:p>
        </p:txBody>
      </p:sp>
      <p:sp>
        <p:nvSpPr>
          <p:cNvPr id="26" name="Rectangle 59"/>
          <p:cNvSpPr>
            <a:spLocks noChangeArrowheads="1"/>
          </p:cNvSpPr>
          <p:nvPr/>
        </p:nvSpPr>
        <p:spPr bwMode="auto">
          <a:xfrm>
            <a:off x="2228850" y="2362200"/>
            <a:ext cx="22860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High Level API</a:t>
            </a:r>
            <a:endParaRPr lang="en-GB" sz="1600" dirty="0">
              <a:latin typeface="Arial" charset="0"/>
            </a:endParaRPr>
          </a:p>
        </p:txBody>
      </p:sp>
      <p:sp>
        <p:nvSpPr>
          <p:cNvPr id="30" name="Rectangle 59"/>
          <p:cNvSpPr>
            <a:spLocks noChangeArrowheads="1"/>
          </p:cNvSpPr>
          <p:nvPr/>
        </p:nvSpPr>
        <p:spPr bwMode="auto">
          <a:xfrm>
            <a:off x="3676650" y="3962400"/>
            <a:ext cx="32004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Communications API</a:t>
            </a:r>
            <a:endParaRPr lang="en-GB" sz="1600" dirty="0">
              <a:latin typeface="Arial" charset="0"/>
            </a:endParaRPr>
          </a:p>
        </p:txBody>
      </p:sp>
      <p:sp>
        <p:nvSpPr>
          <p:cNvPr id="38" name="Rectangle 59"/>
          <p:cNvSpPr>
            <a:spLocks noChangeArrowheads="1"/>
          </p:cNvSpPr>
          <p:nvPr/>
        </p:nvSpPr>
        <p:spPr bwMode="auto">
          <a:xfrm>
            <a:off x="2228850" y="4800600"/>
            <a:ext cx="46482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Network Link API</a:t>
            </a:r>
            <a:endParaRPr lang="en-GB" sz="1600" dirty="0">
              <a:latin typeface="Arial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3295650" y="20574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3067050" y="28956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4667250" y="36576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4667250" y="44958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4972050" y="2057400"/>
            <a:ext cx="0" cy="1143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6191250" y="2057400"/>
            <a:ext cx="0" cy="1905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7" name="Straight Arrow Connector 56"/>
          <p:cNvCxnSpPr>
            <a:endCxn id="32" idx="0"/>
          </p:cNvCxnSpPr>
          <p:nvPr/>
        </p:nvCxnSpPr>
        <p:spPr bwMode="auto">
          <a:xfrm flipH="1">
            <a:off x="2671763" y="5334000"/>
            <a:ext cx="14287" cy="2555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3" name="Straight Arrow Connector 62"/>
          <p:cNvCxnSpPr>
            <a:endCxn id="33" idx="0"/>
          </p:cNvCxnSpPr>
          <p:nvPr/>
        </p:nvCxnSpPr>
        <p:spPr bwMode="auto">
          <a:xfrm>
            <a:off x="3524250" y="5334000"/>
            <a:ext cx="20638" cy="2555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5" name="Straight Arrow Connector 64"/>
          <p:cNvCxnSpPr>
            <a:endCxn id="34" idx="0"/>
          </p:cNvCxnSpPr>
          <p:nvPr/>
        </p:nvCxnSpPr>
        <p:spPr bwMode="auto">
          <a:xfrm>
            <a:off x="6419850" y="5334000"/>
            <a:ext cx="20638" cy="2555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MIF API – Straw Man Proposal (1)</a:t>
            </a:r>
          </a:p>
        </p:txBody>
      </p:sp>
      <p:sp>
        <p:nvSpPr>
          <p:cNvPr id="25" name="Rectangle 57"/>
          <p:cNvSpPr>
            <a:spLocks noChangeArrowheads="1"/>
          </p:cNvSpPr>
          <p:nvPr/>
        </p:nvSpPr>
        <p:spPr bwMode="auto">
          <a:xfrm>
            <a:off x="3352800" y="3154363"/>
            <a:ext cx="3200400" cy="503237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 dirty="0" smtClean="0">
                <a:solidFill>
                  <a:schemeClr val="bg1"/>
                </a:solidFill>
                <a:ea typeface="MS PGothic"/>
                <a:cs typeface="MS PGothic"/>
              </a:rPr>
              <a:t>                              MIF API</a:t>
            </a:r>
            <a:endParaRPr lang="en-GB" sz="2000" dirty="0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29" name="Rectangle 59"/>
          <p:cNvSpPr>
            <a:spLocks noChangeArrowheads="1"/>
          </p:cNvSpPr>
          <p:nvPr/>
        </p:nvSpPr>
        <p:spPr bwMode="auto">
          <a:xfrm>
            <a:off x="3333750" y="1524001"/>
            <a:ext cx="4667250" cy="533399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Application</a:t>
            </a:r>
            <a:endParaRPr lang="en-GB" sz="1600" dirty="0">
              <a:latin typeface="Arial" charset="0"/>
            </a:endParaRPr>
          </a:p>
        </p:txBody>
      </p:sp>
      <p:sp>
        <p:nvSpPr>
          <p:cNvPr id="32" name="Rectangle 80"/>
          <p:cNvSpPr>
            <a:spLocks noChangeArrowheads="1"/>
          </p:cNvSpPr>
          <p:nvPr/>
        </p:nvSpPr>
        <p:spPr bwMode="auto">
          <a:xfrm>
            <a:off x="3359150" y="5589589"/>
            <a:ext cx="873125" cy="5826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800" dirty="0" smtClean="0">
                <a:ea typeface="MS PGothic"/>
                <a:cs typeface="MS PGothic"/>
              </a:rPr>
              <a:t>IF1</a:t>
            </a:r>
            <a:endParaRPr lang="en-GB" sz="1800" dirty="0">
              <a:ea typeface="MS PGothic"/>
              <a:cs typeface="MS PGothic"/>
            </a:endParaRPr>
          </a:p>
        </p:txBody>
      </p:sp>
      <p:sp>
        <p:nvSpPr>
          <p:cNvPr id="33" name="Rectangle 80"/>
          <p:cNvSpPr>
            <a:spLocks noChangeArrowheads="1"/>
          </p:cNvSpPr>
          <p:nvPr/>
        </p:nvSpPr>
        <p:spPr bwMode="auto">
          <a:xfrm>
            <a:off x="4232275" y="5589589"/>
            <a:ext cx="873125" cy="582612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800" dirty="0" smtClean="0">
                <a:ea typeface="MS PGothic"/>
                <a:cs typeface="MS PGothic"/>
              </a:rPr>
              <a:t>IF2</a:t>
            </a:r>
            <a:endParaRPr lang="en-GB" sz="1800" dirty="0">
              <a:ea typeface="MS PGothic"/>
              <a:cs typeface="MS PGothic"/>
            </a:endParaRPr>
          </a:p>
        </p:txBody>
      </p:sp>
      <p:sp>
        <p:nvSpPr>
          <p:cNvPr id="34" name="Rectangle 80"/>
          <p:cNvSpPr>
            <a:spLocks noChangeArrowheads="1"/>
          </p:cNvSpPr>
          <p:nvPr/>
        </p:nvSpPr>
        <p:spPr bwMode="auto">
          <a:xfrm>
            <a:off x="7127875" y="5589589"/>
            <a:ext cx="873125" cy="582612"/>
          </a:xfrm>
          <a:prstGeom prst="rect">
            <a:avLst/>
          </a:prstGeom>
          <a:solidFill>
            <a:srgbClr val="D4D27A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800" dirty="0" err="1" smtClean="0">
                <a:latin typeface="Arial" charset="0"/>
              </a:rPr>
              <a:t>IFn</a:t>
            </a:r>
            <a:endParaRPr lang="en-GB" sz="1800" dirty="0">
              <a:latin typeface="Arial" charset="0"/>
            </a:endParaRPr>
          </a:p>
        </p:txBody>
      </p:sp>
      <p:sp>
        <p:nvSpPr>
          <p:cNvPr id="37" name="34 CuadroTexto"/>
          <p:cNvSpPr txBox="1">
            <a:spLocks noChangeArrowheads="1"/>
          </p:cNvSpPr>
          <p:nvPr/>
        </p:nvSpPr>
        <p:spPr bwMode="auto">
          <a:xfrm>
            <a:off x="5794316" y="5410200"/>
            <a:ext cx="80021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GB" sz="4800" dirty="0">
                <a:ea typeface="MS PGothic"/>
                <a:cs typeface="MS PGothic"/>
              </a:rPr>
              <a:t>…</a:t>
            </a:r>
          </a:p>
        </p:txBody>
      </p:sp>
      <p:sp>
        <p:nvSpPr>
          <p:cNvPr id="30" name="Rectangle 59"/>
          <p:cNvSpPr>
            <a:spLocks noChangeArrowheads="1"/>
          </p:cNvSpPr>
          <p:nvPr/>
        </p:nvSpPr>
        <p:spPr bwMode="auto">
          <a:xfrm>
            <a:off x="4800600" y="3962400"/>
            <a:ext cx="32004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Communications API</a:t>
            </a:r>
            <a:endParaRPr lang="en-GB" sz="1600" dirty="0">
              <a:latin typeface="Arial" charset="0"/>
            </a:endParaRPr>
          </a:p>
        </p:txBody>
      </p:sp>
      <p:sp>
        <p:nvSpPr>
          <p:cNvPr id="38" name="Rectangle 59"/>
          <p:cNvSpPr>
            <a:spLocks noChangeArrowheads="1"/>
          </p:cNvSpPr>
          <p:nvPr/>
        </p:nvSpPr>
        <p:spPr bwMode="auto">
          <a:xfrm>
            <a:off x="3352800" y="4800600"/>
            <a:ext cx="46482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Network Link API</a:t>
            </a:r>
            <a:endParaRPr lang="en-GB" sz="1600" dirty="0">
              <a:latin typeface="Arial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4419600" y="20574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4191000" y="28956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5791200" y="36576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5791200" y="4495800"/>
            <a:ext cx="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6096000" y="2057400"/>
            <a:ext cx="0" cy="1143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7315200" y="2057400"/>
            <a:ext cx="0" cy="1905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7" name="Straight Arrow Connector 56"/>
          <p:cNvCxnSpPr>
            <a:endCxn id="32" idx="0"/>
          </p:cNvCxnSpPr>
          <p:nvPr/>
        </p:nvCxnSpPr>
        <p:spPr bwMode="auto">
          <a:xfrm flipH="1">
            <a:off x="3795713" y="5334000"/>
            <a:ext cx="14287" cy="2555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3" name="Straight Arrow Connector 62"/>
          <p:cNvCxnSpPr>
            <a:endCxn id="33" idx="0"/>
          </p:cNvCxnSpPr>
          <p:nvPr/>
        </p:nvCxnSpPr>
        <p:spPr bwMode="auto">
          <a:xfrm>
            <a:off x="4648200" y="5334000"/>
            <a:ext cx="20638" cy="2555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65" name="Straight Arrow Connector 64"/>
          <p:cNvCxnSpPr>
            <a:endCxn id="34" idx="0"/>
          </p:cNvCxnSpPr>
          <p:nvPr/>
        </p:nvCxnSpPr>
        <p:spPr bwMode="auto">
          <a:xfrm>
            <a:off x="7543800" y="5334000"/>
            <a:ext cx="20638" cy="2555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6" name="Rectangle 59"/>
          <p:cNvSpPr>
            <a:spLocks noChangeArrowheads="1"/>
          </p:cNvSpPr>
          <p:nvPr/>
        </p:nvSpPr>
        <p:spPr bwMode="auto">
          <a:xfrm>
            <a:off x="723900" y="3138488"/>
            <a:ext cx="22860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Connection Manager</a:t>
            </a:r>
            <a:endParaRPr lang="en-GB" sz="1600" dirty="0">
              <a:latin typeface="Arial" charset="0"/>
            </a:endParaRPr>
          </a:p>
        </p:txBody>
      </p:sp>
      <p:cxnSp>
        <p:nvCxnSpPr>
          <p:cNvPr id="68" name="Straight Arrow Connector 67"/>
          <p:cNvCxnSpPr>
            <a:stCxn id="66" idx="3"/>
            <a:endCxn id="25" idx="1"/>
          </p:cNvCxnSpPr>
          <p:nvPr/>
        </p:nvCxnSpPr>
        <p:spPr bwMode="auto">
          <a:xfrm>
            <a:off x="3009900" y="3405188"/>
            <a:ext cx="342900" cy="79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4191000" y="4343400"/>
            <a:ext cx="0" cy="4572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72" name="Rectangle 59"/>
          <p:cNvSpPr>
            <a:spLocks noChangeArrowheads="1"/>
          </p:cNvSpPr>
          <p:nvPr/>
        </p:nvSpPr>
        <p:spPr bwMode="auto">
          <a:xfrm>
            <a:off x="3352800" y="2362200"/>
            <a:ext cx="2286000" cy="5334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latin typeface="Arial" charset="0"/>
              </a:rPr>
              <a:t>High Level API</a:t>
            </a:r>
            <a:endParaRPr lang="en-GB" sz="1600" dirty="0">
              <a:latin typeface="Arial" charset="0"/>
            </a:endParaRPr>
          </a:p>
        </p:txBody>
      </p:sp>
      <p:sp>
        <p:nvSpPr>
          <p:cNvPr id="26" name="Rectangle 59"/>
          <p:cNvSpPr>
            <a:spLocks noChangeArrowheads="1"/>
          </p:cNvSpPr>
          <p:nvPr/>
        </p:nvSpPr>
        <p:spPr bwMode="auto">
          <a:xfrm>
            <a:off x="3429000" y="3352800"/>
            <a:ext cx="1981200" cy="990600"/>
          </a:xfrm>
          <a:prstGeom prst="rect">
            <a:avLst/>
          </a:prstGeom>
          <a:solidFill>
            <a:srgbClr val="6B6BCF">
              <a:alpha val="63137"/>
            </a:srgb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 smtClean="0">
                <a:solidFill>
                  <a:schemeClr val="bg1"/>
                </a:solidFill>
                <a:latin typeface="Arial" charset="0"/>
              </a:rPr>
              <a:t>MIHF</a:t>
            </a:r>
            <a:endParaRPr lang="en-GB" sz="160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26" grpId="0" animBg="1"/>
    </p:bldLst>
  </p:timing>
</p:sld>
</file>

<file path=ppt/theme/theme1.xml><?xml version="1.0" encoding="utf-8"?>
<a:theme xmlns:a="http://schemas.openxmlformats.org/drawingml/2006/main" name="Default - Title and Content">
  <a:themeElements>
    <a:clrScheme name="">
      <a:dk1>
        <a:srgbClr val="3F3F3F"/>
      </a:dk1>
      <a:lt1>
        <a:srgbClr val="FFFFFF"/>
      </a:lt1>
      <a:dk2>
        <a:srgbClr val="000000"/>
      </a:dk2>
      <a:lt2>
        <a:srgbClr val="000000"/>
      </a:lt2>
      <a:accent1>
        <a:srgbClr val="F3EB00"/>
      </a:accent1>
      <a:accent2>
        <a:srgbClr val="333399"/>
      </a:accent2>
      <a:accent3>
        <a:srgbClr val="FFFFFF"/>
      </a:accent3>
      <a:accent4>
        <a:srgbClr val="343434"/>
      </a:accent4>
      <a:accent5>
        <a:srgbClr val="F8F3AA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and Content">
      <a:majorFont>
        <a:latin typeface="Arial Bold"/>
        <a:ea typeface="ヒラギノ角ゴ ProN W6"/>
        <a:cs typeface="ヒラギノ角ゴ ProN W6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65" charset="0"/>
            <a:ea typeface="ヒラギノ角ゴ ProN W3" pitchFamily="-65" charset="-128"/>
            <a:cs typeface="ヒラギノ角ゴ ProN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65" charset="0"/>
            <a:ea typeface="ヒラギノ角ゴ ProN W3" pitchFamily="-65" charset="-128"/>
            <a:cs typeface="ヒラギノ角ゴ ProN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Default - 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Pages>0</Pages>
  <Words>430</Words>
  <Characters>0</Characters>
  <Application>Microsoft Office PowerPoint</Application>
  <PresentationFormat>On-screen Show (4:3)</PresentationFormat>
  <Lines>0</Lines>
  <Paragraphs>106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- Title and Content</vt:lpstr>
      <vt:lpstr>IETF MIF &amp; IEEE 802.21 </vt:lpstr>
      <vt:lpstr>Future IETF MIF work (from OMA-MIF Workshop at IETF83)</vt:lpstr>
      <vt:lpstr>IETF MIF API (@IETF83)</vt:lpstr>
      <vt:lpstr>IEEE 802.21 MIHS  (Published in 2008)</vt:lpstr>
      <vt:lpstr>IEEE 802.21 MIH_SAP (Published in 2008)</vt:lpstr>
      <vt:lpstr>Recommendations</vt:lpstr>
      <vt:lpstr> </vt:lpstr>
      <vt:lpstr>IETF MIF API</vt:lpstr>
      <vt:lpstr>MIF API – Straw Man Proposal (1)</vt:lpstr>
      <vt:lpstr>MIF API – Straw Man Proposal (2)</vt:lpstr>
      <vt:lpstr>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Roger Marks</dc:creator>
  <cp:lastModifiedBy>subir Das</cp:lastModifiedBy>
  <cp:revision>161</cp:revision>
  <dcterms:created xsi:type="dcterms:W3CDTF">2012-07-13T17:52:59Z</dcterms:created>
  <dcterms:modified xsi:type="dcterms:W3CDTF">2012-08-01T18:23:22Z</dcterms:modified>
</cp:coreProperties>
</file>