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8"/>
  </p:notesMasterIdLst>
  <p:sldIdLst>
    <p:sldId id="256" r:id="rId2"/>
    <p:sldId id="273" r:id="rId3"/>
    <p:sldId id="280" r:id="rId4"/>
    <p:sldId id="278" r:id="rId5"/>
    <p:sldId id="279" r:id="rId6"/>
    <p:sldId id="275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1774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宋体" charset="-122"/>
                <a:cs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charset="-122"/>
                <a:cs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en-US" altLang="zh-CN" noProof="0" smtClean="0"/>
          </a:p>
          <a:p>
            <a:pPr lvl="1"/>
            <a:r>
              <a:rPr lang="zh-CN" altLang="en-US" noProof="0" smtClean="0"/>
              <a:t>第二级</a:t>
            </a:r>
            <a:endParaRPr lang="en-US" altLang="zh-CN" noProof="0" smtClean="0"/>
          </a:p>
          <a:p>
            <a:pPr lvl="2"/>
            <a:r>
              <a:rPr lang="zh-CN" altLang="en-US" noProof="0" smtClean="0"/>
              <a:t>第三级</a:t>
            </a:r>
            <a:endParaRPr lang="en-US" altLang="zh-CN" noProof="0" smtClean="0"/>
          </a:p>
          <a:p>
            <a:pPr lvl="3"/>
            <a:r>
              <a:rPr lang="zh-CN" altLang="en-US" noProof="0" smtClean="0"/>
              <a:t>第四级</a:t>
            </a:r>
            <a:endParaRPr lang="en-US" altLang="zh-CN" noProof="0" smtClean="0"/>
          </a:p>
          <a:p>
            <a:pPr lvl="4"/>
            <a:r>
              <a:rPr lang="zh-CN" altLang="en-US" noProof="0" smtClean="0"/>
              <a:t>第五级</a:t>
            </a:r>
            <a:endParaRPr lang="en-US" altLang="zh-CN" noProof="0" smtClean="0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宋体" charset="-122"/>
                <a:cs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A37ECEC-DD04-40C8-8C2A-A9CA3F2A05F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宋体" charset="-122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宋体" charset="-122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宋体" charset="-122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宋体" charset="-122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宋体" charset="-122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宋体" pitchFamily="2" charset="-122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238505-4A65-4393-8BEC-375BFF2211B3}" type="slidenum">
              <a:rPr lang="en-US" altLang="zh-CN"/>
              <a:pPr/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宋体" pitchFamily="2" charset="-122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5DAAFA-359D-4A2E-A6A7-13CD6DB10AA5}" type="slidenum">
              <a:rPr lang="en-US" altLang="zh-CN"/>
              <a:pPr/>
              <a:t>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宋体" pitchFamily="2" charset="-122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5DAAFA-359D-4A2E-A6A7-13CD6DB10AA5}" type="slidenum">
              <a:rPr lang="en-US" altLang="zh-CN"/>
              <a:pPr/>
              <a:t>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宋体" pitchFamily="2" charset="-122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3D8BD7-06A2-454B-BA21-5004EE01F40C}" type="slidenum">
              <a:rPr lang="en-US" altLang="zh-CN"/>
              <a:pPr/>
              <a:t>6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宋体" charset="-122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宋体" charset="-122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charset="2"/>
              <a:buNone/>
              <a:defRPr sz="3200"/>
            </a:lvl1pPr>
          </a:lstStyle>
          <a:p>
            <a:r>
              <a:rPr lang="zh-CN" altLang="en-US"/>
              <a:t>单击此处编辑母版副标题样式</a:t>
            </a:r>
            <a:endParaRPr lang="en-US" altLang="zh-CN"/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94972B-80C5-43DF-89A3-C4B2707F162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A08716-AD1B-4B98-A7D2-DF43C180991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3AF0C-1ED6-4DE1-B8E1-2808DAC4D75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74D9C-C7BC-4A93-BC78-CB924B0F54F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9FBBA-0289-4989-B675-ECCE9717104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14E8A-142B-40BB-ADB2-6407E46BB5E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ACFAD-741F-4657-B6D0-115746761E0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D2C99-46AB-4563-A503-F0E49F3A812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EAEC1-F6D7-4791-A300-655477729DE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28A6D-F8A5-4C5B-B417-5F58E43BC0E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20B52-423C-48F1-9B19-02EEDD12D66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5E6ED-E308-49DF-9BC6-5DBC1448DE5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宋体" charset="-122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en-US" altLang="zh-CN" smtClean="0"/>
          </a:p>
          <a:p>
            <a:pPr lvl="1"/>
            <a:r>
              <a:rPr lang="zh-CN" altLang="en-US" smtClean="0"/>
              <a:t>第二级</a:t>
            </a:r>
            <a:endParaRPr lang="en-US" altLang="zh-CN" smtClean="0"/>
          </a:p>
          <a:p>
            <a:pPr lvl="2"/>
            <a:r>
              <a:rPr lang="zh-CN" altLang="en-US" smtClean="0"/>
              <a:t>第三级</a:t>
            </a:r>
            <a:endParaRPr lang="en-US" altLang="zh-CN" smtClean="0"/>
          </a:p>
          <a:p>
            <a:pPr lvl="3"/>
            <a:r>
              <a:rPr lang="zh-CN" altLang="en-US" smtClean="0"/>
              <a:t>第四级</a:t>
            </a:r>
            <a:endParaRPr lang="en-US" altLang="zh-CN" smtClean="0"/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B341BA80-91E3-4C69-BEEC-D92D3425CD3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615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5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5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8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5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5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5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8" cy="7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5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8" cy="7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6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6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6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8" cy="7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6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8" cy="7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6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6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6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6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8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6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8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6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7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7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8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7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8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7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7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7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7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8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7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8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7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7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8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8" cy="7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8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8" cy="7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8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  <p:sp>
          <p:nvSpPr>
            <p:cNvPr id="618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8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宋体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charset="-122"/>
          <a:cs typeface="宋体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charset="-122"/>
          <a:cs typeface="宋体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charset="-122"/>
          <a:cs typeface="宋体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charset="-122"/>
          <a:cs typeface="宋体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charset="-122"/>
          <a:cs typeface="宋体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charset="-122"/>
          <a:cs typeface="宋体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charset="-122"/>
          <a:cs typeface="宋体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charset="-122"/>
          <a:cs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ea typeface="+mn-ea"/>
          <a:cs typeface="+mn-cs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+mn-ea"/>
          <a:cs typeface="+mn-cs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arikaya@ieee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zh-CN" sz="4400" dirty="0" smtClean="0"/>
              <a:t>IPv6 RA Options for Multiple Interface Next Hop Routes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049588"/>
            <a:ext cx="6716713" cy="2362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GB" sz="2800" dirty="0" smtClean="0">
              <a:solidFill>
                <a:srgbClr val="000000"/>
              </a:solidFill>
              <a:latin typeface="Geneva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GB" sz="2800" dirty="0" err="1" smtClean="0">
                <a:solidFill>
                  <a:srgbClr val="000000"/>
                </a:solidFill>
                <a:latin typeface="Geneva" charset="0"/>
              </a:rPr>
              <a:t>Behcet</a:t>
            </a:r>
            <a:r>
              <a:rPr lang="en-GB" sz="2800" dirty="0" smtClean="0">
                <a:solidFill>
                  <a:srgbClr val="000000"/>
                </a:solidFill>
                <a:latin typeface="Geneva" charset="0"/>
              </a:rPr>
              <a:t> </a:t>
            </a:r>
            <a:r>
              <a:rPr lang="en-GB" sz="2800" dirty="0" err="1" smtClean="0">
                <a:solidFill>
                  <a:srgbClr val="000000"/>
                </a:solidFill>
                <a:latin typeface="Geneva" charset="0"/>
              </a:rPr>
              <a:t>Sarikaya</a:t>
            </a:r>
            <a:r>
              <a:rPr lang="en-GB" sz="2800" dirty="0" smtClean="0">
                <a:solidFill>
                  <a:srgbClr val="000000"/>
                </a:solidFill>
                <a:latin typeface="Geneva" charset="0"/>
              </a:rPr>
              <a:t>(</a:t>
            </a:r>
            <a:r>
              <a:rPr lang="en-GB" sz="2800" dirty="0" err="1" smtClean="0">
                <a:solidFill>
                  <a:srgbClr val="000000"/>
                </a:solidFill>
                <a:latin typeface="Geneva" charset="0"/>
                <a:hlinkClick r:id="rId3"/>
              </a:rPr>
              <a:t>sarikaya@ieee.org</a:t>
            </a:r>
            <a:r>
              <a:rPr lang="en-GB" sz="2800" dirty="0" smtClean="0">
                <a:solidFill>
                  <a:srgbClr val="000000"/>
                </a:solidFill>
                <a:latin typeface="Geneva" charset="0"/>
              </a:rPr>
              <a:t>)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sz="2800" smtClean="0">
                <a:solidFill>
                  <a:srgbClr val="000000"/>
                </a:solidFill>
                <a:latin typeface="Geneva" charset="0"/>
              </a:rPr>
              <a:t>IETF 84</a:t>
            </a:r>
            <a:endParaRPr lang="en-GB" sz="2800" dirty="0" smtClean="0">
              <a:solidFill>
                <a:srgbClr val="000000"/>
              </a:solidFill>
              <a:latin typeface="Geneva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GB" sz="2800" dirty="0" smtClean="0">
                <a:solidFill>
                  <a:srgbClr val="000000"/>
                </a:solidFill>
                <a:latin typeface="Geneva" charset="0"/>
              </a:rPr>
              <a:t> </a:t>
            </a:r>
            <a:endParaRPr lang="en-GB" sz="2800" dirty="0" smtClean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5D8F48-18F4-4879-8764-EAF32293788B}" type="slidenum">
              <a:rPr lang="en-US" altLang="zh-CN"/>
              <a:pPr/>
              <a:t>1</a:t>
            </a:fld>
            <a:endParaRPr lang="en-US" altLang="zh-CN"/>
          </a:p>
        </p:txBody>
      </p:sp>
      <p:sp>
        <p:nvSpPr>
          <p:cNvPr id="5" name="TextBox 4"/>
          <p:cNvSpPr txBox="1"/>
          <p:nvPr/>
        </p:nvSpPr>
        <p:spPr>
          <a:xfrm>
            <a:off x="1219200" y="57912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raft-sarikaya-mif-6man-ra-route-01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 idx="4294967295"/>
          </p:nvPr>
        </p:nvSpPr>
        <p:spPr>
          <a:xfrm>
            <a:off x="457200" y="185738"/>
            <a:ext cx="8229600" cy="1143000"/>
          </a:xfrm>
        </p:spPr>
        <p:txBody>
          <a:bodyPr/>
          <a:lstStyle/>
          <a:p>
            <a:pPr eaLnBrk="1" hangingPunct="1"/>
            <a:r>
              <a:rPr lang="de-DE" sz="3200" dirty="0" smtClean="0">
                <a:solidFill>
                  <a:srgbClr val="441774"/>
                </a:solidFill>
              </a:rPr>
              <a:t>RA Route Option</a:t>
            </a:r>
            <a:br>
              <a:rPr lang="de-DE" sz="3200" dirty="0" smtClean="0">
                <a:solidFill>
                  <a:srgbClr val="441774"/>
                </a:solidFill>
              </a:rPr>
            </a:br>
            <a:r>
              <a:rPr lang="de-DE" sz="2800" dirty="0" smtClean="0">
                <a:solidFill>
                  <a:srgbClr val="441774"/>
                </a:solidFill>
              </a:rPr>
              <a:t>Motivation</a:t>
            </a:r>
            <a:endParaRPr lang="en-US" sz="3200" dirty="0" smtClean="0">
              <a:solidFill>
                <a:srgbClr val="441774"/>
              </a:solidFill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17663"/>
            <a:ext cx="8229600" cy="4478337"/>
          </a:xfrm>
        </p:spPr>
        <p:txBody>
          <a:bodyPr/>
          <a:lstStyle/>
          <a:p>
            <a:pPr eaLnBrk="1" hangingPunct="1"/>
            <a:r>
              <a:rPr lang="en-GB" sz="2000" dirty="0" smtClean="0"/>
              <a:t>RFC 4191 defines Route Information Option</a:t>
            </a:r>
            <a:endParaRPr lang="en-GB" sz="2000" dirty="0" smtClean="0"/>
          </a:p>
          <a:p>
            <a:pPr lvl="1" eaLnBrk="1" hangingPunct="1"/>
            <a:r>
              <a:rPr lang="en-GB" sz="1800" dirty="0" err="1" smtClean="0"/>
              <a:t>Prf</a:t>
            </a:r>
            <a:r>
              <a:rPr lang="en-GB" sz="1800" dirty="0" smtClean="0"/>
              <a:t> field is </a:t>
            </a:r>
            <a:r>
              <a:rPr lang="en-US" sz="1800" dirty="0" smtClean="0"/>
              <a:t>to prefer the router associated with </a:t>
            </a:r>
            <a:r>
              <a:rPr lang="en-US" sz="1800" dirty="0" smtClean="0"/>
              <a:t>this IPv6 destination prefix</a:t>
            </a:r>
            <a:endParaRPr lang="en-GB" sz="1800" dirty="0" smtClean="0"/>
          </a:p>
          <a:p>
            <a:pPr lvl="1" eaLnBrk="1" hangingPunct="1"/>
            <a:r>
              <a:rPr lang="en-GB" sz="1800" dirty="0" smtClean="0">
                <a:solidFill>
                  <a:srgbClr val="FF0000"/>
                </a:solidFill>
              </a:rPr>
              <a:t>Next hop address is missing</a:t>
            </a:r>
            <a:endParaRPr lang="en-GB" sz="1800" dirty="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en-GB" sz="1800" dirty="0" smtClean="0">
                <a:solidFill>
                  <a:srgbClr val="FF0000"/>
                </a:solidFill>
              </a:rPr>
              <a:t>Next hop address metric is missing</a:t>
            </a:r>
          </a:p>
          <a:p>
            <a:pPr eaLnBrk="1" hangingPunct="1"/>
            <a:r>
              <a:rPr lang="en-GB" sz="2200" dirty="0" smtClean="0"/>
              <a:t>M</a:t>
            </a:r>
            <a:r>
              <a:rPr lang="en-GB" sz="2200" dirty="0" smtClean="0"/>
              <a:t>etric field</a:t>
            </a:r>
          </a:p>
          <a:p>
            <a:pPr lvl="1" eaLnBrk="1" hangingPunct="1"/>
            <a:r>
              <a:rPr lang="en-GB" sz="1800" dirty="0" smtClean="0"/>
              <a:t> </a:t>
            </a:r>
            <a:r>
              <a:rPr lang="en-GB" sz="1800" dirty="0" smtClean="0"/>
              <a:t>is added </a:t>
            </a:r>
            <a:r>
              <a:rPr lang="en-GB" sz="1800" dirty="0" smtClean="0"/>
              <a:t>(preference for </a:t>
            </a:r>
            <a:r>
              <a:rPr lang="en-GB" sz="1800" dirty="0" smtClean="0"/>
              <a:t>Next Hop </a:t>
            </a:r>
            <a:r>
              <a:rPr lang="en-GB" sz="1800" dirty="0" smtClean="0"/>
              <a:t>Address) </a:t>
            </a:r>
            <a:r>
              <a:rPr lang="en-GB" sz="1800" dirty="0" smtClean="0"/>
              <a:t>to the Route Information Option and the new option is called Route Prefix Option</a:t>
            </a:r>
          </a:p>
          <a:p>
            <a:pPr eaLnBrk="1" hangingPunct="1"/>
            <a:r>
              <a:rPr lang="en-GB" sz="2200" dirty="0" smtClean="0"/>
              <a:t>Next Hop Address option </a:t>
            </a:r>
            <a:endParaRPr lang="en-GB" sz="2200" dirty="0" smtClean="0"/>
          </a:p>
          <a:p>
            <a:pPr lvl="1" eaLnBrk="1" hangingPunct="1"/>
            <a:r>
              <a:rPr lang="en-GB" sz="1800" dirty="0" smtClean="0"/>
              <a:t>Next hop address </a:t>
            </a:r>
            <a:r>
              <a:rPr lang="en-US" sz="1800" dirty="0" smtClean="0"/>
              <a:t>represents </a:t>
            </a:r>
            <a:r>
              <a:rPr lang="en-US" sz="1800" dirty="0" smtClean="0"/>
              <a:t>the IPv6 destination prefixes reachable via the given next </a:t>
            </a:r>
            <a:r>
              <a:rPr lang="en-US" sz="1800" dirty="0" smtClean="0"/>
              <a:t>hop</a:t>
            </a:r>
          </a:p>
          <a:p>
            <a:pPr lvl="1" eaLnBrk="1" hangingPunct="1"/>
            <a:r>
              <a:rPr lang="en-GB" sz="1800" dirty="0" smtClean="0">
                <a:solidFill>
                  <a:srgbClr val="FF0000"/>
                </a:solidFill>
              </a:rPr>
              <a:t>Next </a:t>
            </a:r>
            <a:r>
              <a:rPr lang="en-GB" sz="1800" dirty="0" smtClean="0">
                <a:solidFill>
                  <a:srgbClr val="FF0000"/>
                </a:solidFill>
              </a:rPr>
              <a:t>hop address metric </a:t>
            </a:r>
            <a:r>
              <a:rPr lang="en-GB" sz="1800" dirty="0" smtClean="0">
                <a:solidFill>
                  <a:srgbClr val="FF0000"/>
                </a:solidFill>
              </a:rPr>
              <a:t>to </a:t>
            </a:r>
            <a:r>
              <a:rPr lang="en-US" sz="1800" dirty="0" smtClean="0"/>
              <a:t>prefer </a:t>
            </a:r>
            <a:r>
              <a:rPr lang="en-US" sz="1800" dirty="0" smtClean="0"/>
              <a:t>the next hop associated with this </a:t>
            </a:r>
            <a:r>
              <a:rPr lang="en-US" sz="1800" dirty="0" smtClean="0"/>
              <a:t>IPv6 destination prefix </a:t>
            </a:r>
            <a:r>
              <a:rPr lang="en-US" sz="1800" dirty="0" smtClean="0"/>
              <a:t>over others, when multiple identical prefixes (for different next hops) have been </a:t>
            </a:r>
            <a:r>
              <a:rPr lang="en-US" sz="1800" dirty="0" smtClean="0"/>
              <a:t>received</a:t>
            </a:r>
            <a:endParaRPr lang="en-GB" sz="1800" dirty="0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7D68B9-D1D5-4B7B-9B76-246C194EAA30}" type="slidenum">
              <a:rPr lang="en-US" altLang="zh-CN"/>
              <a:pPr/>
              <a:t>2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 idx="4294967295"/>
          </p:nvPr>
        </p:nvSpPr>
        <p:spPr>
          <a:xfrm>
            <a:off x="457200" y="185738"/>
            <a:ext cx="8229600" cy="1143000"/>
          </a:xfrm>
        </p:spPr>
        <p:txBody>
          <a:bodyPr/>
          <a:lstStyle/>
          <a:p>
            <a:pPr eaLnBrk="1" hangingPunct="1"/>
            <a:r>
              <a:rPr lang="de-DE" sz="3200" dirty="0" smtClean="0">
                <a:solidFill>
                  <a:srgbClr val="441774"/>
                </a:solidFill>
              </a:rPr>
              <a:t>RA Route Option</a:t>
            </a:r>
            <a:br>
              <a:rPr lang="de-DE" sz="3200" dirty="0" smtClean="0">
                <a:solidFill>
                  <a:srgbClr val="441774"/>
                </a:solidFill>
              </a:rPr>
            </a:br>
            <a:r>
              <a:rPr lang="de-DE" sz="2800" dirty="0" smtClean="0">
                <a:solidFill>
                  <a:srgbClr val="441774"/>
                </a:solidFill>
              </a:rPr>
              <a:t>Motivation - Continued</a:t>
            </a:r>
            <a:endParaRPr lang="en-US" sz="3200" dirty="0" smtClean="0">
              <a:solidFill>
                <a:srgbClr val="441774"/>
              </a:solidFill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12863"/>
            <a:ext cx="8229600" cy="5164137"/>
          </a:xfrm>
        </p:spPr>
        <p:txBody>
          <a:bodyPr/>
          <a:lstStyle/>
          <a:p>
            <a:r>
              <a:rPr lang="en-US" sz="2400" b="1" dirty="0" smtClean="0"/>
              <a:t>Next Hop Address with Route Prefix option</a:t>
            </a:r>
          </a:p>
          <a:p>
            <a:pPr lvl="1" eaLnBrk="1" hangingPunct="1"/>
            <a:r>
              <a:rPr lang="en-US" sz="1800" dirty="0" smtClean="0"/>
              <a:t>Includes next hop with RPO in one option </a:t>
            </a:r>
            <a:r>
              <a:rPr lang="en-US" sz="1800" dirty="0" smtClean="0"/>
              <a:t>to designate that specific routes are available via routers </a:t>
            </a:r>
            <a:endParaRPr lang="en-US" sz="1800" dirty="0" smtClean="0"/>
          </a:p>
          <a:p>
            <a:pPr lvl="1" eaLnBrk="1" hangingPunct="1"/>
            <a:r>
              <a:rPr lang="en-US" sz="1800" dirty="0" smtClean="0"/>
              <a:t>If there is more than one route available via specific next </a:t>
            </a:r>
            <a:r>
              <a:rPr lang="en-US" sz="1800" dirty="0" smtClean="0"/>
              <a:t>hop, one next hop </a:t>
            </a:r>
            <a:r>
              <a:rPr lang="en-US" sz="1800" dirty="0" smtClean="0"/>
              <a:t>which contains multiple </a:t>
            </a:r>
            <a:r>
              <a:rPr lang="en-US" sz="1800" dirty="0" smtClean="0"/>
              <a:t>route prefix options</a:t>
            </a:r>
            <a:endParaRPr lang="en-GB" sz="1800" dirty="0" smtClean="0"/>
          </a:p>
          <a:p>
            <a:pPr eaLnBrk="1" hangingPunct="1"/>
            <a:r>
              <a:rPr lang="en-GB" sz="2000" dirty="0" smtClean="0"/>
              <a:t>RA based solution </a:t>
            </a:r>
            <a:endParaRPr lang="en-GB" sz="1800" dirty="0" smtClean="0"/>
          </a:p>
          <a:p>
            <a:pPr lvl="1" eaLnBrk="1" hangingPunct="1"/>
            <a:r>
              <a:rPr lang="en-US" sz="1800" dirty="0" smtClean="0"/>
              <a:t>Assume clients that know what to do with the info </a:t>
            </a:r>
          </a:p>
          <a:p>
            <a:pPr lvl="1" eaLnBrk="1" hangingPunct="1"/>
            <a:r>
              <a:rPr lang="en-US" sz="1800" dirty="0" smtClean="0"/>
              <a:t>Those that don’t simply </a:t>
            </a:r>
            <a:r>
              <a:rPr lang="en-US" sz="1800" dirty="0" smtClean="0"/>
              <a:t>ignore</a:t>
            </a:r>
            <a:endParaRPr lang="en-US" sz="1800" dirty="0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7D68B9-D1D5-4B7B-9B76-246C194EAA30}" type="slidenum">
              <a:rPr lang="en-US" altLang="zh-CN"/>
              <a:pPr/>
              <a:t>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229600" cy="795338"/>
          </a:xfrm>
        </p:spPr>
        <p:txBody>
          <a:bodyPr/>
          <a:lstStyle/>
          <a:p>
            <a:pPr eaLnBrk="1" hangingPunct="1"/>
            <a:r>
              <a:rPr lang="de-DE" sz="3200" dirty="0" smtClean="0">
                <a:solidFill>
                  <a:srgbClr val="441774"/>
                </a:solidFill>
              </a:rPr>
              <a:t>Proposed RA Options</a:t>
            </a:r>
            <a:endParaRPr lang="en-US" sz="3200" dirty="0" smtClean="0">
              <a:solidFill>
                <a:srgbClr val="441774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4294967295"/>
          </p:nvPr>
        </p:nvSpPr>
        <p:spPr>
          <a:xfrm>
            <a:off x="5791200" y="1312863"/>
            <a:ext cx="3124200" cy="4643437"/>
          </a:xfrm>
        </p:spPr>
        <p:txBody>
          <a:bodyPr/>
          <a:lstStyle/>
          <a:p>
            <a:pPr eaLnBrk="1" hangingPunct="1"/>
            <a:r>
              <a:rPr lang="en-GB" sz="2000" b="1" dirty="0" smtClean="0"/>
              <a:t>RPO</a:t>
            </a:r>
          </a:p>
          <a:p>
            <a:pPr lvl="1" eaLnBrk="1" hangingPunct="1"/>
            <a:r>
              <a:rPr lang="en-GB" sz="1600" b="1" dirty="0" smtClean="0"/>
              <a:t>Defines the destination prefix</a:t>
            </a:r>
          </a:p>
          <a:p>
            <a:pPr lvl="1" eaLnBrk="1" hangingPunct="1"/>
            <a:r>
              <a:rPr lang="en-GB" sz="1600" b="1" dirty="0" smtClean="0"/>
              <a:t>Borrows from RFC4191 in using the Reserved and </a:t>
            </a:r>
            <a:r>
              <a:rPr lang="en-GB" sz="1600" b="1" dirty="0" err="1" smtClean="0"/>
              <a:t>Prf</a:t>
            </a:r>
            <a:r>
              <a:rPr lang="en-GB" sz="1600" b="1" dirty="0" smtClean="0"/>
              <a:t> values</a:t>
            </a:r>
          </a:p>
          <a:p>
            <a:pPr lvl="1" eaLnBrk="1" hangingPunct="1"/>
            <a:r>
              <a:rPr lang="en-GB" sz="1600" b="1" dirty="0" smtClean="0"/>
              <a:t>Adds metric in place of </a:t>
            </a:r>
            <a:r>
              <a:rPr lang="en-GB" sz="1600" b="1" dirty="0" err="1" smtClean="0"/>
              <a:t>resvd</a:t>
            </a:r>
            <a:endParaRPr lang="en-GB" sz="1600" b="1" dirty="0" smtClean="0"/>
          </a:p>
          <a:p>
            <a:pPr lvl="1" eaLnBrk="1" hangingPunct="1"/>
            <a:r>
              <a:rPr lang="en-GB" sz="1600" b="1" dirty="0" err="1" smtClean="0"/>
              <a:t>Prf</a:t>
            </a:r>
            <a:r>
              <a:rPr lang="en-GB" sz="1600" b="1" dirty="0" smtClean="0"/>
              <a:t> is for </a:t>
            </a:r>
            <a:r>
              <a:rPr lang="en-US" sz="1600" b="1" dirty="0" smtClean="0"/>
              <a:t>preferring the router and metric is for preferring the next hop </a:t>
            </a:r>
            <a:endParaRPr lang="en-GB" sz="1600" b="1" dirty="0" smtClean="0"/>
          </a:p>
          <a:p>
            <a:pPr lvl="1" eaLnBrk="1" hangingPunct="1"/>
            <a:endParaRPr lang="en-GB" sz="1600" b="1" dirty="0" smtClean="0"/>
          </a:p>
          <a:p>
            <a:pPr eaLnBrk="1" hangingPunct="1"/>
            <a:r>
              <a:rPr lang="en-GB" sz="2000" b="1" dirty="0" smtClean="0"/>
              <a:t>Next Hop Address</a:t>
            </a:r>
          </a:p>
          <a:p>
            <a:pPr lvl="1" eaLnBrk="1" hangingPunct="1"/>
            <a:r>
              <a:rPr lang="en-GB" sz="1600" b="1" dirty="0" smtClean="0"/>
              <a:t>Defines IPv6 next hop address. </a:t>
            </a:r>
          </a:p>
          <a:p>
            <a:pPr eaLnBrk="1" hangingPunct="1"/>
            <a:endParaRPr lang="en-GB" sz="2000" b="1" dirty="0" smtClean="0"/>
          </a:p>
        </p:txBody>
      </p:sp>
      <p:sp>
        <p:nvSpPr>
          <p:cNvPr id="1434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D20019-1621-4C33-8D70-650744492F86}" type="slidenum">
              <a:rPr lang="en-US" altLang="zh-CN"/>
              <a:pPr/>
              <a:t>4</a:t>
            </a:fld>
            <a:endParaRPr lang="en-US" altLang="zh-CN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447800"/>
            <a:ext cx="559008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895849"/>
            <a:ext cx="5562600" cy="106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229600" cy="795338"/>
          </a:xfrm>
        </p:spPr>
        <p:txBody>
          <a:bodyPr/>
          <a:lstStyle/>
          <a:p>
            <a:pPr eaLnBrk="1" hangingPunct="1"/>
            <a:r>
              <a:rPr lang="de-DE" sz="3200" dirty="0" smtClean="0">
                <a:solidFill>
                  <a:srgbClr val="441774"/>
                </a:solidFill>
              </a:rPr>
              <a:t>Proposed RA Options</a:t>
            </a:r>
            <a:endParaRPr lang="en-US" sz="3200" dirty="0" smtClean="0">
              <a:solidFill>
                <a:srgbClr val="441774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4294967295"/>
          </p:nvPr>
        </p:nvSpPr>
        <p:spPr>
          <a:xfrm>
            <a:off x="609600" y="4818063"/>
            <a:ext cx="7924800" cy="1049337"/>
          </a:xfrm>
        </p:spPr>
        <p:txBody>
          <a:bodyPr/>
          <a:lstStyle/>
          <a:p>
            <a:pPr eaLnBrk="1" hangingPunct="1"/>
            <a:r>
              <a:rPr lang="en-GB" sz="2000" b="1" dirty="0" smtClean="0"/>
              <a:t>Next Hop Address and RPO</a:t>
            </a:r>
          </a:p>
          <a:p>
            <a:pPr lvl="1" eaLnBrk="1" hangingPunct="1"/>
            <a:r>
              <a:rPr lang="en-GB" sz="1600" b="1" dirty="0" smtClean="0"/>
              <a:t>Defines the two options together in one option</a:t>
            </a:r>
          </a:p>
          <a:p>
            <a:pPr lvl="1" eaLnBrk="1" hangingPunct="1">
              <a:buNone/>
            </a:pPr>
            <a:endParaRPr lang="en-GB" sz="1600" b="1" dirty="0" smtClean="0"/>
          </a:p>
          <a:p>
            <a:pPr eaLnBrk="1" hangingPunct="1"/>
            <a:endParaRPr lang="en-GB" sz="2000" b="1" dirty="0" smtClean="0"/>
          </a:p>
        </p:txBody>
      </p:sp>
      <p:sp>
        <p:nvSpPr>
          <p:cNvPr id="1434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D20019-1621-4C33-8D70-650744492F86}" type="slidenum">
              <a:rPr lang="en-US" altLang="zh-CN"/>
              <a:pPr/>
              <a:t>5</a:t>
            </a:fld>
            <a:endParaRPr lang="en-US" altLang="zh-CN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00200"/>
            <a:ext cx="8077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"/>
            <a:ext cx="7543800" cy="685800"/>
          </a:xfrm>
        </p:spPr>
        <p:txBody>
          <a:bodyPr/>
          <a:lstStyle/>
          <a:p>
            <a:pPr algn="ctr" eaLnBrk="1" hangingPunct="1"/>
            <a:r>
              <a:rPr lang="de-DE" sz="3600" dirty="0" smtClean="0">
                <a:solidFill>
                  <a:srgbClr val="441774"/>
                </a:solidFill>
              </a:rPr>
              <a:t>Mailing List Discussions</a:t>
            </a:r>
            <a:endParaRPr lang="en-US" altLang="zh-CN" sz="3600" dirty="0" smtClean="0">
              <a:solidFill>
                <a:srgbClr val="441774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305800" cy="5410200"/>
          </a:xfrm>
        </p:spPr>
        <p:txBody>
          <a:bodyPr/>
          <a:lstStyle/>
          <a:p>
            <a:pPr marL="571500" indent="-571500" eaLnBrk="1" hangingPunct="1"/>
            <a:r>
              <a:rPr lang="pl-PL" sz="2000" dirty="0" smtClean="0"/>
              <a:t>Feedback from WG</a:t>
            </a:r>
            <a:r>
              <a:rPr lang="en-US" sz="2000" dirty="0" smtClean="0"/>
              <a:t>:</a:t>
            </a:r>
          </a:p>
          <a:p>
            <a:pPr marL="571500" indent="-571500" eaLnBrk="1" hangingPunct="1"/>
            <a:r>
              <a:rPr lang="en-US" sz="2000" dirty="0" smtClean="0"/>
              <a:t>Brian commented that a central site-wide configuration mechanism is needed</a:t>
            </a:r>
          </a:p>
          <a:p>
            <a:pPr marL="571500" indent="-571500" eaLnBrk="1" hangingPunct="1"/>
            <a:r>
              <a:rPr lang="en-US" sz="2000" dirty="0" smtClean="0"/>
              <a:t>Zhen asked how to relate the prefix option with </a:t>
            </a:r>
            <a:r>
              <a:rPr lang="en-US" sz="2000" dirty="0" err="1" smtClean="0"/>
              <a:t>nexthop</a:t>
            </a:r>
            <a:r>
              <a:rPr lang="en-US" sz="2000" dirty="0" smtClean="0"/>
              <a:t> option if they are used combined</a:t>
            </a:r>
          </a:p>
          <a:p>
            <a:pPr marL="571500" indent="-571500" eaLnBrk="1" hangingPunct="1"/>
            <a:r>
              <a:rPr lang="en-US" sz="2000" dirty="0" smtClean="0"/>
              <a:t>To clearly indicate the next hop address associated with the right RPO, to avoid any inconsistency arising from sending the two in two different options</a:t>
            </a:r>
          </a:p>
          <a:p>
            <a:pPr marL="571500" indent="-571500" eaLnBrk="1" hangingPunct="1"/>
            <a:r>
              <a:rPr lang="en-US" sz="2000" dirty="0" smtClean="0"/>
              <a:t>Hui asked what is the problem with RFC 4191?</a:t>
            </a:r>
          </a:p>
          <a:p>
            <a:pPr marL="571500" indent="-571500" eaLnBrk="1" hangingPunct="1"/>
            <a:r>
              <a:rPr lang="en-US" sz="2000" dirty="0" smtClean="0"/>
              <a:t>No problem with 4191 however multiple interfaced smart phones and multi-homed hosts bring the need to add a few new RA options</a:t>
            </a:r>
            <a:endParaRPr lang="pl-PL" sz="2000" dirty="0" smtClean="0"/>
          </a:p>
          <a:p>
            <a:pPr marL="571500" indent="-571500" eaLnBrk="1" hangingPunct="1"/>
            <a:r>
              <a:rPr lang="pl-PL" sz="2000" dirty="0" smtClean="0"/>
              <a:t>Ok to progress into WG draft?</a:t>
            </a:r>
          </a:p>
          <a:p>
            <a:pPr marL="920750" lvl="1" indent="-571500" eaLnBrk="1" hangingPunct="1">
              <a:buFont typeface="Wingdings" pitchFamily="2" charset="2"/>
              <a:buNone/>
            </a:pPr>
            <a:endParaRPr lang="en-US" altLang="zh-CN" sz="1600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4C651A2-4FC2-4D6D-94A5-ACF212B34C4D}" type="slidenum">
              <a:rPr lang="en-US" altLang="zh-CN"/>
              <a:pPr/>
              <a:t>6</a:t>
            </a:fld>
            <a:endParaRPr lang="en-US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宋体"/>
        <a:cs typeface="宋体"/>
      </a:majorFont>
      <a:minorFont>
        <a:latin typeface="Arial"/>
        <a:ea typeface="宋体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794</TotalTime>
  <Words>362</Words>
  <Application>Microsoft Office PowerPoint</Application>
  <PresentationFormat>On-screen Show (4:3)</PresentationFormat>
  <Paragraphs>53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Network</vt:lpstr>
      <vt:lpstr>IPv6 RA Options for Multiple Interface Next Hop Routes</vt:lpstr>
      <vt:lpstr>RA Route Option Motivation</vt:lpstr>
      <vt:lpstr>RA Route Option Motivation - Continued</vt:lpstr>
      <vt:lpstr>Proposed RA Options</vt:lpstr>
      <vt:lpstr>Proposed RA Options</vt:lpstr>
      <vt:lpstr>Mailing List Discussions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Behcet Sarikaya</dc:creator>
  <cp:lastModifiedBy>Huawei</cp:lastModifiedBy>
  <cp:revision>60</cp:revision>
  <cp:lastPrinted>1601-01-01T00:00:00Z</cp:lastPrinted>
  <dcterms:created xsi:type="dcterms:W3CDTF">2010-07-28T06:29:25Z</dcterms:created>
  <dcterms:modified xsi:type="dcterms:W3CDTF">2012-08-01T19:43:57Z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sflag">
    <vt:lpwstr>1280317790</vt:lpwstr>
  </property>
</Properties>
</file>