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8" r:id="rId3"/>
    <p:sldId id="276" r:id="rId4"/>
    <p:sldId id="275" r:id="rId5"/>
    <p:sldId id="315" r:id="rId6"/>
    <p:sldId id="316" r:id="rId7"/>
    <p:sldId id="314" r:id="rId8"/>
    <p:sldId id="317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82074" autoAdjust="0"/>
  </p:normalViewPr>
  <p:slideViewPr>
    <p:cSldViewPr>
      <p:cViewPr>
        <p:scale>
          <a:sx n="100" d="100"/>
          <a:sy n="100" d="100"/>
        </p:scale>
        <p:origin x="-6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2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3A22D6-1EE7-42E4-BE92-CB1AD489B653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0E673FD-DFE6-4CB5-94AC-D4CDFE4BA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5049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C87E1-38F4-48DA-B67A-6281FBDBB6FF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E3F04-23BA-456C-9304-2B9F1BBAAE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C1822-F352-4A6B-89B1-1D76EC249642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5C984-3540-4AC2-945B-E3BB921C4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9BB48-40A8-4B1B-B50B-CC7B27278BD3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2F5C7-9454-481D-88BD-C75804F24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849B3-D5C0-4108-A301-C3D81AF2CE43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563A5-DCC7-4D1C-BBC2-B63255CD4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AD642-48CD-4762-8D70-70D49336ECB4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05801-E90F-4E36-AC93-2AFCEA66F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AA413-0264-4612-9147-120711CAD849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1A880-BD32-440E-841D-508FE1956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D63C1-FB18-42A5-B0AB-3F5B271957A4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D94FA-3033-40D3-8E39-36444E6DA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46C71-D355-4633-B48F-C6D2B6F10FE8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6A341-5366-416E-8BFA-BCAE32BBA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F8D61-279F-47A9-BEBA-BA8190FABC43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98F40-B296-40F1-BF7F-15684F165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CB177-0C4B-49AD-987E-3221B76E89CA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CEF5-E765-43F9-846B-FE1DE5200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F27C7-664A-4AA4-93CB-A5C604917C65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C1928-823D-4215-A49A-F67EA6AC7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64C61-3E9B-4B80-A10E-3EF4ACF59876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B4280-DB23-4E29-9278-1D727518F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513B3-FBF6-4BB9-8F51-972083BCFB5B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FF1A4-9D78-47DD-A409-22FF60C195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2249E-EDCA-46C8-BB4E-4A467FC65D6B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6556-C316-4160-8A40-FC8C893F9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BCE64-35B0-4EBA-84E4-7335BB3FA474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041D8-AEBA-4741-93BE-619FF9CD5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87117-045F-4EC7-8FAC-A5EB6FF2EF40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1E2E9-5C69-4718-B25D-8E78F9631C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A7A33-D716-4213-92EE-17E1B86FA71E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4EA47-6D23-4775-B3EF-C2BB3B88A4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10F64-249D-432E-9250-3BA558CF3121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1B321-EE73-4DCB-826F-C40E972CD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0848C-D076-473A-BBC8-391D805FD2A1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25EAB-CCE1-410F-8EB2-BFCBBE774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63934-0B5C-4512-86C5-2B989D29819D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826BF-8972-4369-BBCB-B30BA79BDD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810F-B82B-4FC4-9A10-FAD19F8653FF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9BA83-2312-457E-A76E-45B9D8259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BCEA5-4E22-428E-AF4B-1999A8EF867D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5FBD5-FA1D-4D51-B03B-269C05187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527D81-9B26-4920-8B90-2CBD8E8ABF6E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1C821B-8C68-4799-8100-863B4149E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FE7C8A7-E6C5-4F80-BF5D-90EC5DAA7906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22E36BD-2A0D-46EB-82A6-32A055877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3EA37B-D1B0-4673-8FE3-FC89BF41ACDA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457200" y="685800"/>
            <a:ext cx="8229600" cy="1905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000" dirty="0" err="1" smtClean="0"/>
              <a:t>MMusic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Offer/Answer Considerations for G.723 Annex A and G.729 Annex B</a:t>
            </a:r>
            <a:br>
              <a:rPr lang="en-US" sz="3000" dirty="0" smtClean="0"/>
            </a:br>
            <a:r>
              <a:rPr lang="en-US" sz="3000" dirty="0" smtClean="0"/>
              <a:t>(draft-muthu-mmusic-offer-answer-g723-g729-00) </a:t>
            </a:r>
            <a:br>
              <a:rPr lang="en-US" sz="3000" dirty="0" smtClean="0"/>
            </a:br>
            <a:endParaRPr lang="en-US" sz="3000" u="sng" dirty="0" smtClean="0"/>
          </a:p>
        </p:txBody>
      </p:sp>
      <p:sp>
        <p:nvSpPr>
          <p:cNvPr id="26628" name="Content Placeholder 2"/>
          <p:cNvSpPr>
            <a:spLocks/>
          </p:cNvSpPr>
          <p:nvPr/>
        </p:nvSpPr>
        <p:spPr bwMode="auto">
          <a:xfrm>
            <a:off x="381000" y="4572000"/>
            <a:ext cx="85725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800" dirty="0">
              <a:latin typeface="Calibri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-US" sz="2800" dirty="0" smtClean="0">
                <a:solidFill>
                  <a:srgbClr val="898989"/>
                </a:solidFill>
                <a:latin typeface="+mn-lt"/>
              </a:rPr>
              <a:t>Authors: Muthu A M. Perumal, </a:t>
            </a:r>
            <a:r>
              <a:rPr lang="en-US" sz="2800" dirty="0">
                <a:solidFill>
                  <a:srgbClr val="898989"/>
                </a:solidFill>
                <a:latin typeface="+mn-lt"/>
              </a:rPr>
              <a:t>R </a:t>
            </a:r>
            <a:r>
              <a:rPr lang="en-US" sz="2800" dirty="0" smtClean="0">
                <a:solidFill>
                  <a:srgbClr val="898989"/>
                </a:solidFill>
                <a:latin typeface="+mn-lt"/>
              </a:rPr>
              <a:t>Parthasarathi</a:t>
            </a:r>
            <a:endParaRPr lang="en-US" sz="2800" dirty="0">
              <a:solidFill>
                <a:srgbClr val="898989"/>
              </a:solidFill>
              <a:latin typeface="+mn-lt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800" dirty="0">
              <a:latin typeface="Calibri" pitchFamily="34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000125" y="3176588"/>
            <a:ext cx="7215188" cy="1752600"/>
          </a:xfrm>
        </p:spPr>
        <p:txBody>
          <a:bodyPr/>
          <a:lstStyle/>
          <a:p>
            <a:pPr eaLnBrk="1" hangingPunct="1"/>
            <a:r>
              <a:rPr lang="en-US" sz="3000" dirty="0" smtClean="0">
                <a:solidFill>
                  <a:srgbClr val="898989"/>
                </a:solidFill>
              </a:rPr>
              <a:t>August 1st 2012</a:t>
            </a:r>
          </a:p>
          <a:p>
            <a:pPr eaLnBrk="1" hangingPunct="1"/>
            <a:r>
              <a:rPr lang="en-US" sz="3000" dirty="0" smtClean="0">
                <a:solidFill>
                  <a:srgbClr val="898989"/>
                </a:solidFill>
              </a:rPr>
              <a:t>IETF 84 meeting</a:t>
            </a:r>
          </a:p>
          <a:p>
            <a:pPr eaLnBrk="1" hangingPunct="1"/>
            <a:endParaRPr lang="en-US" sz="3000" dirty="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Problem Statement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Solution considerations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Current Status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Next Steps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3BA4C44D-5F99-48E4-A92F-85F5D5D3A71D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Offer/Answer considerations are not specified for the following codec parameters in RFC4856</a:t>
            </a:r>
          </a:p>
          <a:p>
            <a:pPr lvl="1" eaLnBrk="1" hangingPunct="1"/>
            <a:r>
              <a:rPr lang="en-US" sz="1800" dirty="0" err="1" smtClean="0">
                <a:solidFill>
                  <a:srgbClr val="000000"/>
                </a:solidFill>
              </a:rPr>
              <a:t>annexa</a:t>
            </a:r>
            <a:r>
              <a:rPr lang="en-US" sz="1800" dirty="0" smtClean="0">
                <a:solidFill>
                  <a:srgbClr val="000000"/>
                </a:solidFill>
              </a:rPr>
              <a:t> parameter of </a:t>
            </a:r>
            <a:r>
              <a:rPr lang="en-US" sz="1800" dirty="0" err="1" smtClean="0">
                <a:solidFill>
                  <a:srgbClr val="000000"/>
                </a:solidFill>
              </a:rPr>
              <a:t>G723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</a:p>
          <a:p>
            <a:pPr lvl="1" eaLnBrk="1" hangingPunct="1"/>
            <a:r>
              <a:rPr lang="en-US" sz="1800" dirty="0" err="1" smtClean="0">
                <a:solidFill>
                  <a:srgbClr val="000000"/>
                </a:solidFill>
              </a:rPr>
              <a:t>annexb</a:t>
            </a:r>
            <a:r>
              <a:rPr lang="en-US" sz="1800" dirty="0" smtClean="0">
                <a:solidFill>
                  <a:srgbClr val="000000"/>
                </a:solidFill>
              </a:rPr>
              <a:t> parameter for G729, G729D and G729E </a:t>
            </a:r>
          </a:p>
          <a:p>
            <a:pPr lvl="1" eaLnBrk="1" hangingPunct="1"/>
            <a:endParaRPr lang="en-US" sz="1800" dirty="0" smtClean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Many implementations considers the Annex B (or Annex A) flavor as incompatible with the non-Annex B (or non-Annex A) flavor of the same codec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Undesirable user experience</a:t>
            </a:r>
          </a:p>
          <a:p>
            <a:pPr lvl="1" eaLnBrk="1" hangingPunct="1"/>
            <a:r>
              <a:rPr lang="en-US" sz="1800" dirty="0" smtClean="0">
                <a:solidFill>
                  <a:srgbClr val="000000"/>
                </a:solidFill>
              </a:rPr>
              <a:t>Call failure when no other common codec to use</a:t>
            </a:r>
          </a:p>
          <a:p>
            <a:pPr lvl="1" eaLnBrk="1" hangingPunct="1"/>
            <a:r>
              <a:rPr lang="en-US" sz="1800" dirty="0" smtClean="0">
                <a:solidFill>
                  <a:srgbClr val="000000"/>
                </a:solidFill>
              </a:rPr>
              <a:t>Undesirable codec matched and used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pPr>
              <a:defRPr/>
            </a:pPr>
            <a:fld id="{3BA4C44D-5F99-48E4-A92F-85F5D5D3A71D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Considerations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REQUIRE that the answer contain "no" if the offer contained "no". 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 Forbid the answer from explicitly containing "yes" when the offer contained "no", but allow the answer to implicitly contain "yes" (via the default) and treat it as "no”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pPr>
              <a:defRPr/>
            </a:pPr>
            <a:fld id="{3BA4C44D-5F99-48E4-A92F-85F5D5D3A71D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Originally submitted to Payload WG and had lot of </a:t>
            </a:r>
            <a:r>
              <a:rPr lang="en-US" sz="2800" smtClean="0"/>
              <a:t>mailing </a:t>
            </a:r>
            <a:r>
              <a:rPr lang="en-US" sz="2800" smtClean="0"/>
              <a:t>list discussion</a:t>
            </a:r>
            <a:endParaRPr lang="en-US" sz="2800" dirty="0" smtClean="0"/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Presented this draft at IETF-83 in the AVTEXT session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No open issues, except a suggestion to cross check with existing implementations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Resubmitted to MMUSIC as a BCP, following instructions from the Chairs &amp; AD guidelines.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pPr>
              <a:defRPr/>
            </a:pPr>
            <a:fld id="{3BA4C44D-5F99-48E4-A92F-85F5D5D3A71D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Adding milestone in the charter for this problem?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Adopting this draft for the milestone?</a:t>
            </a:r>
          </a:p>
          <a:p>
            <a:pPr>
              <a:buNone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Ask for more review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800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pPr>
              <a:defRPr/>
            </a:pPr>
            <a:fld id="{3BA4C44D-5F99-48E4-A92F-85F5D5D3A71D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pPr>
              <a:defRPr/>
            </a:pPr>
            <a:fld id="{3BA4C44D-5F99-48E4-A92F-85F5D5D3A71D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" y="1319986"/>
            <a:ext cx="79248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+mn-lt"/>
              </a:rPr>
              <a:t>Offer with </a:t>
            </a:r>
            <a:r>
              <a:rPr lang="en-US" dirty="0" err="1" smtClean="0">
                <a:latin typeface="+mn-lt"/>
              </a:rPr>
              <a:t>G279</a:t>
            </a:r>
            <a:r>
              <a:rPr lang="en-US" dirty="0" smtClean="0">
                <a:latin typeface="+mn-lt"/>
              </a:rPr>
              <a:t> and no </a:t>
            </a:r>
            <a:r>
              <a:rPr lang="en-US" dirty="0" err="1" smtClean="0">
                <a:latin typeface="+mn-lt"/>
              </a:rPr>
              <a:t>annexb</a:t>
            </a:r>
            <a:r>
              <a:rPr lang="en-US" dirty="0" smtClean="0">
                <a:latin typeface="+mn-lt"/>
              </a:rPr>
              <a:t> parameter: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v=0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o=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alice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2890844526 2890844526 IN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IP4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host.atlanta.example.com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s=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c=IN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IP4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host.atlanta.example.com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t=0 0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m=audio 49170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RTP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AVP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18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a=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rtpmap:18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G729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/8000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3362742"/>
            <a:ext cx="7924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+mn-lt"/>
              </a:rPr>
              <a:t>Answer with </a:t>
            </a:r>
            <a:r>
              <a:rPr lang="en-US" dirty="0" err="1" smtClean="0">
                <a:latin typeface="+mn-lt"/>
              </a:rPr>
              <a:t>G729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annexb</a:t>
            </a:r>
            <a:r>
              <a:rPr lang="en-US" dirty="0" smtClean="0">
                <a:latin typeface="+mn-lt"/>
              </a:rPr>
              <a:t>=no: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v=0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o=bob 1890844326 1890844326 IN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IP4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host.bangalore.example.com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s=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c=IN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IP4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host.bangalore.example.com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t=0 0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m=audio 19140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RTP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AVP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18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a=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rtpmap:18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G729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/8000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a=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fmtp:18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annexb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=no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5800" y="5638800"/>
            <a:ext cx="8229600" cy="914400"/>
          </a:xfrm>
        </p:spPr>
        <p:txBody>
          <a:bodyPr/>
          <a:lstStyle/>
          <a:p>
            <a:pPr>
              <a:buNone/>
            </a:pPr>
            <a:r>
              <a:rPr lang="en-US" sz="1800" dirty="0" smtClean="0"/>
              <a:t>End result: Call failure</a:t>
            </a:r>
          </a:p>
          <a:p>
            <a:pPr>
              <a:buNone/>
            </a:pPr>
            <a:r>
              <a:rPr lang="en-US" sz="1800" dirty="0" smtClean="0"/>
              <a:t>Expectation: Least common denominator (</a:t>
            </a:r>
            <a:r>
              <a:rPr lang="en-US" sz="1800" dirty="0" err="1" smtClean="0"/>
              <a:t>i.e</a:t>
            </a:r>
            <a:r>
              <a:rPr lang="en-US" sz="1800" dirty="0" smtClean="0"/>
              <a:t> </a:t>
            </a:r>
            <a:r>
              <a:rPr lang="en-US" sz="1800" dirty="0" err="1" smtClean="0"/>
              <a:t>G.729</a:t>
            </a:r>
            <a:r>
              <a:rPr lang="en-US" sz="1800" dirty="0" smtClean="0"/>
              <a:t>) be used  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9186</TotalTime>
  <Words>290</Words>
  <Application>Microsoft Office PowerPoint</Application>
  <PresentationFormat>On-screen Show (4:3)</PresentationFormat>
  <Paragraphs>77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Custom Design</vt:lpstr>
      <vt:lpstr>MMusic Offer/Answer Considerations for G.723 Annex A and G.729 Annex B (draft-muthu-mmusic-offer-answer-g723-g729-00)  </vt:lpstr>
      <vt:lpstr>Agenda</vt:lpstr>
      <vt:lpstr>Problem Statement</vt:lpstr>
      <vt:lpstr>Solution Considerations</vt:lpstr>
      <vt:lpstr>Current Status</vt:lpstr>
      <vt:lpstr>Next Steps</vt:lpstr>
      <vt:lpstr>Problem Statement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Parthasarathi</cp:lastModifiedBy>
  <cp:revision>564</cp:revision>
  <dcterms:created xsi:type="dcterms:W3CDTF">2010-10-26T11:43:01Z</dcterms:created>
  <dcterms:modified xsi:type="dcterms:W3CDTF">2012-07-25T08:37:48Z</dcterms:modified>
</cp:coreProperties>
</file>