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7" r:id="rId5"/>
    <p:sldId id="261" r:id="rId6"/>
    <p:sldId id="263" r:id="rId7"/>
    <p:sldId id="268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7128" autoAdjust="0"/>
  </p:normalViewPr>
  <p:slideViewPr>
    <p:cSldViewPr>
      <p:cViewPr>
        <p:scale>
          <a:sx n="90" d="100"/>
          <a:sy n="90" d="100"/>
        </p:scale>
        <p:origin x="-114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5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CE17450-C7FF-4FDB-8E75-5A0BB2F628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DBC6FF1-CD6A-43FA-8EB5-2CA8DE9471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E6430-D409-441A-9056-25089A8F3026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848487-390B-49CC-976A-7C0D375CC550}" type="slidenum">
              <a:rPr lang="en-US"/>
              <a:pPr/>
              <a:t>3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E5F656-8862-4ADB-AEBD-81B9991B3284}" type="slidenum">
              <a:rPr lang="en-US"/>
              <a:pPr/>
              <a:t>4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0432C-9183-4CB3-B48A-AC2911FBDF1C}" type="slidenum">
              <a:rPr lang="en-US"/>
              <a:pPr/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9514D-60C4-420C-B304-3AD1E4A735EC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9514D-60C4-420C-B304-3AD1E4A735EC}" type="slidenum">
              <a:rPr lang="en-US"/>
              <a:pPr/>
              <a:t>7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EA6E9-F38D-49E2-890D-0BEEA517194D}" type="slidenum">
              <a:rPr lang="en-US"/>
              <a:pPr/>
              <a:t>8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E961AC5-B739-476C-88F3-5EC9CE67E8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3D57DC-70A3-4956-A6F7-46FA93C2A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868DF7-57BA-4E69-9171-20D70EB849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29C80-4664-4976-9B46-DBB2BF53C5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5C09A3-A68F-440F-80AE-565F628E29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3B96F1-485D-47B8-B5F3-A972966241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81EED-D300-48BB-9D62-B412EBC9C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1E251F-29DE-45EB-BAE5-4744A90F0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FA4AB6-0620-4A02-835C-FEBDC2454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9388D6-EBBE-45A2-99EB-EBA79E16DD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C4A76F-8F2D-424F-B712-CFEE2933C5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5673B73-2CF0-485E-9614-30A256C57F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30425"/>
            <a:ext cx="8305800" cy="1470025"/>
          </a:xfrm>
        </p:spPr>
        <p:txBody>
          <a:bodyPr/>
          <a:lstStyle/>
          <a:p>
            <a:r>
              <a:rPr lang="en-US" dirty="0"/>
              <a:t>Trafficclass Attribute in SDP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at </a:t>
            </a:r>
            <a:r>
              <a:rPr lang="en-US" sz="3200" dirty="0" err="1" smtClean="0"/>
              <a:t>IETF84</a:t>
            </a:r>
            <a:endParaRPr lang="en-US" sz="32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057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draft-ietf-</a:t>
            </a:r>
            <a:r>
              <a:rPr lang="en-US" sz="2400" dirty="0" err="1" smtClean="0"/>
              <a:t>mmusic</a:t>
            </a:r>
            <a:r>
              <a:rPr lang="en-US" sz="2400" dirty="0" smtClean="0"/>
              <a:t>-traffic-class-for-</a:t>
            </a:r>
            <a:r>
              <a:rPr lang="en-US" sz="2400" dirty="0" err="1" smtClean="0"/>
              <a:t>sdp</a:t>
            </a:r>
            <a:r>
              <a:rPr lang="en-US" sz="2400" dirty="0" smtClean="0"/>
              <a:t>-02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1600" dirty="0"/>
              <a:t>1</a:t>
            </a:r>
            <a:r>
              <a:rPr lang="en-US" sz="1600" dirty="0" smtClean="0"/>
              <a:t> August </a:t>
            </a:r>
            <a:r>
              <a:rPr lang="en-US" sz="1600" dirty="0"/>
              <a:t>12</a:t>
            </a:r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James Polk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Subha </a:t>
            </a:r>
            <a:r>
              <a:rPr lang="en-US" sz="1600" dirty="0" smtClean="0"/>
              <a:t>Dhesikan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Paul Jones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28960B-CFEB-4242-8950-2C5D99C7EB5E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this Draft is About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Traffic Classification attribute of sessions for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Policy decisions based on type of traffic within session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Monitoring specific types of traffic across network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DSCP </a:t>
            </a:r>
            <a:r>
              <a:rPr lang="en-US" sz="2000" dirty="0"/>
              <a:t>marking (individual or in groups)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Network </a:t>
            </a:r>
            <a:r>
              <a:rPr lang="en-US" sz="2000" dirty="0"/>
              <a:t>resource allocations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Etc</a:t>
            </a:r>
            <a:endParaRPr lang="en-US" sz="2000" dirty="0"/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Labels originated within </a:t>
            </a:r>
            <a:r>
              <a:rPr lang="en-US" sz="2400" dirty="0"/>
              <a:t>RFC 4594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“not </a:t>
            </a:r>
            <a:r>
              <a:rPr lang="en-US" sz="2000" dirty="0"/>
              <a:t>just RTP, or port #, but which type of video”?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/>
              <a:t>RSVP App-ID Object defined in RFC 2872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TSVWG ID defines profiles 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WG hummed 100% for adoption, but not yet </a:t>
            </a:r>
            <a:r>
              <a:rPr lang="en-US" sz="1800" dirty="0" smtClean="0"/>
              <a:t>WG </a:t>
            </a:r>
            <a:r>
              <a:rPr lang="en-US" sz="1800" dirty="0"/>
              <a:t>item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0028F-4ABB-458B-821E-6BEF3DD9E153}" type="slidenum">
              <a:rPr lang="en-US"/>
              <a:pPr/>
              <a:t>3</a:t>
            </a:fld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781800" y="1600200"/>
            <a:ext cx="2133600" cy="3200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2362200" y="1600200"/>
            <a:ext cx="4419600" cy="480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52400" y="1600200"/>
            <a:ext cx="2209800" cy="3048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Component Parts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22860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pt-BR" sz="2000" u="sng" dirty="0"/>
              <a:t>Categories</a:t>
            </a:r>
          </a:p>
          <a:p>
            <a:pPr>
              <a:lnSpc>
                <a:spcPct val="90000"/>
              </a:lnSpc>
            </a:pPr>
            <a:r>
              <a:rPr lang="pt-BR" sz="1800" dirty="0"/>
              <a:t>Conversational</a:t>
            </a:r>
          </a:p>
          <a:p>
            <a:pPr>
              <a:lnSpc>
                <a:spcPct val="90000"/>
              </a:lnSpc>
            </a:pPr>
            <a:r>
              <a:rPr lang="pt-BR" sz="1800" dirty="0"/>
              <a:t>Multimedia Conferencing</a:t>
            </a:r>
          </a:p>
          <a:p>
            <a:pPr>
              <a:lnSpc>
                <a:spcPct val="90000"/>
              </a:lnSpc>
            </a:pPr>
            <a:r>
              <a:rPr lang="pt-BR" sz="1800" dirty="0"/>
              <a:t>Real-Time Interactive</a:t>
            </a:r>
          </a:p>
          <a:p>
            <a:pPr>
              <a:lnSpc>
                <a:spcPct val="90000"/>
              </a:lnSpc>
            </a:pPr>
            <a:r>
              <a:rPr lang="pt-BR" sz="1800" dirty="0"/>
              <a:t>Multimedia Streaming</a:t>
            </a:r>
          </a:p>
          <a:p>
            <a:pPr>
              <a:lnSpc>
                <a:spcPct val="90000"/>
              </a:lnSpc>
            </a:pPr>
            <a:r>
              <a:rPr lang="pt-BR" sz="1800" dirty="0"/>
              <a:t>Broadcast</a:t>
            </a:r>
            <a:endParaRPr lang="en-US" sz="1800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362200" y="1600200"/>
            <a:ext cx="2286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pt-BR" sz="2000" u="sng" dirty="0"/>
              <a:t>Applications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Audio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Video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Text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application-sharing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Presentation-data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Whiteboarding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 err="1" smtClean="0"/>
              <a:t>Webchat</a:t>
            </a:r>
            <a:r>
              <a:rPr lang="en-US" sz="1600" dirty="0" smtClean="0"/>
              <a:t>/IM</a:t>
            </a:r>
            <a:endParaRPr lang="en-US" sz="1600" dirty="0"/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Gaming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Virtualized-desktop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Remote-desktop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Telemetry (e.g., NORAD missile control)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72000" y="1600200"/>
            <a:ext cx="2286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pt-BR" sz="2000" dirty="0"/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Multiplex (i.e., combined streams</a:t>
            </a:r>
            <a:r>
              <a:rPr lang="en-US" sz="1600" dirty="0" smtClean="0"/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Webcast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IPTV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/>
              <a:t>Live-events (though not the buffered ones)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600" dirty="0" smtClean="0"/>
              <a:t>Surveillance</a:t>
            </a:r>
            <a:endParaRPr lang="en-US" sz="1600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781800" y="1600200"/>
            <a:ext cx="213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pt-BR" sz="2000" u="sng" dirty="0" smtClean="0"/>
              <a:t>Adjectives</a:t>
            </a:r>
            <a:endParaRPr lang="pt-BR" sz="2000" u="sng" dirty="0"/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/>
              <a:t>Immersive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/>
              <a:t>avconf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/>
              <a:t>Realtime-Text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/>
              <a:t>Web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solidFill>
                  <a:schemeClr val="accent2"/>
                </a:solidFill>
              </a:rPr>
              <a:t>aq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solidFill>
                  <a:schemeClr val="accent2"/>
                </a:solidFill>
              </a:rPr>
              <a:t>admitted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solidFill>
                  <a:schemeClr val="accent2"/>
                </a:solidFill>
              </a:rPr>
              <a:t>nonadmitted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solidFill>
                  <a:schemeClr val="accent2"/>
                </a:solidFill>
              </a:rPr>
              <a:t>none</a:t>
            </a:r>
            <a:endParaRPr lang="en-US" dirty="0" smtClean="0">
              <a:solidFill>
                <a:schemeClr val="accent2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D3809-46CA-40A2-873E-0C74A12049E5}" type="slidenum">
              <a:rPr lang="en-US"/>
              <a:pPr/>
              <a:t>4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changed in </a:t>
            </a:r>
            <a:r>
              <a:rPr lang="en-US" dirty="0" smtClean="0"/>
              <a:t>WG-02</a:t>
            </a: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converged the use of terms 'parent' and 'category' to just 'category' for consistency.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changed ABNF to reflect extensibility by not having applications and adjectives named in the ABNF, rather have them merely IANA registered.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(Paul isn’t satisfied yet)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merged the qualified and unqualified adjective sections into a single section on adjectives, but allowing some to have a preceding qualifier.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general clean-up </a:t>
            </a:r>
            <a:r>
              <a:rPr lang="en-US" sz="2400" dirty="0"/>
              <a:t>of the doc.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3B5D36-634F-4522-ADDA-8029BD50C0DC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wasn’t done in </a:t>
            </a:r>
            <a:r>
              <a:rPr lang="en-US" dirty="0" smtClean="0"/>
              <a:t>WG-02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add </a:t>
            </a:r>
            <a:r>
              <a:rPr lang="en-US" sz="2400" dirty="0"/>
              <a:t>more to the 'how does this get processed' portion of Section 3. That will come in the next revision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Need clearer sections on each component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Category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Application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Adjective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Will recommend which components belong together, i.e.,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Which applications belong with which categories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Which adjectives belong with which applications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7A80B3-E423-4C1C-875C-26C43CF1587D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#1 – ABNF (still)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attribute                         =/ traffic-class-label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traffic-class-label          = "trafficclass" ":" [SP] category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"." application *( "." adjective )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category                        = "Broadcast" /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"Realtime-Interactive" /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"Multimedia-Conferencing" /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"Multimedia-Streaming" /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"Conversational" /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application                    =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adjective                       = classified-adjective /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unclassified-adjective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classified-adjective      =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 ":"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unclassified-adjective  =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tcl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-token                       = %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2D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/ %30-%39 / %41-%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5A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/ %61-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7A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sz="2800" dirty="0" smtClean="0"/>
              <a:t>framework </a:t>
            </a:r>
            <a:r>
              <a:rPr lang="en-US" sz="2800" dirty="0"/>
              <a:t>of traffic label, now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RFC 6648 is BCP removing non-standard alpha prefixes</a:t>
            </a:r>
          </a:p>
          <a:p>
            <a:pPr lvl="1"/>
            <a:r>
              <a:rPr lang="en-US" sz="2400" dirty="0" smtClean="0"/>
              <a:t>Meaning no more “_”</a:t>
            </a:r>
          </a:p>
          <a:p>
            <a:pPr lvl="1"/>
            <a:r>
              <a:rPr lang="en-US" sz="2400" dirty="0" smtClean="0"/>
              <a:t>Is this acceptable to WG?</a:t>
            </a:r>
            <a:endParaRPr lang="en-US" sz="2400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7A80B3-E423-4C1C-875C-26C43CF1587D}" type="slidenum">
              <a:rPr lang="en-US"/>
              <a:pPr/>
              <a:t>7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#2 – RFC 6648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143000" y="2438400"/>
            <a:ext cx="6567487" cy="1295400"/>
            <a:chOff x="1143000" y="2438400"/>
            <a:chExt cx="6567487" cy="1295400"/>
          </a:xfrm>
        </p:grpSpPr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1143000" y="2906712"/>
              <a:ext cx="65674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a=trafficclass </a:t>
              </a:r>
              <a:r>
                <a:rPr lang="en-US" sz="2000" dirty="0" err="1"/>
                <a:t>Category.application.adjective</a:t>
              </a:r>
              <a:r>
                <a:rPr lang="en-US" sz="2000" dirty="0"/>
                <a:t>(s)._</a:t>
              </a:r>
              <a:r>
                <a:rPr lang="en-US" sz="2000" dirty="0" err="1"/>
                <a:t>foo._bar</a:t>
              </a:r>
              <a:endParaRPr lang="en-US" sz="2000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398712" y="2438400"/>
              <a:ext cx="4611688" cy="533401"/>
              <a:chOff x="2398712" y="2438400"/>
              <a:chExt cx="4611688" cy="533401"/>
            </a:xfrm>
          </p:grpSpPr>
          <p:sp>
            <p:nvSpPr>
              <p:cNvPr id="17415" name="Text Box 7"/>
              <p:cNvSpPr txBox="1">
                <a:spLocks noChangeArrowheads="1"/>
              </p:cNvSpPr>
              <p:nvPr/>
            </p:nvSpPr>
            <p:spPr bwMode="auto">
              <a:xfrm>
                <a:off x="2398712" y="2438400"/>
                <a:ext cx="10477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delimiter</a:t>
                </a: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3429000" y="2666999"/>
                <a:ext cx="3581400" cy="304802"/>
                <a:chOff x="3429000" y="2666999"/>
                <a:chExt cx="3581400" cy="304802"/>
              </a:xfrm>
            </p:grpSpPr>
            <p:sp>
              <p:nvSpPr>
                <p:cNvPr id="17416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429000" y="2666999"/>
                  <a:ext cx="3581400" cy="1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17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809999" y="2667001"/>
                  <a:ext cx="1" cy="30480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18" name="Line 10"/>
                <p:cNvSpPr>
                  <a:spLocks noChangeShapeType="1"/>
                </p:cNvSpPr>
                <p:nvPr/>
              </p:nvSpPr>
              <p:spPr bwMode="auto">
                <a:xfrm>
                  <a:off x="5081587" y="2667000"/>
                  <a:ext cx="0" cy="30480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19" name="Line 11"/>
                <p:cNvSpPr>
                  <a:spLocks noChangeShapeType="1"/>
                </p:cNvSpPr>
                <p:nvPr/>
              </p:nvSpPr>
              <p:spPr bwMode="auto">
                <a:xfrm>
                  <a:off x="6477000" y="2667000"/>
                  <a:ext cx="0" cy="30480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0" name="Line 12"/>
                <p:cNvSpPr>
                  <a:spLocks noChangeShapeType="1"/>
                </p:cNvSpPr>
                <p:nvPr/>
              </p:nvSpPr>
              <p:spPr bwMode="auto">
                <a:xfrm>
                  <a:off x="7010400" y="2667000"/>
                  <a:ext cx="0" cy="30480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3657600" y="3276600"/>
              <a:ext cx="3505200" cy="457200"/>
              <a:chOff x="3657600" y="3276600"/>
              <a:chExt cx="3505200" cy="457200"/>
            </a:xfrm>
          </p:grpSpPr>
          <p:sp>
            <p:nvSpPr>
              <p:cNvPr id="17423" name="Text Box 15"/>
              <p:cNvSpPr txBox="1">
                <a:spLocks noChangeArrowheads="1"/>
              </p:cNvSpPr>
              <p:nvPr/>
            </p:nvSpPr>
            <p:spPr bwMode="auto">
              <a:xfrm>
                <a:off x="3657600" y="3367088"/>
                <a:ext cx="22288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Proprietary delimiter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5867400" y="3276600"/>
                <a:ext cx="1295400" cy="304800"/>
                <a:chOff x="5867400" y="3276600"/>
                <a:chExt cx="1295400" cy="304800"/>
              </a:xfrm>
            </p:grpSpPr>
            <p:sp>
              <p:nvSpPr>
                <p:cNvPr id="17425" name="Line 17"/>
                <p:cNvSpPr>
                  <a:spLocks noChangeShapeType="1"/>
                </p:cNvSpPr>
                <p:nvPr/>
              </p:nvSpPr>
              <p:spPr bwMode="auto">
                <a:xfrm>
                  <a:off x="5867400" y="3581400"/>
                  <a:ext cx="1295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6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7162800" y="3276600"/>
                  <a:ext cx="0" cy="3048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7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6553200" y="3276600"/>
                  <a:ext cx="0" cy="3048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62FE01-AABC-4BDC-9C7E-9330A9E2A96C}" type="slidenum">
              <a:rPr lang="en-US"/>
              <a:pPr/>
              <a:t>8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</a:t>
            </a:r>
            <a:r>
              <a:rPr lang="en-US" dirty="0"/>
              <a:t>next?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</a:t>
            </a:r>
            <a:r>
              <a:rPr lang="en-US" dirty="0"/>
              <a:t>more </a:t>
            </a:r>
            <a:r>
              <a:rPr lang="en-US" dirty="0" smtClean="0"/>
              <a:t>reviewers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6080</TotalTime>
  <Words>451</Words>
  <Application>Microsoft Office PowerPoint</Application>
  <PresentationFormat>On-screen Show (4:3)</PresentationFormat>
  <Paragraphs>125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Trafficclass Attribute in SDP  at IETF84</vt:lpstr>
      <vt:lpstr>What this Draft is About</vt:lpstr>
      <vt:lpstr>Individual Component Parts</vt:lpstr>
      <vt:lpstr>What else changed in WG-02</vt:lpstr>
      <vt:lpstr>What wasn’t done in WG-02</vt:lpstr>
      <vt:lpstr>Open Issue #1 – ABNF (still)</vt:lpstr>
      <vt:lpstr>Open Issue #2 – RFC 6648</vt:lpstr>
      <vt:lpstr>What’s next?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Polk (jmpolk)</dc:creator>
  <cp:lastModifiedBy>jmpolk</cp:lastModifiedBy>
  <cp:revision>90</cp:revision>
  <cp:lastPrinted>1601-01-01T00:00:00Z</cp:lastPrinted>
  <dcterms:created xsi:type="dcterms:W3CDTF">1601-01-01T00:00:00Z</dcterms:created>
  <dcterms:modified xsi:type="dcterms:W3CDTF">2012-07-31T17:11:28Z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