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256" r:id="rId2"/>
    <p:sldId id="271" r:id="rId3"/>
    <p:sldId id="268" r:id="rId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22" autoAdjust="0"/>
    <p:restoredTop sz="94660" autoAdjust="0"/>
  </p:normalViewPr>
  <p:slideViewPr>
    <p:cSldViewPr>
      <p:cViewPr varScale="1">
        <p:scale>
          <a:sx n="81" d="100"/>
          <a:sy n="81" d="100"/>
        </p:scale>
        <p:origin x="-10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1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6EF81-D1C1-4DA4-88CB-C76F4F5BDE06}" type="datetimeFigureOut">
              <a:rPr lang="en-US" smtClean="0">
                <a:latin typeface="+mn-lt"/>
              </a:rPr>
              <a:t>7/24/2012</a:t>
            </a:fld>
            <a:endParaRPr lang="en-US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9F01D-7400-4252-8D89-85316FEFD6EA}" type="slidenum">
              <a:rPr lang="en-US" smtClean="0">
                <a:latin typeface="+mn-lt"/>
              </a:rPr>
              <a:t>‹#›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2126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latin typeface="+mn-lt"/>
              </a:defRPr>
            </a:lvl1pPr>
          </a:lstStyle>
          <a:p>
            <a:fld id="{6D844A29-5187-4CF1-ADF0-8F3DF5532C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963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DE6491-8439-4327-8C01-DD3E39063B72}" type="slidenum">
              <a:rPr lang="en-US"/>
              <a:pPr/>
              <a:t>1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1375" y="242888"/>
            <a:ext cx="5232400" cy="39243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8463" y="4305300"/>
            <a:ext cx="5986462" cy="4181475"/>
          </a:xfrm>
        </p:spPr>
        <p:txBody>
          <a:bodyPr lIns="94006" tIns="49314" rIns="94006" bIns="49314"/>
          <a:lstStyle/>
          <a:p>
            <a:pPr marL="112713" indent="-112713" defTabSz="1020763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63" name="Rectangle 19"/>
          <p:cNvSpPr>
            <a:spLocks noGrp="1" noChangeArrowheads="1"/>
          </p:cNvSpPr>
          <p:nvPr>
            <p:ph type="ctrTitle"/>
          </p:nvPr>
        </p:nvSpPr>
        <p:spPr bwMode="white">
          <a:xfrm>
            <a:off x="609600" y="1531938"/>
            <a:ext cx="7921625" cy="830262"/>
          </a:xfrm>
          <a:ln/>
        </p:spPr>
        <p:txBody>
          <a:bodyPr lIns="0" rIns="0" anchor="ctr"/>
          <a:lstStyle>
            <a:lvl1pPr>
              <a:lnSpc>
                <a:spcPct val="120000"/>
              </a:lnSpc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85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029200"/>
            <a:ext cx="7929563" cy="890588"/>
          </a:xfrm>
          <a:ln/>
        </p:spPr>
        <p:txBody>
          <a:bodyPr lIns="0" rIns="0"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40" name="Group 7"/>
          <p:cNvGrpSpPr>
            <a:grpSpLocks/>
          </p:cNvGrpSpPr>
          <p:nvPr userDrawn="1"/>
        </p:nvGrpSpPr>
        <p:grpSpPr bwMode="auto">
          <a:xfrm>
            <a:off x="609600" y="525463"/>
            <a:ext cx="1447800" cy="769937"/>
            <a:chOff x="384" y="331"/>
            <a:chExt cx="912" cy="485"/>
          </a:xfrm>
        </p:grpSpPr>
        <p:sp>
          <p:nvSpPr>
            <p:cNvPr id="41" name="AutoShape 8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-106" charset="0"/>
                <a:ea typeface="+mn-ea"/>
              </a:endParaRPr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2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2971800"/>
            <a:ext cx="4419600" cy="381000"/>
          </a:xfrm>
        </p:spPr>
        <p:txBody>
          <a:bodyPr lIns="0" rIns="0" anchor="ctr" anchorCtr="0"/>
          <a:lstStyle>
            <a:lvl1pPr>
              <a:buNone/>
              <a:defRPr sz="2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IETF 75 – July 2009</a:t>
            </a:r>
            <a:endParaRPr lang="en-US" dirty="0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2362200"/>
            <a:ext cx="7924800" cy="381000"/>
          </a:xfrm>
        </p:spPr>
        <p:txBody>
          <a:bodyPr lIns="0" rIns="0" anchor="ctr" anchorCtr="0"/>
          <a:lstStyle>
            <a:lvl1pPr>
              <a:buNone/>
              <a:defRPr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defRPr>
            </a:lvl1pPr>
          </a:lstStyle>
          <a:p>
            <a:pPr marL="236538" marR="0" lvl="0" indent="-236538" algn="l" defTabSz="814388" rtl="0" eaLnBrk="1" fontAlgn="base" latinLnBrk="0" hangingPunct="1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>
                <a:srgbClr val="006699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lang="en-US" dirty="0" smtClean="0"/>
              <a:t>draft-</a:t>
            </a:r>
            <a:r>
              <a:rPr lang="en-US" dirty="0" err="1" smtClean="0"/>
              <a:t>ietf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999" y="1520825"/>
            <a:ext cx="3911601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754880" y="1517904"/>
            <a:ext cx="3911601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10151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7755" y="30480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2124" tIns="41061" rIns="82124" bIns="410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chemeClr val="accent6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A95426E5-C22C-4502-86FC-45F559A485F6}" type="slidenum">
              <a:rPr lang="en-US" sz="1000">
                <a:solidFill>
                  <a:schemeClr val="bg1">
                    <a:lumMod val="65000"/>
                  </a:schemeClr>
                </a:solidFill>
                <a:latin typeface="+mn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7999" y="1520825"/>
            <a:ext cx="8139113" cy="4803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533400" y="6670529"/>
            <a:ext cx="163512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Ali C. Begen (abegen@cisco.com)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8" r:id="rId3"/>
    <p:sldLayoutId id="2147483656" r:id="rId4"/>
    <p:sldLayoutId id="2147483657" r:id="rId5"/>
  </p:sldLayoutIdLst>
  <p:transition/>
  <p:timing>
    <p:tnLst>
      <p:par>
        <p:cTn id="1" dur="indefinite" restart="never" nodeType="tmRoot"/>
      </p:par>
    </p:tnLst>
  </p:timing>
  <p:txStyles>
    <p:titleStyle>
      <a:lvl1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6"/>
          </a:solidFill>
          <a:latin typeface="+mj-lt"/>
          <a:ea typeface="+mj-ea"/>
          <a:cs typeface="+mj-cs"/>
        </a:defRPr>
      </a:lvl1pPr>
      <a:lvl2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2pPr>
      <a:lvl3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3pPr>
      <a:lvl4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4pPr>
      <a:lvl5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236538" indent="-236538" algn="l" defTabSz="814388" rtl="0" eaLnBrk="1" fontAlgn="base" hangingPunct="1">
        <a:lnSpc>
          <a:spcPct val="110000"/>
        </a:lnSpc>
        <a:spcBef>
          <a:spcPct val="50000"/>
        </a:spcBef>
        <a:spcAft>
          <a:spcPct val="0"/>
        </a:spcAft>
        <a:buClr>
          <a:srgbClr val="006699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algn="l" defTabSz="814388" rtl="0" eaLnBrk="1" fontAlgn="base" hangingPunct="1"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914400" algn="l" defTabSz="814388" rtl="0" eaLnBrk="1" fontAlgn="base" hangingPunct="1">
        <a:spcBef>
          <a:spcPct val="35000"/>
        </a:spcBef>
        <a:spcAft>
          <a:spcPct val="0"/>
        </a:spcAft>
        <a:defRPr sz="1800">
          <a:solidFill>
            <a:schemeClr val="tx1"/>
          </a:solidFill>
          <a:latin typeface="+mn-lt"/>
        </a:defRPr>
      </a:lvl3pPr>
      <a:lvl4pPr marL="1254125" algn="l" defTabSz="814388" rtl="0" eaLnBrk="1" fontAlgn="base" hangingPunct="1">
        <a:spcBef>
          <a:spcPct val="35000"/>
        </a:spcBef>
        <a:spcAft>
          <a:spcPct val="0"/>
        </a:spcAft>
        <a:defRPr sz="1800">
          <a:solidFill>
            <a:schemeClr val="tx1"/>
          </a:solidFill>
          <a:latin typeface="+mn-lt"/>
        </a:defRPr>
      </a:lvl4pPr>
      <a:lvl5pPr marL="1604963" algn="l" defTabSz="814388" rtl="0" eaLnBrk="1" fontAlgn="base" hangingPunct="1">
        <a:spcBef>
          <a:spcPct val="35000"/>
        </a:spcBef>
        <a:spcAft>
          <a:spcPct val="0"/>
        </a:spcAft>
        <a:defRPr sz="18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6pPr>
      <a:lvl7pPr marL="2519363" algn="l" defTabSz="814388" rtl="0" eaLnBrk="1" fontAlgn="base" hangingPunct="1"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7pPr>
      <a:lvl8pPr marL="2976563" algn="l" defTabSz="814388" rtl="0" eaLnBrk="1" fontAlgn="base" hangingPunct="1"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8pPr>
      <a:lvl9pPr marL="3433763" algn="l" defTabSz="814388" rtl="0" eaLnBrk="1" fontAlgn="base" hangingPunct="1"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921625" cy="830262"/>
          </a:xfrm>
        </p:spPr>
        <p:txBody>
          <a:bodyPr/>
          <a:lstStyle/>
          <a:p>
            <a:r>
              <a:rPr lang="en-US" dirty="0"/>
              <a:t>Delayed Duplication Attribute in </a:t>
            </a:r>
            <a:r>
              <a:rPr lang="en-US" dirty="0" smtClean="0"/>
              <a:t>SDP</a:t>
            </a:r>
            <a:br>
              <a:rPr lang="en-US" dirty="0" smtClean="0"/>
            </a:br>
            <a:r>
              <a:rPr lang="en-US" dirty="0"/>
              <a:t>Duplication Grouping </a:t>
            </a:r>
            <a:r>
              <a:rPr lang="en-US" dirty="0" smtClean="0"/>
              <a:t>Semantics in SDP</a:t>
            </a:r>
            <a:endParaRPr lang="en-US" noProof="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Ali C. Begen, </a:t>
            </a:r>
            <a:r>
              <a:rPr lang="en-US" dirty="0"/>
              <a:t>Yiqun Cai and Heidi Ou</a:t>
            </a:r>
            <a:endParaRPr lang="en-US" noProof="0" dirty="0" smtClean="0"/>
          </a:p>
          <a:p>
            <a:r>
              <a:rPr lang="en-US" sz="1400" noProof="0" dirty="0" smtClean="0"/>
              <a:t>{abegen, ycai, hou}@cisco.com</a:t>
            </a:r>
            <a:endParaRPr lang="en-US" sz="1400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noProof="0" dirty="0" smtClean="0"/>
              <a:t>IETF </a:t>
            </a:r>
            <a:r>
              <a:rPr lang="en-US" noProof="0" dirty="0" smtClean="0"/>
              <a:t>84 </a:t>
            </a:r>
            <a:r>
              <a:rPr lang="en-US" noProof="0" dirty="0" smtClean="0"/>
              <a:t>– July </a:t>
            </a:r>
            <a:r>
              <a:rPr lang="en-US" noProof="0" dirty="0" smtClean="0"/>
              <a:t>2012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" y="2286000"/>
            <a:ext cx="7924800" cy="381000"/>
          </a:xfrm>
        </p:spPr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begen</a:t>
            </a:r>
            <a:r>
              <a:rPr lang="en-US" dirty="0" smtClean="0"/>
              <a:t>-mmusic-temporal-interleaving</a:t>
            </a:r>
            <a:r>
              <a:rPr lang="en-US" noProof="0" dirty="0" smtClean="0"/>
              <a:t>-04</a:t>
            </a:r>
          </a:p>
          <a:p>
            <a:r>
              <a:rPr lang="en-US" dirty="0"/>
              <a:t>draft-</a:t>
            </a:r>
            <a:r>
              <a:rPr lang="en-US" dirty="0" err="1"/>
              <a:t>begen</a:t>
            </a:r>
            <a:r>
              <a:rPr lang="en-US" dirty="0"/>
              <a:t>-mmusic-redundancy-grouping-03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92685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Packet loss </a:t>
            </a:r>
            <a:r>
              <a:rPr lang="en-US" sz="2000" dirty="0" smtClean="0"/>
              <a:t>is unavoidable </a:t>
            </a:r>
            <a:r>
              <a:rPr lang="en-US" sz="2000" dirty="0"/>
              <a:t>due to congestion or </a:t>
            </a:r>
            <a:r>
              <a:rPr lang="en-US" sz="2000" dirty="0" smtClean="0"/>
              <a:t>network outages</a:t>
            </a:r>
          </a:p>
          <a:p>
            <a:pPr lvl="1"/>
            <a:r>
              <a:rPr lang="en-US" sz="1800" dirty="0" smtClean="0"/>
              <a:t>It </a:t>
            </a:r>
            <a:r>
              <a:rPr lang="en-US" sz="1800" dirty="0"/>
              <a:t>is especially </a:t>
            </a:r>
            <a:r>
              <a:rPr lang="en-US" sz="1800" dirty="0" smtClean="0"/>
              <a:t>more problematic in multicasting due to large </a:t>
            </a:r>
            <a:r>
              <a:rPr lang="en-US" sz="1800" dirty="0" err="1" smtClean="0"/>
              <a:t>fanout</a:t>
            </a:r>
            <a:endParaRPr lang="en-US" sz="1800" dirty="0" smtClean="0"/>
          </a:p>
          <a:p>
            <a:pPr lvl="1"/>
            <a:r>
              <a:rPr lang="en-US" sz="1800" dirty="0" smtClean="0"/>
              <a:t>One basic recovery (</a:t>
            </a:r>
            <a:r>
              <a:rPr lang="en-US" sz="1800" dirty="0"/>
              <a:t>within a bounded </a:t>
            </a:r>
            <a:r>
              <a:rPr lang="en-US" sz="1800" dirty="0" smtClean="0"/>
              <a:t>delay and bandwidth) method is </a:t>
            </a:r>
            <a:r>
              <a:rPr lang="en-US" sz="1800" dirty="0"/>
              <a:t>to send redundant </a:t>
            </a:r>
            <a:r>
              <a:rPr lang="en-US" sz="1800" dirty="0" smtClean="0"/>
              <a:t>stream(s)</a:t>
            </a:r>
          </a:p>
          <a:p>
            <a:r>
              <a:rPr lang="en-US" sz="2000" dirty="0" smtClean="0"/>
              <a:t>A redundant stream can carry </a:t>
            </a:r>
            <a:r>
              <a:rPr lang="en-US" sz="2000" dirty="0" err="1" smtClean="0"/>
              <a:t>FEC</a:t>
            </a:r>
            <a:r>
              <a:rPr lang="en-US" sz="2000" dirty="0" smtClean="0"/>
              <a:t>-like data or the duplicates of the original source packets</a:t>
            </a:r>
          </a:p>
          <a:p>
            <a:pPr lvl="1"/>
            <a:r>
              <a:rPr lang="en-US" sz="1600" dirty="0" smtClean="0"/>
              <a:t>Here we are interested in methods where duplicates are used</a:t>
            </a:r>
          </a:p>
          <a:p>
            <a:pPr lvl="1"/>
            <a:r>
              <a:rPr lang="en-US" sz="1600" dirty="0" smtClean="0"/>
              <a:t>We focus on dual streaming but triple or quadruple streaming is also possible</a:t>
            </a:r>
          </a:p>
          <a:p>
            <a:pPr lvl="1"/>
            <a:r>
              <a:rPr lang="en-US" sz="1600" dirty="0" smtClean="0"/>
              <a:t>SDP does not have the semantics for describing redundant streams</a:t>
            </a:r>
          </a:p>
          <a:p>
            <a:r>
              <a:rPr lang="en-US" sz="2000" dirty="0" smtClean="0"/>
              <a:t>These documents</a:t>
            </a:r>
            <a:endParaRPr lang="en-US" sz="2000" dirty="0" smtClean="0"/>
          </a:p>
          <a:p>
            <a:pPr lvl="1"/>
            <a:r>
              <a:rPr lang="en-US" sz="1800" dirty="0" smtClean="0"/>
              <a:t>Define an SDP attribute for temporally interleaved redundant streams</a:t>
            </a:r>
          </a:p>
          <a:p>
            <a:pPr lvl="1"/>
            <a:r>
              <a:rPr lang="en-US" sz="1800" dirty="0" smtClean="0"/>
              <a:t>Define </a:t>
            </a:r>
            <a:r>
              <a:rPr lang="en-US" sz="1800" dirty="0" smtClean="0"/>
              <a:t>grouping semantics for redundant RTP streams</a:t>
            </a:r>
          </a:p>
          <a:p>
            <a:pPr lvl="1"/>
            <a:r>
              <a:rPr lang="en-US" sz="1800" dirty="0" smtClean="0"/>
              <a:t>Define </a:t>
            </a:r>
            <a:r>
              <a:rPr lang="en-US" sz="1800" dirty="0" smtClean="0"/>
              <a:t>SSRC-level grouping </a:t>
            </a:r>
            <a:r>
              <a:rPr lang="en-US" sz="1800" dirty="0"/>
              <a:t>semantics </a:t>
            </a:r>
            <a:r>
              <a:rPr lang="en-US" sz="1800" dirty="0" smtClean="0"/>
              <a:t>for SSRC-</a:t>
            </a:r>
            <a:r>
              <a:rPr lang="en-US" sz="1800" dirty="0" err="1" smtClean="0"/>
              <a:t>muxed</a:t>
            </a:r>
            <a:r>
              <a:rPr lang="en-US" sz="1800" dirty="0" smtClean="0"/>
              <a:t> redundant RTP streams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96088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Seeking Adoption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Duplicating RTP Streams </a:t>
            </a:r>
            <a:r>
              <a:rPr lang="en-US" dirty="0" smtClean="0"/>
              <a:t>(draft-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avtext</a:t>
            </a:r>
            <a:r>
              <a:rPr lang="en-US" dirty="0" smtClean="0"/>
              <a:t>-</a:t>
            </a:r>
            <a:r>
              <a:rPr lang="en-US" dirty="0" err="1" smtClean="0"/>
              <a:t>rtp</a:t>
            </a:r>
            <a:r>
              <a:rPr lang="en-US" dirty="0" smtClean="0"/>
              <a:t>-duplication) has recently been adopted by </a:t>
            </a:r>
            <a:r>
              <a:rPr lang="en-US" dirty="0" err="1" smtClean="0"/>
              <a:t>AVTEXT</a:t>
            </a:r>
            <a:endParaRPr lang="en-US" dirty="0" smtClean="0"/>
          </a:p>
          <a:p>
            <a:r>
              <a:rPr lang="en-US" noProof="0" dirty="0" smtClean="0"/>
              <a:t>It normatively requires these two MMUSIC drafts</a:t>
            </a:r>
          </a:p>
          <a:p>
            <a:r>
              <a:rPr lang="en-US" dirty="0" smtClean="0"/>
              <a:t>Could MMUSIC adopt these two drafts?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6728849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IETF_abegen">
  <a:themeElements>
    <a:clrScheme name="IETF_abegen">
      <a:dk1>
        <a:srgbClr val="000000"/>
      </a:dk1>
      <a:lt1>
        <a:srgbClr val="FFFFFF"/>
      </a:lt1>
      <a:dk2>
        <a:srgbClr val="FF9900"/>
      </a:dk2>
      <a:lt2>
        <a:srgbClr val="3399FF"/>
      </a:lt2>
      <a:accent1>
        <a:srgbClr val="000066"/>
      </a:accent1>
      <a:accent2>
        <a:srgbClr val="CC0000"/>
      </a:accent2>
      <a:accent3>
        <a:srgbClr val="009900"/>
      </a:accent3>
      <a:accent4>
        <a:srgbClr val="FFCC00"/>
      </a:accent4>
      <a:accent5>
        <a:srgbClr val="800080"/>
      </a:accent5>
      <a:accent6>
        <a:srgbClr val="006699"/>
      </a:accent6>
      <a:hlink>
        <a:srgbClr val="FF9900"/>
      </a:hlink>
      <a:folHlink>
        <a:srgbClr val="3399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isco_abegen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IETF_abegen">
      <a:dk1>
        <a:srgbClr val="000000"/>
      </a:dk1>
      <a:lt1>
        <a:srgbClr val="FFFFFF"/>
      </a:lt1>
      <a:dk2>
        <a:srgbClr val="FF9900"/>
      </a:dk2>
      <a:lt2>
        <a:srgbClr val="3399FF"/>
      </a:lt2>
      <a:accent1>
        <a:srgbClr val="000066"/>
      </a:accent1>
      <a:accent2>
        <a:srgbClr val="CC0000"/>
      </a:accent2>
      <a:accent3>
        <a:srgbClr val="009900"/>
      </a:accent3>
      <a:accent4>
        <a:srgbClr val="FFCC00"/>
      </a:accent4>
      <a:accent5>
        <a:srgbClr val="800080"/>
      </a:accent5>
      <a:accent6>
        <a:srgbClr val="006699"/>
      </a:accent6>
      <a:hlink>
        <a:srgbClr val="FF9900"/>
      </a:hlink>
      <a:folHlink>
        <a:srgbClr val="3399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IETF_abegen">
      <a:dk1>
        <a:srgbClr val="000000"/>
      </a:dk1>
      <a:lt1>
        <a:srgbClr val="FFFFFF"/>
      </a:lt1>
      <a:dk2>
        <a:srgbClr val="FF9900"/>
      </a:dk2>
      <a:lt2>
        <a:srgbClr val="3399FF"/>
      </a:lt2>
      <a:accent1>
        <a:srgbClr val="000066"/>
      </a:accent1>
      <a:accent2>
        <a:srgbClr val="CC0000"/>
      </a:accent2>
      <a:accent3>
        <a:srgbClr val="009900"/>
      </a:accent3>
      <a:accent4>
        <a:srgbClr val="FFCC00"/>
      </a:accent4>
      <a:accent5>
        <a:srgbClr val="800080"/>
      </a:accent5>
      <a:accent6>
        <a:srgbClr val="006699"/>
      </a:accent6>
      <a:hlink>
        <a:srgbClr val="FF9900"/>
      </a:hlink>
      <a:folHlink>
        <a:srgbClr val="3399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IETF_abegen</Template>
  <TotalTime>4529</TotalTime>
  <Words>174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IETF_abegen</vt:lpstr>
      <vt:lpstr>Delayed Duplication Attribute in SDP Duplication Grouping Semantics in SDP</vt:lpstr>
      <vt:lpstr>Motivation</vt:lpstr>
      <vt:lpstr>Seeking Adoption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Delayed Duplication Attribute in SDP</dc:title>
  <dc:creator>Ali C. Begen (abegen)</dc:creator>
  <cp:lastModifiedBy>Ali C. Begen (abegen)</cp:lastModifiedBy>
  <cp:revision>11</cp:revision>
  <dcterms:created xsi:type="dcterms:W3CDTF">2010-07-15T23:20:41Z</dcterms:created>
  <dcterms:modified xsi:type="dcterms:W3CDTF">2012-07-27T00:14:34Z</dcterms:modified>
</cp:coreProperties>
</file>