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4" r:id="rId3"/>
    <p:sldId id="257" r:id="rId4"/>
    <p:sldId id="267" r:id="rId5"/>
    <p:sldId id="263" r:id="rId6"/>
    <p:sldId id="264" r:id="rId7"/>
    <p:sldId id="268" r:id="rId8"/>
    <p:sldId id="258" r:id="rId9"/>
    <p:sldId id="265" r:id="rId10"/>
    <p:sldId id="261" r:id="rId11"/>
    <p:sldId id="262" r:id="rId12"/>
    <p:sldId id="266" r:id="rId13"/>
    <p:sldId id="269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4ACBD8-5F6E-4F2A-A369-D94A0046EF5B}" type="datetimeFigureOut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fi-FI" noProof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387DFE4-BDA1-4381-B925-0937509660A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48CB63-E631-46F3-90AF-AEDD12C393AF}" type="slidenum">
              <a:rPr lang="fi-FI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i-FI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64CA8-2682-48E7-AC05-29EC05AB2E7D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D8F4D-C98F-44AE-9C14-7B809F9652A4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4E6D9-EC50-481D-99CC-207296E40AC2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7F984-B55C-433D-9F3C-AE1008ADD365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9524B-7074-4330-A387-5CBD101C7003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E7173-7341-4F47-9630-004BBA871DC5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9DD82-F813-49CD-B11F-030556713101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67199-DD6D-4198-BD51-15B66CEFC50D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E903B-0877-4C6D-9F61-157BD7425C74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36DED-8EB7-4F74-88D6-EBE89E42335F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E3305-A718-47D9-9B67-B2E017EA289C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346C0-5078-4E60-B3D2-4E6CE435A11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CF4AC-228B-4442-83D6-6ECA4ABC7EF1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110C1-CC2B-42AC-88D0-BF02A83E376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B8B5B-E9B2-4783-8BAD-B327D4467C6B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6F6A1-82A5-4123-84F7-A5837E748E62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FE80A-8906-4B8A-B4CF-7F15458FE3E4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CCE4C-27D8-45A0-8616-48FA0C6ABB4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0B201-0E36-48B7-B211-0A802D56597E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4D6D9-4814-492D-98B9-96150356680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E3E3-6EF1-4D2C-B216-9A4C7AD83FD6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94C28-5FB8-4617-98DC-4D934564B09C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917AD1-8B8A-4D12-A46E-DDD102559142}" type="datetime1">
              <a:rPr lang="fi-FI"/>
              <a:pPr>
                <a:defRPr/>
              </a:pPr>
              <a:t>31.7.2012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A0955EB-046C-4264-BC44-DD2CEB3B0AA3}" type="slidenum">
              <a:rPr lang="fi-FI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6000" smtClean="0"/>
              <a:t>BUNDLE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82713" y="3914775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Christer Holmberg, Ericsson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Harald </a:t>
            </a:r>
            <a:r>
              <a:rPr lang="fi-FI" dirty="0" err="1" smtClean="0"/>
              <a:t>Alvestrand</a:t>
            </a:r>
            <a:r>
              <a:rPr lang="fi-FI" dirty="0" smtClean="0"/>
              <a:t>, Google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IETF#84, Vancouver</a:t>
            </a:r>
            <a:endParaRPr lang="fi-FI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08CBA-DD4A-4E5F-9BD8-29123746C5DC}" type="slidenum">
              <a:rPr lang="fi-FI"/>
              <a:pPr/>
              <a:t>10</a:t>
            </a:fld>
            <a:endParaRPr lang="fi-FI"/>
          </a:p>
        </p:txBody>
      </p:sp>
      <p:sp>
        <p:nvSpPr>
          <p:cNvPr id="24577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SOLUTION with RTCP-MUX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b="1" dirty="0" smtClean="0"/>
              <a:t>ALT 1</a:t>
            </a:r>
            <a:r>
              <a:rPr lang="fi-FI" dirty="0" smtClean="0"/>
              <a:t>: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b="1" dirty="0" err="1" smtClean="0">
                <a:solidFill>
                  <a:srgbClr val="FF0000"/>
                </a:solidFill>
              </a:rPr>
              <a:t>Use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different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ufrag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values</a:t>
            </a:r>
            <a:r>
              <a:rPr lang="fi-FI" b="1" dirty="0" smtClean="0">
                <a:solidFill>
                  <a:srgbClr val="FF0000"/>
                </a:solidFill>
              </a:rPr>
              <a:t> for RTP and RTCP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Connectivity </a:t>
            </a:r>
            <a:r>
              <a:rPr lang="fi-FI" dirty="0" err="1" smtClean="0"/>
              <a:t>check</a:t>
            </a:r>
            <a:r>
              <a:rPr lang="fi-FI" dirty="0" smtClean="0"/>
              <a:t> </a:t>
            </a:r>
            <a:r>
              <a:rPr lang="fi-FI" dirty="0" err="1" smtClean="0"/>
              <a:t>request</a:t>
            </a:r>
            <a:r>
              <a:rPr lang="fi-FI" dirty="0" smtClean="0"/>
              <a:t> </a:t>
            </a:r>
            <a:r>
              <a:rPr lang="fi-FI" dirty="0" err="1" smtClean="0"/>
              <a:t>contains</a:t>
            </a:r>
            <a:r>
              <a:rPr lang="fi-FI" dirty="0" smtClean="0"/>
              <a:t> </a:t>
            </a:r>
            <a:r>
              <a:rPr lang="fi-FI" dirty="0" err="1" smtClean="0"/>
              <a:t>ufrag</a:t>
            </a:r>
            <a:endParaRPr lang="fi-FI" b="1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b="1" dirty="0" smtClean="0"/>
              <a:t>Q1:</a:t>
            </a:r>
            <a:r>
              <a:rPr lang="fi-FI" dirty="0" smtClean="0"/>
              <a:t> How to </a:t>
            </a:r>
            <a:r>
              <a:rPr lang="fi-FI" dirty="0" err="1" smtClean="0"/>
              <a:t>provide</a:t>
            </a:r>
            <a:r>
              <a:rPr lang="fi-FI" dirty="0" smtClean="0"/>
              <a:t> </a:t>
            </a:r>
            <a:r>
              <a:rPr lang="fi-FI" dirty="0" err="1" smtClean="0"/>
              <a:t>separate</a:t>
            </a:r>
            <a:r>
              <a:rPr lang="fi-FI" dirty="0" smtClean="0"/>
              <a:t> </a:t>
            </a:r>
            <a:r>
              <a:rPr lang="fi-FI" dirty="0" err="1" smtClean="0"/>
              <a:t>ufrag</a:t>
            </a:r>
            <a:r>
              <a:rPr lang="fi-FI" dirty="0" smtClean="0"/>
              <a:t> </a:t>
            </a:r>
            <a:r>
              <a:rPr lang="fi-FI" dirty="0" err="1" smtClean="0"/>
              <a:t>values</a:t>
            </a:r>
            <a:r>
              <a:rPr lang="fi-FI" dirty="0"/>
              <a:t>?</a:t>
            </a:r>
            <a:endParaRPr lang="fi-FI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b="1" dirty="0" smtClean="0"/>
              <a:t>Q2:</a:t>
            </a:r>
            <a:r>
              <a:rPr lang="fi-FI" dirty="0" smtClean="0"/>
              <a:t> </a:t>
            </a:r>
            <a:r>
              <a:rPr lang="fi-FI" dirty="0" err="1" smtClean="0"/>
              <a:t>Allowed</a:t>
            </a:r>
            <a:r>
              <a:rPr lang="fi-FI" dirty="0" smtClean="0"/>
              <a:t>, for a </a:t>
            </a:r>
            <a:r>
              <a:rPr lang="fi-FI" dirty="0" err="1" smtClean="0"/>
              <a:t>given</a:t>
            </a:r>
            <a:r>
              <a:rPr lang="fi-FI" dirty="0" smtClean="0"/>
              <a:t> m- </a:t>
            </a:r>
            <a:r>
              <a:rPr lang="fi-FI" dirty="0" err="1" smtClean="0"/>
              <a:t>line</a:t>
            </a:r>
            <a:r>
              <a:rPr lang="fi-FI" dirty="0" smtClean="0"/>
              <a:t>, to </a:t>
            </a:r>
            <a:r>
              <a:rPr lang="fi-FI" dirty="0" err="1" smtClean="0"/>
              <a:t>include</a:t>
            </a:r>
            <a:r>
              <a:rPr lang="fi-FI" dirty="0" smtClean="0"/>
              <a:t> </a:t>
            </a:r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a=ufrag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</a:t>
            </a:r>
            <a:r>
              <a:rPr lang="fi-FI" dirty="0" err="1" smtClean="0"/>
              <a:t>instances</a:t>
            </a:r>
            <a:r>
              <a:rPr lang="fi-FI" dirty="0" smtClean="0"/>
              <a:t>?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b="1" dirty="0" smtClean="0"/>
              <a:t>Q2a</a:t>
            </a:r>
            <a:r>
              <a:rPr lang="fi-FI" dirty="0" smtClean="0"/>
              <a:t>:Even </a:t>
            </a:r>
            <a:r>
              <a:rPr lang="fi-FI" dirty="0" err="1" smtClean="0"/>
              <a:t>if</a:t>
            </a:r>
            <a:r>
              <a:rPr lang="fi-FI" dirty="0" smtClean="0"/>
              <a:t>, </a:t>
            </a:r>
            <a:r>
              <a:rPr lang="fi-FI" dirty="0" err="1" smtClean="0"/>
              <a:t>how</a:t>
            </a:r>
            <a:r>
              <a:rPr lang="fi-FI" dirty="0" smtClean="0"/>
              <a:t> to </a:t>
            </a:r>
            <a:r>
              <a:rPr lang="fi-FI" dirty="0" err="1" smtClean="0"/>
              <a:t>indicate</a:t>
            </a:r>
            <a:r>
              <a:rPr lang="fi-FI" dirty="0" smtClean="0"/>
              <a:t> </a:t>
            </a:r>
            <a:r>
              <a:rPr lang="fi-FI" dirty="0" err="1" smtClean="0"/>
              <a:t>which</a:t>
            </a:r>
            <a:r>
              <a:rPr lang="fi-FI" dirty="0" smtClean="0"/>
              <a:t> is for RTP and </a:t>
            </a:r>
            <a:r>
              <a:rPr lang="fi-FI" dirty="0" err="1" smtClean="0"/>
              <a:t>which</a:t>
            </a:r>
            <a:r>
              <a:rPr lang="fi-FI" dirty="0" smtClean="0"/>
              <a:t> is for RTCP?</a:t>
            </a:r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6DE7-0752-4DD0-9E03-65E85A183174}" type="slidenum">
              <a:rPr lang="fi-FI"/>
              <a:pPr/>
              <a:t>11</a:t>
            </a:fld>
            <a:endParaRPr lang="fi-FI"/>
          </a:p>
        </p:txBody>
      </p:sp>
      <p:sp>
        <p:nvSpPr>
          <p:cNvPr id="2560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SOLUTION with RTCP-MUX</a:t>
            </a:r>
          </a:p>
        </p:txBody>
      </p:sp>
      <p:sp>
        <p:nvSpPr>
          <p:cNvPr id="25602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smtClean="0"/>
              <a:t>ALT 2</a:t>
            </a:r>
            <a:r>
              <a:rPr lang="fi-FI" smtClean="0"/>
              <a:t>: </a:t>
            </a:r>
          </a:p>
          <a:p>
            <a:pPr lvl="1"/>
            <a:r>
              <a:rPr lang="fi-FI" b="1" smtClean="0">
                <a:solidFill>
                  <a:srgbClr val="FF0000"/>
                </a:solidFill>
              </a:rPr>
              <a:t>Use different ports for RTP and RTCP</a:t>
            </a:r>
          </a:p>
          <a:p>
            <a:pPr lvl="2"/>
            <a:r>
              <a:rPr lang="fi-FI" smtClean="0"/>
              <a:t>Unless both Alice and Bob support rtcp-mux</a:t>
            </a:r>
          </a:p>
          <a:p>
            <a:pPr lvl="1"/>
            <a:r>
              <a:rPr lang="fi-FI" smtClean="0"/>
              <a:t>Alice can still use same RTP port, and same RTCP port, for all m- lines associated with the BUNDLE group</a:t>
            </a:r>
          </a:p>
          <a:p>
            <a:pPr lvl="2"/>
            <a:r>
              <a:rPr lang="fi-FI" smtClean="0"/>
              <a:t>Separate ufrag per m- 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96-F183-4422-AA17-3D13EE1BB8FD}" type="slidenum">
              <a:rPr lang="fi-FI"/>
              <a:pPr/>
              <a:t>12</a:t>
            </a:fld>
            <a:endParaRPr lang="fi-FI"/>
          </a:p>
        </p:txBody>
      </p:sp>
      <p:sp>
        <p:nvSpPr>
          <p:cNvPr id="26625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SOLUTION with RTCP-MUX (Alt 2)</a:t>
            </a:r>
          </a:p>
        </p:txBody>
      </p:sp>
      <p:sp>
        <p:nvSpPr>
          <p:cNvPr id="4" name="Suorakulmio 3"/>
          <p:cNvSpPr/>
          <p:nvPr/>
        </p:nvSpPr>
        <p:spPr>
          <a:xfrm>
            <a:off x="971550" y="2492375"/>
            <a:ext cx="2447925" cy="3673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5" name="Suorakulmio 4"/>
          <p:cNvSpPr/>
          <p:nvPr/>
        </p:nvSpPr>
        <p:spPr>
          <a:xfrm>
            <a:off x="5651500" y="2492375"/>
            <a:ext cx="2449513" cy="3673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2627313" y="3860800"/>
            <a:ext cx="720725" cy="4683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RTP</a:t>
            </a:r>
            <a:endParaRPr lang="fi-FI" dirty="0"/>
          </a:p>
        </p:txBody>
      </p:sp>
      <p:sp>
        <p:nvSpPr>
          <p:cNvPr id="7" name="Suorakulmio 6"/>
          <p:cNvSpPr/>
          <p:nvPr/>
        </p:nvSpPr>
        <p:spPr>
          <a:xfrm>
            <a:off x="2627313" y="4437063"/>
            <a:ext cx="720725" cy="4683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RTCP</a:t>
            </a:r>
            <a:endParaRPr lang="fi-FI" dirty="0"/>
          </a:p>
        </p:txBody>
      </p:sp>
      <p:sp>
        <p:nvSpPr>
          <p:cNvPr id="8" name="Suorakulmio 7"/>
          <p:cNvSpPr/>
          <p:nvPr/>
        </p:nvSpPr>
        <p:spPr>
          <a:xfrm>
            <a:off x="5795963" y="2636838"/>
            <a:ext cx="720725" cy="4683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RTP</a:t>
            </a:r>
            <a:endParaRPr lang="fi-FI" dirty="0"/>
          </a:p>
        </p:txBody>
      </p:sp>
      <p:sp>
        <p:nvSpPr>
          <p:cNvPr id="9" name="Suorakulmio 8"/>
          <p:cNvSpPr/>
          <p:nvPr/>
        </p:nvSpPr>
        <p:spPr>
          <a:xfrm>
            <a:off x="5795963" y="3213100"/>
            <a:ext cx="720725" cy="46831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RTCP</a:t>
            </a:r>
            <a:endParaRPr lang="fi-FI" dirty="0"/>
          </a:p>
        </p:txBody>
      </p:sp>
      <p:sp>
        <p:nvSpPr>
          <p:cNvPr id="10" name="Suorakulmio 9"/>
          <p:cNvSpPr/>
          <p:nvPr/>
        </p:nvSpPr>
        <p:spPr>
          <a:xfrm>
            <a:off x="5795963" y="5013325"/>
            <a:ext cx="720725" cy="4683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RTP</a:t>
            </a:r>
            <a:endParaRPr lang="fi-FI" dirty="0"/>
          </a:p>
        </p:txBody>
      </p:sp>
      <p:sp>
        <p:nvSpPr>
          <p:cNvPr id="11" name="Suorakulmio 10"/>
          <p:cNvSpPr/>
          <p:nvPr/>
        </p:nvSpPr>
        <p:spPr>
          <a:xfrm>
            <a:off x="5795963" y="5589588"/>
            <a:ext cx="720725" cy="4683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RTCP</a:t>
            </a:r>
            <a:endParaRPr lang="fi-FI" dirty="0"/>
          </a:p>
        </p:txBody>
      </p:sp>
      <p:sp>
        <p:nvSpPr>
          <p:cNvPr id="26634" name="Tekstiruutu 11"/>
          <p:cNvSpPr txBox="1">
            <a:spLocks noChangeArrowheads="1"/>
          </p:cNvSpPr>
          <p:nvPr/>
        </p:nvSpPr>
        <p:spPr bwMode="auto">
          <a:xfrm>
            <a:off x="6732588" y="2921000"/>
            <a:ext cx="8143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AUDIO</a:t>
            </a:r>
          </a:p>
        </p:txBody>
      </p:sp>
      <p:sp>
        <p:nvSpPr>
          <p:cNvPr id="26635" name="Tekstiruutu 12"/>
          <p:cNvSpPr txBox="1">
            <a:spLocks noChangeArrowheads="1"/>
          </p:cNvSpPr>
          <p:nvPr/>
        </p:nvSpPr>
        <p:spPr bwMode="auto">
          <a:xfrm>
            <a:off x="6732588" y="5295900"/>
            <a:ext cx="7762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VIDEO</a:t>
            </a:r>
          </a:p>
        </p:txBody>
      </p:sp>
      <p:sp>
        <p:nvSpPr>
          <p:cNvPr id="26636" name="Tekstiruutu 13"/>
          <p:cNvSpPr txBox="1">
            <a:spLocks noChangeArrowheads="1"/>
          </p:cNvSpPr>
          <p:nvPr/>
        </p:nvSpPr>
        <p:spPr bwMode="auto">
          <a:xfrm>
            <a:off x="1692275" y="4076700"/>
            <a:ext cx="814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AUDIO</a:t>
            </a:r>
          </a:p>
          <a:p>
            <a:r>
              <a:rPr lang="fi-FI">
                <a:latin typeface="Calibri" pitchFamily="34" charset="0"/>
              </a:rPr>
              <a:t>VIDEO</a:t>
            </a:r>
          </a:p>
        </p:txBody>
      </p:sp>
      <p:sp>
        <p:nvSpPr>
          <p:cNvPr id="26637" name="Tekstiruutu 14"/>
          <p:cNvSpPr txBox="1">
            <a:spLocks noChangeArrowheads="1"/>
          </p:cNvSpPr>
          <p:nvPr/>
        </p:nvSpPr>
        <p:spPr bwMode="auto">
          <a:xfrm>
            <a:off x="1331913" y="205105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ALICE (BUNDLE)</a:t>
            </a:r>
          </a:p>
        </p:txBody>
      </p:sp>
      <p:sp>
        <p:nvSpPr>
          <p:cNvPr id="26638" name="Tekstiruutu 15"/>
          <p:cNvSpPr txBox="1">
            <a:spLocks noChangeArrowheads="1"/>
          </p:cNvSpPr>
          <p:nvPr/>
        </p:nvSpPr>
        <p:spPr bwMode="auto">
          <a:xfrm>
            <a:off x="6577013" y="2051050"/>
            <a:ext cx="587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BOB</a:t>
            </a:r>
          </a:p>
        </p:txBody>
      </p:sp>
      <p:cxnSp>
        <p:nvCxnSpPr>
          <p:cNvPr id="18" name="Suora yhdysviiva 17"/>
          <p:cNvCxnSpPr/>
          <p:nvPr/>
        </p:nvCxnSpPr>
        <p:spPr>
          <a:xfrm flipV="1">
            <a:off x="3492500" y="2997200"/>
            <a:ext cx="2087563" cy="10795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uora yhdysviiva 18"/>
          <p:cNvCxnSpPr/>
          <p:nvPr/>
        </p:nvCxnSpPr>
        <p:spPr>
          <a:xfrm>
            <a:off x="3492500" y="4095750"/>
            <a:ext cx="2087563" cy="12001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uora yhdysviiva 21"/>
          <p:cNvCxnSpPr/>
          <p:nvPr/>
        </p:nvCxnSpPr>
        <p:spPr>
          <a:xfrm flipV="1">
            <a:off x="3492500" y="3505200"/>
            <a:ext cx="2087563" cy="10810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uora yhdysviiva 22"/>
          <p:cNvCxnSpPr/>
          <p:nvPr/>
        </p:nvCxnSpPr>
        <p:spPr>
          <a:xfrm>
            <a:off x="3492500" y="4603750"/>
            <a:ext cx="2087563" cy="12017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70FC-4CC4-4CAB-931A-ED76FAAF6E9C}" type="slidenum">
              <a:rPr lang="fi-FI"/>
              <a:pPr/>
              <a:t>13</a:t>
            </a:fld>
            <a:endParaRPr lang="fi-FI"/>
          </a:p>
        </p:txBody>
      </p:sp>
      <p:sp>
        <p:nvSpPr>
          <p:cNvPr id="27649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mtClean="0"/>
              <a:t>SDP RESTRICTIONS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D9E91-4310-4FE4-A9A2-66F0A9CC0B08}" type="slidenum">
              <a:rPr lang="fi-FI"/>
              <a:pPr/>
              <a:t>14</a:t>
            </a:fld>
            <a:endParaRPr lang="fi-FI"/>
          </a:p>
        </p:txBody>
      </p:sp>
      <p:sp>
        <p:nvSpPr>
          <p:cNvPr id="28673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INTRODUCTION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BUNDLE </a:t>
            </a:r>
            <a:r>
              <a:rPr lang="fi-FI" dirty="0" err="1" smtClean="0"/>
              <a:t>follows</a:t>
            </a:r>
            <a:r>
              <a:rPr lang="fi-FI" dirty="0" smtClean="0"/>
              <a:t> general RFC 3264 </a:t>
            </a:r>
            <a:r>
              <a:rPr lang="fi-FI" dirty="0" err="1" smtClean="0"/>
              <a:t>rules</a:t>
            </a:r>
            <a:r>
              <a:rPr lang="fi-FI" dirty="0" smtClean="0"/>
              <a:t> for SDP </a:t>
            </a:r>
            <a:r>
              <a:rPr lang="fi-FI" dirty="0" err="1" smtClean="0"/>
              <a:t>offer/answer</a:t>
            </a: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err="1" smtClean="0"/>
              <a:t>Some</a:t>
            </a:r>
            <a:r>
              <a:rPr lang="fi-FI" dirty="0" smtClean="0"/>
              <a:t> </a:t>
            </a:r>
            <a:r>
              <a:rPr lang="fi-FI" dirty="0" err="1" smtClean="0"/>
              <a:t>restrictions</a:t>
            </a:r>
            <a:r>
              <a:rPr lang="fi-FI" dirty="0" smtClean="0"/>
              <a:t> </a:t>
            </a:r>
            <a:r>
              <a:rPr lang="fi-FI" dirty="0" err="1" smtClean="0"/>
              <a:t>due</a:t>
            </a:r>
            <a:r>
              <a:rPr lang="fi-FI" dirty="0" smtClean="0"/>
              <a:t> to </a:t>
            </a:r>
            <a:r>
              <a:rPr lang="fi-FI" dirty="0" err="1" smtClean="0"/>
              <a:t>usage</a:t>
            </a:r>
            <a:r>
              <a:rPr lang="fi-FI" dirty="0" smtClean="0"/>
              <a:t> of </a:t>
            </a:r>
            <a:r>
              <a:rPr lang="fi-FI" dirty="0" err="1" smtClean="0"/>
              <a:t>identical</a:t>
            </a:r>
            <a:r>
              <a:rPr lang="fi-FI" dirty="0" smtClean="0"/>
              <a:t> IP </a:t>
            </a:r>
            <a:r>
              <a:rPr lang="fi-FI" dirty="0" err="1" smtClean="0"/>
              <a:t>address:port</a:t>
            </a:r>
            <a:r>
              <a:rPr lang="fi-FI" dirty="0" smtClean="0"/>
              <a:t> for </a:t>
            </a:r>
            <a:r>
              <a:rPr lang="fi-FI" dirty="0" err="1" smtClean="0"/>
              <a:t>multiple</a:t>
            </a:r>
            <a:r>
              <a:rPr lang="fi-FI" dirty="0" smtClean="0"/>
              <a:t> m- </a:t>
            </a:r>
            <a:r>
              <a:rPr lang="fi-FI" dirty="0" err="1" smtClean="0"/>
              <a:t>lines</a:t>
            </a:r>
            <a:endParaRPr lang="fi-FI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Transport </a:t>
            </a:r>
            <a:r>
              <a:rPr lang="fi-FI" dirty="0" err="1" smtClean="0"/>
              <a:t>related</a:t>
            </a:r>
            <a:endParaRPr lang="fi-FI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RTP session </a:t>
            </a:r>
            <a:r>
              <a:rPr lang="fi-FI" dirty="0" err="1" smtClean="0"/>
              <a:t>related</a:t>
            </a:r>
            <a:r>
              <a:rPr lang="fi-FI" dirty="0" smtClean="0"/>
              <a:t> (single </a:t>
            </a:r>
            <a:r>
              <a:rPr lang="fi-FI" dirty="0" err="1" smtClean="0"/>
              <a:t>vs</a:t>
            </a:r>
            <a:r>
              <a:rPr lang="fi-FI" dirty="0" smtClean="0"/>
              <a:t> </a:t>
            </a:r>
            <a:r>
              <a:rPr lang="fi-FI" dirty="0" err="1" smtClean="0"/>
              <a:t>multiple</a:t>
            </a:r>
            <a:r>
              <a:rPr lang="fi-FI" dirty="0" smtClean="0"/>
              <a:t> RTP </a:t>
            </a:r>
            <a:r>
              <a:rPr lang="fi-FI" dirty="0" err="1" smtClean="0"/>
              <a:t>sessions</a:t>
            </a:r>
            <a:r>
              <a:rPr lang="fi-FI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RTP session </a:t>
            </a:r>
            <a:r>
              <a:rPr lang="fi-FI" dirty="0" err="1" smtClean="0"/>
              <a:t>related</a:t>
            </a:r>
            <a:r>
              <a:rPr lang="fi-FI" dirty="0" smtClean="0"/>
              <a:t> </a:t>
            </a:r>
            <a:r>
              <a:rPr lang="fi-FI" dirty="0" err="1" smtClean="0"/>
              <a:t>restrctions</a:t>
            </a:r>
            <a:r>
              <a:rPr lang="fi-FI" dirty="0" smtClean="0"/>
              <a:t> outside the </a:t>
            </a:r>
            <a:r>
              <a:rPr lang="fi-FI" dirty="0" err="1" smtClean="0"/>
              <a:t>scope</a:t>
            </a:r>
            <a:r>
              <a:rPr lang="fi-FI" dirty="0" smtClean="0"/>
              <a:t> of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presentation</a:t>
            </a: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2689-C964-4017-9918-63138110790F}" type="slidenum">
              <a:rPr lang="fi-FI"/>
              <a:pPr/>
              <a:t>15</a:t>
            </a:fld>
            <a:endParaRPr lang="fi-FI"/>
          </a:p>
        </p:txBody>
      </p:sp>
      <p:sp>
        <p:nvSpPr>
          <p:cNvPr id="29697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IDENTICAL INFORMATION</a:t>
            </a:r>
          </a:p>
        </p:txBody>
      </p:sp>
      <p:sp>
        <p:nvSpPr>
          <p:cNvPr id="29698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mtClean="0"/>
              <a:t>The following information </a:t>
            </a:r>
            <a:r>
              <a:rPr lang="fi-FI" b="1" smtClean="0"/>
              <a:t>must be identical</a:t>
            </a:r>
            <a:r>
              <a:rPr lang="fi-FI" smtClean="0"/>
              <a:t> in every m- line associated with a BUNDLE group.</a:t>
            </a:r>
          </a:p>
          <a:p>
            <a:pPr lvl="1"/>
            <a:r>
              <a:rPr lang="fi-FI" smtClean="0">
                <a:solidFill>
                  <a:srgbClr val="FF0000"/>
                </a:solidFill>
              </a:rPr>
              <a:t>Information sharing, or describing, properties of the 5-tuple transport connection</a:t>
            </a:r>
            <a:endParaRPr lang="fi-FI" smtClean="0"/>
          </a:p>
          <a:p>
            <a:pPr lvl="2"/>
            <a:r>
              <a:rPr lang="fi-FI" smtClean="0"/>
              <a:t>ICE candidate IP address:port</a:t>
            </a:r>
          </a:p>
          <a:p>
            <a:pPr lvl="2"/>
            <a:r>
              <a:rPr lang="fi-FI" smtClean="0"/>
              <a:t>Transport encryption information</a:t>
            </a:r>
          </a:p>
          <a:p>
            <a:pPr lvl="2"/>
            <a:endParaRPr lang="fi-FI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F9BD-3818-4222-BFC3-77BC40330357}" type="slidenum">
              <a:rPr lang="fi-FI"/>
              <a:pPr/>
              <a:t>16</a:t>
            </a:fld>
            <a:endParaRPr lang="fi-FI"/>
          </a:p>
        </p:txBody>
      </p:sp>
      <p:sp>
        <p:nvSpPr>
          <p:cNvPr id="3072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NON-IDENTICAL INFORMATION</a:t>
            </a:r>
          </a:p>
        </p:txBody>
      </p:sp>
      <p:sp>
        <p:nvSpPr>
          <p:cNvPr id="30722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mtClean="0"/>
              <a:t>The following information </a:t>
            </a:r>
            <a:r>
              <a:rPr lang="fi-FI" b="1" smtClean="0"/>
              <a:t>does not need to be identical</a:t>
            </a:r>
            <a:r>
              <a:rPr lang="fi-FI" smtClean="0"/>
              <a:t> in every m- line associated with a BUNDLE group.</a:t>
            </a:r>
          </a:p>
          <a:p>
            <a:pPr lvl="1"/>
            <a:r>
              <a:rPr lang="fi-FI" smtClean="0">
                <a:solidFill>
                  <a:srgbClr val="FF0000"/>
                </a:solidFill>
              </a:rPr>
              <a:t>Media description specific information</a:t>
            </a:r>
          </a:p>
          <a:p>
            <a:pPr lvl="2"/>
            <a:r>
              <a:rPr lang="fi-FI" smtClean="0"/>
              <a:t>Codec/payload type properties</a:t>
            </a:r>
          </a:p>
          <a:p>
            <a:pPr lvl="2"/>
            <a:r>
              <a:rPr lang="fi-FI" smtClean="0"/>
              <a:t>Direction attributes</a:t>
            </a:r>
          </a:p>
          <a:p>
            <a:pPr lvl="2"/>
            <a:r>
              <a:rPr lang="fi-FI" smtClean="0"/>
              <a:t>ICE ufrag</a:t>
            </a:r>
          </a:p>
          <a:p>
            <a:pPr lvl="2"/>
            <a:r>
              <a:rPr lang="fi-FI" smtClean="0"/>
              <a:t>Bandwidth (more about bandwidth on next slide)</a:t>
            </a:r>
            <a:endParaRPr lang="fi-FI" smtClean="0">
              <a:solidFill>
                <a:srgbClr val="FF0000"/>
              </a:solidFill>
            </a:endParaRPr>
          </a:p>
          <a:p>
            <a:pPr lvl="2"/>
            <a:endParaRPr lang="fi-FI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40259-703B-453F-BD47-D3091139B9B2}" type="slidenum">
              <a:rPr lang="fi-FI"/>
              <a:pPr/>
              <a:t>17</a:t>
            </a:fld>
            <a:endParaRPr lang="fi-FI"/>
          </a:p>
        </p:txBody>
      </p:sp>
      <p:sp>
        <p:nvSpPr>
          <p:cNvPr id="31745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BANDWIDTH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err="1" smtClean="0"/>
              <a:t>Bandwidth</a:t>
            </a:r>
            <a:r>
              <a:rPr lang="fi-FI" dirty="0" smtClean="0"/>
              <a:t> </a:t>
            </a:r>
            <a:r>
              <a:rPr lang="fi-FI" dirty="0" err="1" smtClean="0"/>
              <a:t>parameters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set as in a </a:t>
            </a:r>
            <a:r>
              <a:rPr lang="fi-FI" dirty="0" err="1" smtClean="0"/>
              <a:t>non-BUNDLE</a:t>
            </a:r>
            <a:r>
              <a:rPr lang="fi-FI" dirty="0" smtClean="0"/>
              <a:t> case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Total </a:t>
            </a:r>
            <a:r>
              <a:rPr lang="fi-FI" dirty="0" err="1"/>
              <a:t>b</a:t>
            </a:r>
            <a:r>
              <a:rPr lang="fi-FI" dirty="0" err="1" smtClean="0"/>
              <a:t>andwidth</a:t>
            </a:r>
            <a:r>
              <a:rPr lang="fi-FI" dirty="0" smtClean="0"/>
              <a:t> for a BUNDLE </a:t>
            </a:r>
            <a:r>
              <a:rPr lang="fi-FI" dirty="0" err="1" smtClean="0"/>
              <a:t>group</a:t>
            </a:r>
            <a:r>
              <a:rPr lang="fi-FI" dirty="0" smtClean="0"/>
              <a:t>: </a:t>
            </a:r>
            <a:endParaRPr lang="fi-FI" dirty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err="1" smtClean="0"/>
              <a:t>Sum</a:t>
            </a:r>
            <a:r>
              <a:rPr lang="fi-FI" dirty="0" smtClean="0"/>
              <a:t> of </a:t>
            </a:r>
            <a:r>
              <a:rPr lang="fi-FI" dirty="0" err="1" smtClean="0"/>
              <a:t>all</a:t>
            </a:r>
            <a:r>
              <a:rPr lang="fi-FI" dirty="0" smtClean="0"/>
              <a:t> media </a:t>
            </a:r>
            <a:r>
              <a:rPr lang="fi-FI" dirty="0" err="1" smtClean="0"/>
              <a:t>description</a:t>
            </a:r>
            <a:r>
              <a:rPr lang="fi-FI" dirty="0" smtClean="0"/>
              <a:t> </a:t>
            </a:r>
            <a:r>
              <a:rPr lang="fi-FI" dirty="0" err="1" smtClean="0"/>
              <a:t>specific</a:t>
            </a:r>
            <a:r>
              <a:rPr lang="fi-FI" dirty="0" smtClean="0"/>
              <a:t> </a:t>
            </a:r>
            <a:r>
              <a:rPr lang="fi-FI" dirty="0" err="1" smtClean="0"/>
              <a:t>bandwidth</a:t>
            </a:r>
            <a:r>
              <a:rPr lang="fi-FI" dirty="0" smtClean="0"/>
              <a:t> </a:t>
            </a:r>
            <a:r>
              <a:rPr lang="fi-FI" dirty="0" err="1" smtClean="0"/>
              <a:t>values</a:t>
            </a:r>
            <a:r>
              <a:rPr lang="fi-FI" dirty="0" smtClean="0"/>
              <a:t> of the BUNDLE </a:t>
            </a:r>
            <a:r>
              <a:rPr lang="fi-FI" dirty="0" err="1" smtClean="0"/>
              <a:t>group</a:t>
            </a:r>
            <a:endParaRPr lang="fi-FI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err="1" smtClean="0"/>
              <a:t>b=AS</a:t>
            </a:r>
            <a:endParaRPr lang="fi-FI" dirty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 smtClean="0"/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9562-DF8A-40FF-B01A-5C1F59EECC27}" type="slidenum">
              <a:rPr lang="fi-FI"/>
              <a:pPr/>
              <a:t>18</a:t>
            </a:fld>
            <a:endParaRPr lang="fi-FI"/>
          </a:p>
        </p:txBody>
      </p:sp>
      <p:sp>
        <p:nvSpPr>
          <p:cNvPr id="32769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fi-FI" sz="7200" smtClean="0"/>
              <a:t>THANK YOU FOR LISTENING!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2356-CE81-427E-8316-9BA09DD52B12}" type="slidenum">
              <a:rPr lang="fi-FI"/>
              <a:pPr/>
              <a:t>2</a:t>
            </a:fld>
            <a:endParaRPr lang="fi-FI"/>
          </a:p>
        </p:txBody>
      </p:sp>
      <p:sp>
        <p:nvSpPr>
          <p:cNvPr id="15361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mtClean="0"/>
              <a:t>ICE</a:t>
            </a:r>
            <a:br>
              <a:rPr lang="fi-FI" smtClean="0"/>
            </a:br>
            <a:r>
              <a:rPr lang="fi-FI" smtClean="0"/>
              <a:t>PEER-REFLEXIVE CANDIDATES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84492-04D1-4CFF-9C0A-E2B2CF307044}" type="slidenum">
              <a:rPr lang="fi-FI"/>
              <a:pPr/>
              <a:t>3</a:t>
            </a:fld>
            <a:endParaRPr lang="fi-FI"/>
          </a:p>
        </p:txBody>
      </p:sp>
      <p:sp>
        <p:nvSpPr>
          <p:cNvPr id="16385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USE-CASE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Alice </a:t>
            </a:r>
            <a:r>
              <a:rPr lang="fi-FI" dirty="0" err="1" smtClean="0"/>
              <a:t>supports</a:t>
            </a:r>
            <a:r>
              <a:rPr lang="fi-FI" dirty="0" smtClean="0"/>
              <a:t> BUNDLE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Bob </a:t>
            </a:r>
            <a:r>
              <a:rPr lang="fi-FI" dirty="0" err="1" smtClean="0"/>
              <a:t>does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support</a:t>
            </a:r>
            <a:r>
              <a:rPr lang="fi-FI" dirty="0" smtClean="0"/>
              <a:t> BUNDLE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Alice and Bob </a:t>
            </a:r>
            <a:r>
              <a:rPr lang="fi-FI" dirty="0" err="1" smtClean="0"/>
              <a:t>support</a:t>
            </a:r>
            <a:r>
              <a:rPr lang="fi-FI" dirty="0" smtClean="0"/>
              <a:t> ICE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Alice </a:t>
            </a:r>
            <a:r>
              <a:rPr lang="fi-FI" dirty="0" err="1" smtClean="0"/>
              <a:t>sends</a:t>
            </a:r>
            <a:r>
              <a:rPr lang="fi-FI" dirty="0" smtClean="0"/>
              <a:t> </a:t>
            </a:r>
            <a:r>
              <a:rPr lang="fi-FI" dirty="0" err="1" smtClean="0"/>
              <a:t>offer</a:t>
            </a:r>
            <a:r>
              <a:rPr lang="fi-FI" dirty="0" smtClean="0"/>
              <a:t> with </a:t>
            </a:r>
            <a:r>
              <a:rPr lang="fi-FI" dirty="0" err="1" smtClean="0"/>
              <a:t>identical</a:t>
            </a:r>
            <a:r>
              <a:rPr lang="fi-FI" dirty="0" smtClean="0"/>
              <a:t> </a:t>
            </a:r>
            <a:r>
              <a:rPr lang="fi-FI" dirty="0" err="1" smtClean="0"/>
              <a:t>address:port</a:t>
            </a:r>
            <a:r>
              <a:rPr lang="fi-FI" dirty="0" smtClean="0"/>
              <a:t> </a:t>
            </a:r>
            <a:r>
              <a:rPr lang="fi-FI" dirty="0" err="1" smtClean="0"/>
              <a:t>information</a:t>
            </a:r>
            <a:r>
              <a:rPr lang="fi-FI" dirty="0" smtClean="0"/>
              <a:t> for </a:t>
            </a:r>
            <a:r>
              <a:rPr lang="fi-FI" dirty="0" err="1" smtClean="0"/>
              <a:t>each</a:t>
            </a:r>
            <a:r>
              <a:rPr lang="fi-FI" dirty="0" smtClean="0"/>
              <a:t> m- </a:t>
            </a:r>
            <a:r>
              <a:rPr lang="fi-FI" dirty="0" err="1" smtClean="0"/>
              <a:t>line</a:t>
            </a: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Bob </a:t>
            </a:r>
            <a:r>
              <a:rPr lang="fi-FI" dirty="0" err="1" smtClean="0"/>
              <a:t>sends</a:t>
            </a:r>
            <a:r>
              <a:rPr lang="fi-FI" dirty="0" smtClean="0"/>
              <a:t> </a:t>
            </a:r>
            <a:r>
              <a:rPr lang="fi-FI" dirty="0" err="1" smtClean="0"/>
              <a:t>answer</a:t>
            </a:r>
            <a:r>
              <a:rPr lang="fi-FI" dirty="0" smtClean="0"/>
              <a:t> with </a:t>
            </a:r>
            <a:r>
              <a:rPr lang="fi-FI" dirty="0" err="1" smtClean="0"/>
              <a:t>different</a:t>
            </a:r>
            <a:r>
              <a:rPr lang="fi-FI" dirty="0" smtClean="0"/>
              <a:t> </a:t>
            </a:r>
            <a:r>
              <a:rPr lang="fi-FI" dirty="0" err="1" smtClean="0"/>
              <a:t>address:port</a:t>
            </a:r>
            <a:r>
              <a:rPr lang="fi-FI" dirty="0" smtClean="0"/>
              <a:t> </a:t>
            </a:r>
            <a:r>
              <a:rPr lang="fi-FI" dirty="0" err="1" smtClean="0"/>
              <a:t>information</a:t>
            </a:r>
            <a:r>
              <a:rPr lang="fi-FI" dirty="0" smtClean="0"/>
              <a:t> for </a:t>
            </a:r>
            <a:r>
              <a:rPr lang="fi-FI" dirty="0" err="1" smtClean="0"/>
              <a:t>each</a:t>
            </a:r>
            <a:r>
              <a:rPr lang="fi-FI" dirty="0" smtClean="0"/>
              <a:t> m- </a:t>
            </a:r>
            <a:r>
              <a:rPr lang="fi-FI" dirty="0" err="1" smtClean="0"/>
              <a:t>line</a:t>
            </a: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Alice and Bob </a:t>
            </a:r>
            <a:r>
              <a:rPr lang="fi-FI" dirty="0" err="1" smtClean="0"/>
              <a:t>exchange</a:t>
            </a:r>
            <a:r>
              <a:rPr lang="fi-FI" dirty="0" smtClean="0"/>
              <a:t> ICE </a:t>
            </a:r>
            <a:r>
              <a:rPr lang="fi-FI" dirty="0" err="1" smtClean="0"/>
              <a:t>candidate</a:t>
            </a:r>
            <a:r>
              <a:rPr lang="fi-FI" dirty="0" smtClean="0"/>
              <a:t> </a:t>
            </a:r>
            <a:r>
              <a:rPr lang="fi-FI" dirty="0" err="1" smtClean="0"/>
              <a:t>information</a:t>
            </a:r>
            <a:endParaRPr lang="fi-FI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32D3-0CB6-40D1-A0B9-348E1D126B44}" type="slidenum">
              <a:rPr lang="fi-FI"/>
              <a:pPr/>
              <a:t>4</a:t>
            </a:fld>
            <a:endParaRPr lang="fi-FI"/>
          </a:p>
        </p:txBody>
      </p:sp>
      <p:sp>
        <p:nvSpPr>
          <p:cNvPr id="17409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USE-CASE</a:t>
            </a:r>
          </a:p>
        </p:txBody>
      </p:sp>
      <p:sp>
        <p:nvSpPr>
          <p:cNvPr id="4" name="Suorakulmio 3"/>
          <p:cNvSpPr/>
          <p:nvPr/>
        </p:nvSpPr>
        <p:spPr>
          <a:xfrm>
            <a:off x="971550" y="2492375"/>
            <a:ext cx="2447925" cy="3673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5" name="Suorakulmio 4"/>
          <p:cNvSpPr/>
          <p:nvPr/>
        </p:nvSpPr>
        <p:spPr>
          <a:xfrm>
            <a:off x="5651500" y="2492375"/>
            <a:ext cx="2449513" cy="3673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2627313" y="3860800"/>
            <a:ext cx="720725" cy="4683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p1</a:t>
            </a:r>
            <a:endParaRPr lang="fi-FI" dirty="0"/>
          </a:p>
        </p:txBody>
      </p:sp>
      <p:sp>
        <p:nvSpPr>
          <p:cNvPr id="8" name="Suorakulmio 7"/>
          <p:cNvSpPr/>
          <p:nvPr/>
        </p:nvSpPr>
        <p:spPr>
          <a:xfrm>
            <a:off x="5795963" y="2636838"/>
            <a:ext cx="720725" cy="4683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p2</a:t>
            </a:r>
            <a:endParaRPr lang="fi-FI" dirty="0"/>
          </a:p>
        </p:txBody>
      </p:sp>
      <p:sp>
        <p:nvSpPr>
          <p:cNvPr id="10" name="Suorakulmio 9"/>
          <p:cNvSpPr/>
          <p:nvPr/>
        </p:nvSpPr>
        <p:spPr>
          <a:xfrm>
            <a:off x="5795963" y="5013325"/>
            <a:ext cx="720725" cy="4683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p3</a:t>
            </a:r>
            <a:endParaRPr lang="fi-FI" dirty="0"/>
          </a:p>
        </p:txBody>
      </p:sp>
      <p:sp>
        <p:nvSpPr>
          <p:cNvPr id="17415" name="Tekstiruutu 11"/>
          <p:cNvSpPr txBox="1">
            <a:spLocks noChangeArrowheads="1"/>
          </p:cNvSpPr>
          <p:nvPr/>
        </p:nvSpPr>
        <p:spPr bwMode="auto">
          <a:xfrm>
            <a:off x="6732588" y="2708275"/>
            <a:ext cx="814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AUDIO</a:t>
            </a:r>
          </a:p>
        </p:txBody>
      </p:sp>
      <p:sp>
        <p:nvSpPr>
          <p:cNvPr id="17416" name="Tekstiruutu 12"/>
          <p:cNvSpPr txBox="1">
            <a:spLocks noChangeArrowheads="1"/>
          </p:cNvSpPr>
          <p:nvPr/>
        </p:nvSpPr>
        <p:spPr bwMode="auto">
          <a:xfrm>
            <a:off x="6732588" y="5084763"/>
            <a:ext cx="776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VIDEO</a:t>
            </a:r>
          </a:p>
        </p:txBody>
      </p:sp>
      <p:sp>
        <p:nvSpPr>
          <p:cNvPr id="17417" name="Tekstiruutu 13"/>
          <p:cNvSpPr txBox="1">
            <a:spLocks noChangeArrowheads="1"/>
          </p:cNvSpPr>
          <p:nvPr/>
        </p:nvSpPr>
        <p:spPr bwMode="auto">
          <a:xfrm>
            <a:off x="1692275" y="3789363"/>
            <a:ext cx="814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AUDIO</a:t>
            </a:r>
          </a:p>
          <a:p>
            <a:r>
              <a:rPr lang="fi-FI">
                <a:latin typeface="Calibri" pitchFamily="34" charset="0"/>
              </a:rPr>
              <a:t>VIDEO</a:t>
            </a:r>
          </a:p>
        </p:txBody>
      </p:sp>
      <p:sp>
        <p:nvSpPr>
          <p:cNvPr id="17418" name="Tekstiruutu 14"/>
          <p:cNvSpPr txBox="1">
            <a:spLocks noChangeArrowheads="1"/>
          </p:cNvSpPr>
          <p:nvPr/>
        </p:nvSpPr>
        <p:spPr bwMode="auto">
          <a:xfrm>
            <a:off x="1331913" y="205105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ALICE (BUNDLE)</a:t>
            </a:r>
          </a:p>
        </p:txBody>
      </p:sp>
      <p:sp>
        <p:nvSpPr>
          <p:cNvPr id="17419" name="Tekstiruutu 15"/>
          <p:cNvSpPr txBox="1">
            <a:spLocks noChangeArrowheads="1"/>
          </p:cNvSpPr>
          <p:nvPr/>
        </p:nvSpPr>
        <p:spPr bwMode="auto">
          <a:xfrm>
            <a:off x="6577013" y="2051050"/>
            <a:ext cx="587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BOB</a:t>
            </a:r>
          </a:p>
        </p:txBody>
      </p:sp>
      <p:cxnSp>
        <p:nvCxnSpPr>
          <p:cNvPr id="18" name="Suora yhdysviiva 17"/>
          <p:cNvCxnSpPr/>
          <p:nvPr/>
        </p:nvCxnSpPr>
        <p:spPr>
          <a:xfrm flipV="1">
            <a:off x="3492500" y="2997200"/>
            <a:ext cx="2087563" cy="10795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uora yhdysviiva 18"/>
          <p:cNvCxnSpPr/>
          <p:nvPr/>
        </p:nvCxnSpPr>
        <p:spPr>
          <a:xfrm>
            <a:off x="3492500" y="4095750"/>
            <a:ext cx="2087563" cy="12001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422" name="Tekstiruutu 16"/>
          <p:cNvSpPr txBox="1">
            <a:spLocks noChangeArrowheads="1"/>
          </p:cNvSpPr>
          <p:nvPr/>
        </p:nvSpPr>
        <p:spPr bwMode="auto">
          <a:xfrm>
            <a:off x="3924300" y="1700213"/>
            <a:ext cx="13049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b="1">
                <a:latin typeface="Calibri" pitchFamily="34" charset="0"/>
              </a:rPr>
              <a:t>OFFER:</a:t>
            </a:r>
          </a:p>
          <a:p>
            <a:r>
              <a:rPr lang="fi-FI">
                <a:latin typeface="Calibri" pitchFamily="34" charset="0"/>
              </a:rPr>
              <a:t>m=audio p1</a:t>
            </a:r>
          </a:p>
          <a:p>
            <a:r>
              <a:rPr lang="fi-FI">
                <a:latin typeface="Calibri" pitchFamily="34" charset="0"/>
              </a:rPr>
              <a:t>candidates</a:t>
            </a:r>
          </a:p>
          <a:p>
            <a:r>
              <a:rPr lang="fi-FI">
                <a:latin typeface="Calibri" pitchFamily="34" charset="0"/>
              </a:rPr>
              <a:t>m=video p1</a:t>
            </a:r>
          </a:p>
          <a:p>
            <a:r>
              <a:rPr lang="fi-FI">
                <a:latin typeface="Calibri" pitchFamily="34" charset="0"/>
              </a:rPr>
              <a:t>candidates</a:t>
            </a:r>
          </a:p>
        </p:txBody>
      </p:sp>
      <p:sp>
        <p:nvSpPr>
          <p:cNvPr id="17423" name="Tekstiruutu 23"/>
          <p:cNvSpPr txBox="1">
            <a:spLocks noChangeArrowheads="1"/>
          </p:cNvSpPr>
          <p:nvPr/>
        </p:nvSpPr>
        <p:spPr bwMode="auto">
          <a:xfrm>
            <a:off x="3924300" y="5037138"/>
            <a:ext cx="13049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b="1">
                <a:latin typeface="Calibri" pitchFamily="34" charset="0"/>
              </a:rPr>
              <a:t>ANSWER:</a:t>
            </a:r>
          </a:p>
          <a:p>
            <a:r>
              <a:rPr lang="fi-FI">
                <a:latin typeface="Calibri" pitchFamily="34" charset="0"/>
              </a:rPr>
              <a:t>m=audio p2</a:t>
            </a:r>
          </a:p>
          <a:p>
            <a:r>
              <a:rPr lang="fi-FI">
                <a:latin typeface="Calibri" pitchFamily="34" charset="0"/>
              </a:rPr>
              <a:t>candidates</a:t>
            </a:r>
          </a:p>
          <a:p>
            <a:r>
              <a:rPr lang="fi-FI">
                <a:latin typeface="Calibri" pitchFamily="34" charset="0"/>
              </a:rPr>
              <a:t>m=video p3</a:t>
            </a:r>
          </a:p>
          <a:p>
            <a:r>
              <a:rPr lang="fi-FI">
                <a:latin typeface="Calibri" pitchFamily="34" charset="0"/>
              </a:rPr>
              <a:t>candidates</a:t>
            </a:r>
          </a:p>
        </p:txBody>
      </p:sp>
      <p:sp>
        <p:nvSpPr>
          <p:cNvPr id="17424" name="Tekstiruutu 19"/>
          <p:cNvSpPr txBox="1">
            <a:spLocks noChangeArrowheads="1"/>
          </p:cNvSpPr>
          <p:nvPr/>
        </p:nvSpPr>
        <p:spPr bwMode="auto">
          <a:xfrm>
            <a:off x="6600825" y="5775325"/>
            <a:ext cx="2233613" cy="9239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NOTE: SDP does not</a:t>
            </a:r>
          </a:p>
          <a:p>
            <a:r>
              <a:rPr lang="fi-FI">
                <a:latin typeface="Calibri" pitchFamily="34" charset="0"/>
              </a:rPr>
              <a:t>contain peer-reflexive</a:t>
            </a:r>
          </a:p>
          <a:p>
            <a:r>
              <a:rPr lang="fi-FI">
                <a:latin typeface="Calibri" pitchFamily="34" charset="0"/>
              </a:rPr>
              <a:t>candidates.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1568-A7A9-4FCE-8222-041EDC467BF8}" type="slidenum">
              <a:rPr lang="fi-FI"/>
              <a:pPr/>
              <a:t>5</a:t>
            </a:fld>
            <a:endParaRPr lang="fi-FI"/>
          </a:p>
        </p:txBody>
      </p:sp>
      <p:sp>
        <p:nvSpPr>
          <p:cNvPr id="18433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PROBLEM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Bob </a:t>
            </a:r>
            <a:r>
              <a:rPr lang="fi-FI" dirty="0" err="1" smtClean="0"/>
              <a:t>sends</a:t>
            </a:r>
            <a:r>
              <a:rPr lang="fi-FI" dirty="0" smtClean="0"/>
              <a:t> STUN Connectivity </a:t>
            </a:r>
            <a:r>
              <a:rPr lang="fi-FI" dirty="0" err="1" smtClean="0"/>
              <a:t>Check</a:t>
            </a:r>
            <a:r>
              <a:rPr lang="fi-FI" dirty="0" smtClean="0"/>
              <a:t> (SCC) </a:t>
            </a:r>
            <a:r>
              <a:rPr lang="fi-FI" dirty="0" err="1" smtClean="0"/>
              <a:t>request</a:t>
            </a:r>
            <a:r>
              <a:rPr lang="fi-FI" dirty="0" smtClean="0"/>
              <a:t> to Alice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err="1" smtClean="0"/>
              <a:t>Source</a:t>
            </a:r>
            <a:r>
              <a:rPr lang="fi-FI" dirty="0" smtClean="0"/>
              <a:t> </a:t>
            </a:r>
            <a:r>
              <a:rPr lang="fi-FI" dirty="0" err="1" smtClean="0"/>
              <a:t>address:port</a:t>
            </a:r>
            <a:r>
              <a:rPr lang="fi-FI" dirty="0" smtClean="0"/>
              <a:t> of SCC is </a:t>
            </a:r>
            <a:r>
              <a:rPr lang="fi-FI" dirty="0" err="1" smtClean="0"/>
              <a:t>unknown</a:t>
            </a:r>
            <a:r>
              <a:rPr lang="fi-FI" dirty="0" smtClean="0"/>
              <a:t> to Alice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err="1" smtClean="0"/>
              <a:t>Creates</a:t>
            </a:r>
            <a:r>
              <a:rPr lang="fi-FI" dirty="0" smtClean="0"/>
              <a:t> PEER-REFLEXIVE CANDIDATE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b="1" dirty="0" smtClean="0">
                <a:solidFill>
                  <a:srgbClr val="FF0000"/>
                </a:solidFill>
              </a:rPr>
              <a:t>Alice </a:t>
            </a:r>
            <a:r>
              <a:rPr lang="fi-FI" b="1" dirty="0" err="1" smtClean="0">
                <a:solidFill>
                  <a:srgbClr val="FF0000"/>
                </a:solidFill>
              </a:rPr>
              <a:t>does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not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know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from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which</a:t>
            </a:r>
            <a:r>
              <a:rPr lang="fi-FI" b="1" dirty="0" smtClean="0">
                <a:solidFill>
                  <a:srgbClr val="FF0000"/>
                </a:solidFill>
              </a:rPr>
              <a:t> m- </a:t>
            </a:r>
            <a:r>
              <a:rPr lang="fi-FI" b="1" dirty="0" err="1" smtClean="0">
                <a:solidFill>
                  <a:srgbClr val="FF0000"/>
                </a:solidFill>
              </a:rPr>
              <a:t>line</a:t>
            </a:r>
            <a:r>
              <a:rPr lang="fi-FI" b="1" dirty="0" smtClean="0">
                <a:solidFill>
                  <a:srgbClr val="FF0000"/>
                </a:solidFill>
              </a:rPr>
              <a:t> SCC is </a:t>
            </a:r>
            <a:r>
              <a:rPr lang="fi-FI" b="1" dirty="0" err="1" smtClean="0">
                <a:solidFill>
                  <a:srgbClr val="FF0000"/>
                </a:solidFill>
              </a:rPr>
              <a:t>sent</a:t>
            </a:r>
            <a:endParaRPr lang="fi-FI" b="1" dirty="0" smtClean="0">
              <a:solidFill>
                <a:srgbClr val="FF0000"/>
              </a:solidFill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SCC </a:t>
            </a:r>
            <a:r>
              <a:rPr lang="fi-FI" dirty="0" err="1" smtClean="0"/>
              <a:t>does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contain</a:t>
            </a:r>
            <a:r>
              <a:rPr lang="fi-FI" dirty="0" smtClean="0"/>
              <a:t> component id, </a:t>
            </a:r>
            <a:r>
              <a:rPr lang="fi-FI" dirty="0" err="1" smtClean="0"/>
              <a:t>base</a:t>
            </a:r>
            <a:r>
              <a:rPr lang="fi-FI" dirty="0" smtClean="0"/>
              <a:t> </a:t>
            </a:r>
            <a:r>
              <a:rPr lang="fi-FI" dirty="0" err="1" smtClean="0"/>
              <a:t>candidate</a:t>
            </a:r>
            <a:r>
              <a:rPr lang="fi-FI" dirty="0" smtClean="0"/>
              <a:t>, etc.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fi-FI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err="1" smtClean="0"/>
              <a:t>Not</a:t>
            </a:r>
            <a:r>
              <a:rPr lang="fi-FI" dirty="0" smtClean="0"/>
              <a:t> a </a:t>
            </a:r>
            <a:r>
              <a:rPr lang="fi-FI" dirty="0" err="1" smtClean="0"/>
              <a:t>problem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both</a:t>
            </a:r>
            <a:r>
              <a:rPr lang="fi-FI" dirty="0" smtClean="0"/>
              <a:t> Alice and Bob </a:t>
            </a:r>
            <a:r>
              <a:rPr lang="fi-FI" dirty="0" err="1" smtClean="0"/>
              <a:t>support</a:t>
            </a:r>
            <a:r>
              <a:rPr lang="fi-FI" dirty="0" smtClean="0"/>
              <a:t> BUNDLE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SCC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sent</a:t>
            </a:r>
            <a:r>
              <a:rPr lang="fi-FI" dirty="0" smtClean="0"/>
              <a:t> for </a:t>
            </a:r>
            <a:r>
              <a:rPr lang="fi-FI" dirty="0" err="1" smtClean="0"/>
              <a:t>whole</a:t>
            </a:r>
            <a:r>
              <a:rPr lang="fi-FI" dirty="0" smtClean="0"/>
              <a:t> BUNDLE </a:t>
            </a:r>
            <a:r>
              <a:rPr lang="fi-FI" dirty="0" err="1" smtClean="0"/>
              <a:t>group</a:t>
            </a: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2993-47AA-42C6-9443-FB3ABE309ED9}" type="slidenum">
              <a:rPr lang="fi-FI"/>
              <a:pPr/>
              <a:t>6</a:t>
            </a:fld>
            <a:endParaRPr lang="fi-FI"/>
          </a:p>
        </p:txBody>
      </p:sp>
      <p:sp>
        <p:nvSpPr>
          <p:cNvPr id="19457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SOLUTION</a:t>
            </a:r>
          </a:p>
        </p:txBody>
      </p:sp>
      <p:sp>
        <p:nvSpPr>
          <p:cNvPr id="19458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smtClean="0">
                <a:solidFill>
                  <a:srgbClr val="FF0000"/>
                </a:solidFill>
              </a:rPr>
              <a:t>Alice offers separate ufrag values for each m- line</a:t>
            </a:r>
          </a:p>
          <a:p>
            <a:r>
              <a:rPr lang="fi-FI" smtClean="0"/>
              <a:t>SCC contains ufrag</a:t>
            </a:r>
          </a:p>
          <a:p>
            <a:pPr lvl="1"/>
            <a:r>
              <a:rPr lang="fi-FI" smtClean="0"/>
              <a:t>Alice can map SCC to correct m- 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42DD-1BDD-495F-90C6-33BA4A7BACD0}" type="slidenum">
              <a:rPr lang="fi-FI"/>
              <a:pPr/>
              <a:t>7</a:t>
            </a:fld>
            <a:endParaRPr lang="fi-FI"/>
          </a:p>
        </p:txBody>
      </p:sp>
      <p:sp>
        <p:nvSpPr>
          <p:cNvPr id="2048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SOLUTION</a:t>
            </a:r>
          </a:p>
        </p:txBody>
      </p:sp>
      <p:sp>
        <p:nvSpPr>
          <p:cNvPr id="4" name="Suorakulmio 3"/>
          <p:cNvSpPr/>
          <p:nvPr/>
        </p:nvSpPr>
        <p:spPr>
          <a:xfrm>
            <a:off x="971550" y="2492375"/>
            <a:ext cx="2447925" cy="3673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5" name="Suorakulmio 4"/>
          <p:cNvSpPr/>
          <p:nvPr/>
        </p:nvSpPr>
        <p:spPr>
          <a:xfrm>
            <a:off x="5651500" y="2492375"/>
            <a:ext cx="2449513" cy="3673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 dirty="0"/>
          </a:p>
        </p:txBody>
      </p:sp>
      <p:sp>
        <p:nvSpPr>
          <p:cNvPr id="6" name="Suorakulmio 5"/>
          <p:cNvSpPr/>
          <p:nvPr/>
        </p:nvSpPr>
        <p:spPr>
          <a:xfrm>
            <a:off x="2627313" y="3860800"/>
            <a:ext cx="720725" cy="4683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p1</a:t>
            </a:r>
            <a:endParaRPr lang="fi-FI" dirty="0"/>
          </a:p>
        </p:txBody>
      </p:sp>
      <p:sp>
        <p:nvSpPr>
          <p:cNvPr id="8" name="Suorakulmio 7"/>
          <p:cNvSpPr/>
          <p:nvPr/>
        </p:nvSpPr>
        <p:spPr>
          <a:xfrm>
            <a:off x="5795963" y="2636838"/>
            <a:ext cx="720725" cy="4683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p2</a:t>
            </a:r>
            <a:endParaRPr lang="fi-FI" dirty="0"/>
          </a:p>
        </p:txBody>
      </p:sp>
      <p:sp>
        <p:nvSpPr>
          <p:cNvPr id="10" name="Suorakulmio 9"/>
          <p:cNvSpPr/>
          <p:nvPr/>
        </p:nvSpPr>
        <p:spPr>
          <a:xfrm>
            <a:off x="5795963" y="5013325"/>
            <a:ext cx="720725" cy="4683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p3</a:t>
            </a:r>
            <a:endParaRPr lang="fi-FI" dirty="0"/>
          </a:p>
        </p:txBody>
      </p:sp>
      <p:sp>
        <p:nvSpPr>
          <p:cNvPr id="20487" name="Tekstiruutu 11"/>
          <p:cNvSpPr txBox="1">
            <a:spLocks noChangeArrowheads="1"/>
          </p:cNvSpPr>
          <p:nvPr/>
        </p:nvSpPr>
        <p:spPr bwMode="auto">
          <a:xfrm>
            <a:off x="6732588" y="2708275"/>
            <a:ext cx="814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AUDIO</a:t>
            </a:r>
          </a:p>
        </p:txBody>
      </p:sp>
      <p:sp>
        <p:nvSpPr>
          <p:cNvPr id="20488" name="Tekstiruutu 12"/>
          <p:cNvSpPr txBox="1">
            <a:spLocks noChangeArrowheads="1"/>
          </p:cNvSpPr>
          <p:nvPr/>
        </p:nvSpPr>
        <p:spPr bwMode="auto">
          <a:xfrm>
            <a:off x="6732588" y="5084763"/>
            <a:ext cx="776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VIDEO</a:t>
            </a:r>
          </a:p>
        </p:txBody>
      </p:sp>
      <p:sp>
        <p:nvSpPr>
          <p:cNvPr id="20489" name="Tekstiruutu 13"/>
          <p:cNvSpPr txBox="1">
            <a:spLocks noChangeArrowheads="1"/>
          </p:cNvSpPr>
          <p:nvPr/>
        </p:nvSpPr>
        <p:spPr bwMode="auto">
          <a:xfrm>
            <a:off x="1692275" y="3789363"/>
            <a:ext cx="814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AUDIO</a:t>
            </a:r>
          </a:p>
          <a:p>
            <a:r>
              <a:rPr lang="fi-FI">
                <a:latin typeface="Calibri" pitchFamily="34" charset="0"/>
              </a:rPr>
              <a:t>VIDEO</a:t>
            </a:r>
          </a:p>
        </p:txBody>
      </p:sp>
      <p:sp>
        <p:nvSpPr>
          <p:cNvPr id="20490" name="Tekstiruutu 14"/>
          <p:cNvSpPr txBox="1">
            <a:spLocks noChangeArrowheads="1"/>
          </p:cNvSpPr>
          <p:nvPr/>
        </p:nvSpPr>
        <p:spPr bwMode="auto">
          <a:xfrm>
            <a:off x="1331913" y="205105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ALICE (BUNDLE)</a:t>
            </a:r>
          </a:p>
        </p:txBody>
      </p:sp>
      <p:sp>
        <p:nvSpPr>
          <p:cNvPr id="20491" name="Tekstiruutu 15"/>
          <p:cNvSpPr txBox="1">
            <a:spLocks noChangeArrowheads="1"/>
          </p:cNvSpPr>
          <p:nvPr/>
        </p:nvSpPr>
        <p:spPr bwMode="auto">
          <a:xfrm>
            <a:off x="6577013" y="2051050"/>
            <a:ext cx="587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BOB</a:t>
            </a:r>
          </a:p>
        </p:txBody>
      </p:sp>
      <p:cxnSp>
        <p:nvCxnSpPr>
          <p:cNvPr id="18" name="Suora yhdysviiva 17"/>
          <p:cNvCxnSpPr/>
          <p:nvPr/>
        </p:nvCxnSpPr>
        <p:spPr>
          <a:xfrm flipV="1">
            <a:off x="3492500" y="2997200"/>
            <a:ext cx="2087563" cy="10795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uora yhdysviiva 18"/>
          <p:cNvCxnSpPr/>
          <p:nvPr/>
        </p:nvCxnSpPr>
        <p:spPr>
          <a:xfrm>
            <a:off x="3492500" y="4095750"/>
            <a:ext cx="2087563" cy="12001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494" name="Tekstiruutu 16"/>
          <p:cNvSpPr txBox="1">
            <a:spLocks noChangeArrowheads="1"/>
          </p:cNvSpPr>
          <p:nvPr/>
        </p:nvSpPr>
        <p:spPr bwMode="auto">
          <a:xfrm>
            <a:off x="3924300" y="1268413"/>
            <a:ext cx="13049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b="1">
                <a:latin typeface="Calibri" pitchFamily="34" charset="0"/>
              </a:rPr>
              <a:t>OFFER:</a:t>
            </a:r>
          </a:p>
          <a:p>
            <a:r>
              <a:rPr lang="fi-FI">
                <a:latin typeface="Calibri" pitchFamily="34" charset="0"/>
              </a:rPr>
              <a:t>m=audio p1</a:t>
            </a:r>
          </a:p>
          <a:p>
            <a:r>
              <a:rPr lang="fi-FI">
                <a:latin typeface="Calibri" pitchFamily="34" charset="0"/>
              </a:rPr>
              <a:t>candidates</a:t>
            </a:r>
          </a:p>
          <a:p>
            <a:r>
              <a:rPr lang="fi-FI">
                <a:solidFill>
                  <a:srgbClr val="FF0000"/>
                </a:solidFill>
                <a:latin typeface="Calibri" pitchFamily="34" charset="0"/>
              </a:rPr>
              <a:t>a=ufrag:xxx</a:t>
            </a:r>
          </a:p>
          <a:p>
            <a:r>
              <a:rPr lang="fi-FI">
                <a:latin typeface="Calibri" pitchFamily="34" charset="0"/>
              </a:rPr>
              <a:t>m=video p1</a:t>
            </a:r>
          </a:p>
          <a:p>
            <a:r>
              <a:rPr lang="fi-FI">
                <a:latin typeface="Calibri" pitchFamily="34" charset="0"/>
              </a:rPr>
              <a:t>candidates</a:t>
            </a:r>
          </a:p>
          <a:p>
            <a:r>
              <a:rPr lang="fi-FI">
                <a:solidFill>
                  <a:srgbClr val="FF0000"/>
                </a:solidFill>
                <a:latin typeface="Calibri" pitchFamily="34" charset="0"/>
              </a:rPr>
              <a:t>a=ufrag:yyy</a:t>
            </a:r>
          </a:p>
        </p:txBody>
      </p:sp>
      <p:sp>
        <p:nvSpPr>
          <p:cNvPr id="7" name="Nuoli vasemmalle 6"/>
          <p:cNvSpPr/>
          <p:nvPr/>
        </p:nvSpPr>
        <p:spPr>
          <a:xfrm>
            <a:off x="3492500" y="5481638"/>
            <a:ext cx="2087563" cy="250825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solidFill>
                <a:srgbClr val="FF0000"/>
              </a:solidFill>
            </a:endParaRPr>
          </a:p>
        </p:txBody>
      </p:sp>
      <p:sp>
        <p:nvSpPr>
          <p:cNvPr id="20496" name="Tekstiruutu 8"/>
          <p:cNvSpPr txBox="1">
            <a:spLocks noChangeArrowheads="1"/>
          </p:cNvSpPr>
          <p:nvPr/>
        </p:nvSpPr>
        <p:spPr bwMode="auto">
          <a:xfrm>
            <a:off x="4098925" y="5805488"/>
            <a:ext cx="10493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latin typeface="Calibri" pitchFamily="34" charset="0"/>
              </a:rPr>
              <a:t>SCC</a:t>
            </a:r>
          </a:p>
          <a:p>
            <a:r>
              <a:rPr lang="fi-FI">
                <a:solidFill>
                  <a:srgbClr val="FF0000"/>
                </a:solidFill>
                <a:latin typeface="Calibri" pitchFamily="34" charset="0"/>
              </a:rPr>
              <a:t>ufrag:yyy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BF89-5A28-46E3-A501-B0C3BA65BBD5}" type="slidenum">
              <a:rPr lang="fi-FI"/>
              <a:pPr/>
              <a:t>8</a:t>
            </a:fld>
            <a:endParaRPr lang="fi-FI"/>
          </a:p>
        </p:txBody>
      </p:sp>
      <p:sp>
        <p:nvSpPr>
          <p:cNvPr id="22529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USE-CASE with RTCP-MUX </a:t>
            </a:r>
          </a:p>
        </p:txBody>
      </p:sp>
      <p:sp>
        <p:nvSpPr>
          <p:cNvPr id="22530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mtClean="0"/>
              <a:t>Alice includes a=rtcp-mux attribute</a:t>
            </a:r>
          </a:p>
          <a:p>
            <a:r>
              <a:rPr lang="fi-FI" smtClean="0"/>
              <a:t>Alice includes a=rtcp attribute, with RTP port value</a:t>
            </a:r>
          </a:p>
          <a:p>
            <a:r>
              <a:rPr lang="fi-FI" smtClean="0"/>
              <a:t>Bob does not support rtcp-mux</a:t>
            </a:r>
          </a:p>
          <a:p>
            <a:pPr lvl="1"/>
            <a:r>
              <a:rPr lang="fi-FI" smtClean="0"/>
              <a:t>Creates separate ports for RTP and RTCP</a:t>
            </a:r>
          </a:p>
          <a:p>
            <a:r>
              <a:rPr lang="fi-FI" smtClean="0"/>
              <a:t>Assume that Bob supports a=rtcp attribute, and can send RTP and RTCP to same 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94B7-206D-43B8-AB39-C6FA3EBC6F76}" type="slidenum">
              <a:rPr lang="fi-FI"/>
              <a:pPr/>
              <a:t>9</a:t>
            </a:fld>
            <a:endParaRPr lang="fi-FI"/>
          </a:p>
        </p:txBody>
      </p:sp>
      <p:sp>
        <p:nvSpPr>
          <p:cNvPr id="23553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PROBLEM with RTCP-MUX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Bob </a:t>
            </a:r>
            <a:r>
              <a:rPr lang="fi-FI" dirty="0" err="1" smtClean="0"/>
              <a:t>sends</a:t>
            </a:r>
            <a:r>
              <a:rPr lang="fi-FI" dirty="0" smtClean="0"/>
              <a:t> STUN Connectivity </a:t>
            </a:r>
            <a:r>
              <a:rPr lang="fi-FI" dirty="0" err="1" smtClean="0"/>
              <a:t>Check</a:t>
            </a:r>
            <a:r>
              <a:rPr lang="fi-FI" dirty="0" smtClean="0"/>
              <a:t> (SCC) </a:t>
            </a:r>
            <a:r>
              <a:rPr lang="fi-FI" dirty="0" err="1" smtClean="0"/>
              <a:t>request</a:t>
            </a:r>
            <a:r>
              <a:rPr lang="fi-FI" dirty="0" smtClean="0"/>
              <a:t> to Alice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err="1" smtClean="0"/>
              <a:t>Source</a:t>
            </a:r>
            <a:r>
              <a:rPr lang="fi-FI" dirty="0" smtClean="0"/>
              <a:t> </a:t>
            </a:r>
            <a:r>
              <a:rPr lang="fi-FI" dirty="0" err="1" smtClean="0"/>
              <a:t>address:port</a:t>
            </a:r>
            <a:r>
              <a:rPr lang="fi-FI" dirty="0" smtClean="0"/>
              <a:t> of SCC is </a:t>
            </a:r>
            <a:r>
              <a:rPr lang="fi-FI" dirty="0" err="1" smtClean="0"/>
              <a:t>unknown</a:t>
            </a:r>
            <a:r>
              <a:rPr lang="fi-FI" dirty="0" smtClean="0"/>
              <a:t> to Alice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err="1" smtClean="0"/>
              <a:t>Creates</a:t>
            </a:r>
            <a:r>
              <a:rPr lang="fi-FI" dirty="0" smtClean="0"/>
              <a:t> PEER-REFLEXIVE CANDIDATE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b="1" dirty="0" smtClean="0">
                <a:solidFill>
                  <a:srgbClr val="FF0000"/>
                </a:solidFill>
              </a:rPr>
              <a:t>Alice </a:t>
            </a:r>
            <a:r>
              <a:rPr lang="fi-FI" b="1" dirty="0" err="1" smtClean="0">
                <a:solidFill>
                  <a:srgbClr val="FF0000"/>
                </a:solidFill>
              </a:rPr>
              <a:t>does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not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know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whether</a:t>
            </a:r>
            <a:r>
              <a:rPr lang="fi-FI" b="1" dirty="0" smtClean="0">
                <a:solidFill>
                  <a:srgbClr val="FF0000"/>
                </a:solidFill>
              </a:rPr>
              <a:t> SCC is </a:t>
            </a:r>
            <a:r>
              <a:rPr lang="fi-FI" b="1" dirty="0" err="1" smtClean="0">
                <a:solidFill>
                  <a:srgbClr val="FF0000"/>
                </a:solidFill>
              </a:rPr>
              <a:t>sent</a:t>
            </a:r>
            <a:r>
              <a:rPr lang="fi-FI" b="1" dirty="0" smtClean="0">
                <a:solidFill>
                  <a:srgbClr val="FF0000"/>
                </a:solidFill>
              </a:rPr>
              <a:t> for RTP </a:t>
            </a:r>
            <a:r>
              <a:rPr lang="fi-FI" b="1" dirty="0" err="1" smtClean="0">
                <a:solidFill>
                  <a:srgbClr val="FF0000"/>
                </a:solidFill>
              </a:rPr>
              <a:t>or</a:t>
            </a:r>
            <a:r>
              <a:rPr lang="fi-FI" b="1" dirty="0" smtClean="0">
                <a:solidFill>
                  <a:srgbClr val="FF0000"/>
                </a:solidFill>
              </a:rPr>
              <a:t> RTCP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SCC </a:t>
            </a:r>
            <a:r>
              <a:rPr lang="fi-FI" dirty="0" err="1" smtClean="0"/>
              <a:t>does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contain</a:t>
            </a:r>
            <a:r>
              <a:rPr lang="fi-FI" dirty="0" smtClean="0"/>
              <a:t> component id, </a:t>
            </a:r>
            <a:r>
              <a:rPr lang="fi-FI" dirty="0" err="1" smtClean="0"/>
              <a:t>base</a:t>
            </a:r>
            <a:r>
              <a:rPr lang="fi-FI" dirty="0" smtClean="0"/>
              <a:t> </a:t>
            </a:r>
            <a:r>
              <a:rPr lang="fi-FI" dirty="0" err="1" smtClean="0"/>
              <a:t>candidate</a:t>
            </a:r>
            <a:r>
              <a:rPr lang="fi-FI" dirty="0" smtClean="0"/>
              <a:t>, etc.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fi-FI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err="1" smtClean="0"/>
              <a:t>Not</a:t>
            </a:r>
            <a:r>
              <a:rPr lang="fi-FI" dirty="0" smtClean="0"/>
              <a:t> a </a:t>
            </a:r>
            <a:r>
              <a:rPr lang="fi-FI" dirty="0" err="1" smtClean="0"/>
              <a:t>problem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both</a:t>
            </a:r>
            <a:r>
              <a:rPr lang="fi-FI" dirty="0" smtClean="0"/>
              <a:t> Alice and Bob </a:t>
            </a:r>
            <a:r>
              <a:rPr lang="fi-FI" dirty="0" err="1" smtClean="0"/>
              <a:t>support</a:t>
            </a:r>
            <a:r>
              <a:rPr lang="fi-FI" dirty="0" smtClean="0"/>
              <a:t> </a:t>
            </a:r>
            <a:r>
              <a:rPr lang="fi-FI" dirty="0" err="1" smtClean="0"/>
              <a:t>rtcp-mux</a:t>
            </a: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550</Words>
  <Application>Microsoft Office PowerPoint</Application>
  <PresentationFormat>On-screen Show (4:3)</PresentationFormat>
  <Paragraphs>137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Calibri</vt:lpstr>
      <vt:lpstr>Arial</vt:lpstr>
      <vt:lpstr>Office-teema</vt:lpstr>
      <vt:lpstr>BUNDLE</vt:lpstr>
      <vt:lpstr>ICE PEER-REFLEXIVE CANDIDATES</vt:lpstr>
      <vt:lpstr>USE-CASE</vt:lpstr>
      <vt:lpstr>USE-CASE</vt:lpstr>
      <vt:lpstr>PROBLEM</vt:lpstr>
      <vt:lpstr>SOLUTION</vt:lpstr>
      <vt:lpstr>SOLUTION</vt:lpstr>
      <vt:lpstr>USE-CASE with RTCP-MUX </vt:lpstr>
      <vt:lpstr>PROBLEM with RTCP-MUX</vt:lpstr>
      <vt:lpstr>SOLUTION with RTCP-MUX</vt:lpstr>
      <vt:lpstr>SOLUTION with RTCP-MUX</vt:lpstr>
      <vt:lpstr>SOLUTION with RTCP-MUX (Alt 2)</vt:lpstr>
      <vt:lpstr>SDP RESTRICTIONS</vt:lpstr>
      <vt:lpstr>INTRODUCTION</vt:lpstr>
      <vt:lpstr>IDENTICAL INFORMATION</vt:lpstr>
      <vt:lpstr>NON-IDENTICAL INFORMATION</vt:lpstr>
      <vt:lpstr>BANDWIDTH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ports even with rtcp-mux?</dc:title>
  <dc:creator>Christer Holmberg</dc:creator>
  <cp:lastModifiedBy>Miguel A. Garcia</cp:lastModifiedBy>
  <cp:revision>20</cp:revision>
  <dcterms:created xsi:type="dcterms:W3CDTF">2012-07-12T22:22:45Z</dcterms:created>
  <dcterms:modified xsi:type="dcterms:W3CDTF">2012-07-31T18:23:07Z</dcterms:modified>
</cp:coreProperties>
</file>