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9" r:id="rId2"/>
    <p:sldId id="277" r:id="rId3"/>
    <p:sldId id="283" r:id="rId4"/>
    <p:sldId id="321" r:id="rId5"/>
    <p:sldId id="287" r:id="rId6"/>
    <p:sldId id="257" r:id="rId7"/>
    <p:sldId id="284" r:id="rId8"/>
    <p:sldId id="302" r:id="rId9"/>
    <p:sldId id="310" r:id="rId10"/>
    <p:sldId id="311" r:id="rId11"/>
    <p:sldId id="312" r:id="rId12"/>
    <p:sldId id="313" r:id="rId13"/>
    <p:sldId id="330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03" r:id="rId23"/>
    <p:sldId id="307" r:id="rId24"/>
    <p:sldId id="308" r:id="rId25"/>
    <p:sldId id="309" r:id="rId26"/>
    <p:sldId id="305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14" autoAdjust="0"/>
  </p:normalViewPr>
  <p:slideViewPr>
    <p:cSldViewPr>
      <p:cViewPr varScale="1">
        <p:scale>
          <a:sx n="76" d="100"/>
          <a:sy n="76" d="100"/>
        </p:scale>
        <p:origin x="-3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0B0CAA6-6A08-4607-B91A-F2BEEBD5A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715841C-6A92-486D-ACA5-88C8E40F8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E68AB-540F-4BA4-8537-1913CBCDBC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3575E-B953-4EA3-A441-A794F5ED064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94767-2E65-494F-BE62-E4F60A9B60A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B1D41-4DD2-4D2C-BC13-E04A480945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46731-7336-4F86-A1A0-5A770F3EAA5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6D06-2F6B-49D4-837D-63BD615172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AAD80-5DE6-4D40-BB6D-FA4A5B1A58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9842-B608-4979-9726-BCFD62DED78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4EF3F-6471-4FF4-8BED-53A2BB283B6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9CD2D-0EEB-44AB-B8FD-FFE63A3E74C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556E8-D1FF-453D-A6F6-E15046D7509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Cliquez pour modifier les styles du texte du masque</a:t>
            </a:r>
          </a:p>
          <a:p>
            <a:pPr lvl="1"/>
            <a:r>
              <a:rPr lang="de-DE" smtClean="0"/>
              <a:t>Deuxième niveau</a:t>
            </a:r>
          </a:p>
          <a:p>
            <a:pPr lvl="2"/>
            <a:r>
              <a:rPr lang="de-DE" smtClean="0"/>
              <a:t>Troisième niveau</a:t>
            </a:r>
          </a:p>
          <a:p>
            <a:pPr lvl="3"/>
            <a:r>
              <a:rPr lang="de-DE" smtClean="0"/>
              <a:t>Quatrième niveau</a:t>
            </a:r>
          </a:p>
          <a:p>
            <a:pPr lvl="4"/>
            <a:r>
              <a:rPr lang="de-DE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C76EB57-0181-4155-ACF3-E82A01D4F20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rfc/rfc3979.txt" TargetMode="External"/><Relationship Id="rId2" Type="http://schemas.openxmlformats.org/officeDocument/2006/relationships/hyperlink" Target="http://www.ietf.org/rfc/rfc5378.tx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etf.org/rfc/rfc4879.tx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liaison/1162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376238" y="520700"/>
            <a:ext cx="8323262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/>
            <a:r>
              <a:rPr lang="en-GB" sz="1600" b="1"/>
              <a:t>Note Well</a:t>
            </a:r>
          </a:p>
          <a:p>
            <a:pPr marL="355600" indent="-355600"/>
            <a:endParaRPr lang="en-GB" sz="1600" b="1"/>
          </a:p>
          <a:p>
            <a:pPr marL="355600" indent="-355600"/>
            <a:r>
              <a:rPr lang="en-GB" sz="1200"/>
              <a:t>Any submission to the IETF intended by the Contributor for publication as all or part of an IETF Internet-Draft or RFC</a:t>
            </a:r>
          </a:p>
          <a:p>
            <a:pPr marL="355600" indent="-355600"/>
            <a:r>
              <a:rPr lang="en-GB" sz="1200"/>
              <a:t>and any statement made within the context of an IETF activity is considered an "IETF Contribution". Such statements</a:t>
            </a:r>
          </a:p>
          <a:p>
            <a:pPr marL="355600" indent="-355600"/>
            <a:r>
              <a:rPr lang="en-GB" sz="1200"/>
              <a:t>include oral statements in IETF sessions, as well as written and electronic communications made at any time or place, </a:t>
            </a:r>
          </a:p>
          <a:p>
            <a:pPr marL="355600" indent="-355600"/>
            <a:r>
              <a:rPr lang="en-GB" sz="1200"/>
              <a:t>which are addressed to:</a:t>
            </a:r>
          </a:p>
          <a:p>
            <a:pPr marL="355600" indent="-355600"/>
            <a:endParaRPr lang="en-GB" sz="1200"/>
          </a:p>
          <a:p>
            <a:pPr marL="355600" indent="-355600">
              <a:buFontTx/>
              <a:buChar char="•"/>
            </a:pPr>
            <a:r>
              <a:rPr lang="en-GB" sz="1200"/>
              <a:t>The IETF plenary session </a:t>
            </a:r>
          </a:p>
          <a:p>
            <a:pPr marL="355600" indent="-355600">
              <a:buFontTx/>
              <a:buChar char="•"/>
            </a:pPr>
            <a:r>
              <a:rPr lang="en-GB" sz="1200"/>
              <a:t>The IESG, or any member thereof on behalf of the IESG </a:t>
            </a:r>
          </a:p>
          <a:p>
            <a:pPr marL="355600" indent="-355600">
              <a:buFontTx/>
              <a:buChar char="•"/>
            </a:pPr>
            <a:r>
              <a:rPr lang="en-GB" sz="1200"/>
              <a:t>Any IETF mailing list, including the IETF list itself, any working group or design</a:t>
            </a:r>
          </a:p>
          <a:p>
            <a:pPr marL="355600" indent="-355600">
              <a:buFontTx/>
              <a:buChar char="•"/>
            </a:pPr>
            <a:r>
              <a:rPr lang="en-GB" sz="1200"/>
              <a:t>team list, or any other list functioning under IETF auspices </a:t>
            </a:r>
          </a:p>
          <a:p>
            <a:pPr marL="355600" indent="-355600">
              <a:buFontTx/>
              <a:buChar char="•"/>
            </a:pPr>
            <a:r>
              <a:rPr lang="en-GB" sz="1200"/>
              <a:t>Any IETF working group or portion thereof </a:t>
            </a:r>
          </a:p>
          <a:p>
            <a:pPr marL="355600" indent="-355600">
              <a:buFontTx/>
              <a:buChar char="•"/>
            </a:pPr>
            <a:r>
              <a:rPr lang="en-GB" sz="1200"/>
              <a:t>The IAB or any member thereof on behalf of the IAB </a:t>
            </a:r>
          </a:p>
          <a:p>
            <a:pPr marL="355600" indent="-355600">
              <a:buFontTx/>
              <a:buChar char="•"/>
            </a:pPr>
            <a:r>
              <a:rPr lang="en-GB" sz="1200"/>
              <a:t>The RFC Editor or the Internet-Drafts function </a:t>
            </a:r>
          </a:p>
          <a:p>
            <a:pPr marL="355600" indent="-355600">
              <a:buFontTx/>
              <a:buChar char="•"/>
            </a:pPr>
            <a:endParaRPr lang="en-GB" sz="1200"/>
          </a:p>
          <a:p>
            <a:pPr marL="355600" indent="-355600"/>
            <a:r>
              <a:rPr lang="en-GB" sz="1200"/>
              <a:t>All IETF Contributions are subject to the rules of </a:t>
            </a:r>
            <a:r>
              <a:rPr lang="en-GB" sz="1200">
                <a:hlinkClick r:id="rId2"/>
              </a:rPr>
              <a:t>RFC 5378</a:t>
            </a:r>
            <a:r>
              <a:rPr lang="en-GB" sz="1200"/>
              <a:t> and </a:t>
            </a:r>
            <a:r>
              <a:rPr lang="en-GB" sz="1200">
                <a:hlinkClick r:id="rId3"/>
              </a:rPr>
              <a:t>RFC 3979</a:t>
            </a:r>
            <a:r>
              <a:rPr lang="en-GB" sz="1200"/>
              <a:t> (updated by </a:t>
            </a:r>
            <a:r>
              <a:rPr lang="en-GB" sz="1200">
                <a:hlinkClick r:id="rId4"/>
              </a:rPr>
              <a:t>RFC 4879</a:t>
            </a:r>
            <a:r>
              <a:rPr lang="en-GB" sz="1200"/>
              <a:t>). </a:t>
            </a:r>
          </a:p>
          <a:p>
            <a:pPr marL="355600" indent="-355600"/>
            <a:endParaRPr lang="en-GB" sz="1200"/>
          </a:p>
          <a:p>
            <a:pPr marL="355600" indent="-355600"/>
            <a:r>
              <a:rPr lang="en-GB" sz="1200"/>
              <a:t>Statements made outside of an IETF session, mailing list or other function, that are clearly not intended to be input to</a:t>
            </a:r>
          </a:p>
          <a:p>
            <a:pPr marL="355600" indent="-355600"/>
            <a:r>
              <a:rPr lang="en-GB" sz="1200"/>
              <a:t>an IETF activity, group or function, are not IETF Contributions in the context of this notice.</a:t>
            </a:r>
          </a:p>
          <a:p>
            <a:pPr marL="355600" indent="-355600"/>
            <a:endParaRPr lang="en-GB" sz="1200"/>
          </a:p>
          <a:p>
            <a:pPr marL="355600" indent="-355600"/>
            <a:r>
              <a:rPr lang="en-GB" sz="1200"/>
              <a:t>Please consult </a:t>
            </a:r>
            <a:r>
              <a:rPr lang="en-GB" sz="1200">
                <a:hlinkClick r:id="rId2"/>
              </a:rPr>
              <a:t>RFC 5378</a:t>
            </a:r>
            <a:r>
              <a:rPr lang="en-GB" sz="1200"/>
              <a:t> and </a:t>
            </a:r>
            <a:r>
              <a:rPr lang="en-GB" sz="1200">
                <a:hlinkClick r:id="rId3"/>
              </a:rPr>
              <a:t>RFC 3979</a:t>
            </a:r>
            <a:r>
              <a:rPr lang="en-GB" sz="1200"/>
              <a:t> for details.</a:t>
            </a:r>
          </a:p>
          <a:p>
            <a:pPr marL="355600" indent="-355600"/>
            <a:endParaRPr lang="en-GB" sz="1200"/>
          </a:p>
          <a:p>
            <a:pPr marL="355600" indent="-355600"/>
            <a:r>
              <a:rPr lang="en-GB" sz="1200"/>
              <a:t>A participant in any IETF activity is deemed to accept all IETF rules of process, as documented in Best Current</a:t>
            </a:r>
          </a:p>
          <a:p>
            <a:pPr marL="355600" indent="-355600"/>
            <a:r>
              <a:rPr lang="en-GB" sz="1200"/>
              <a:t>Practices RFCs and IESG Statements.</a:t>
            </a:r>
          </a:p>
          <a:p>
            <a:pPr marL="355600" indent="-355600"/>
            <a:endParaRPr lang="en-GB" sz="1200"/>
          </a:p>
          <a:p>
            <a:pPr marL="355600" indent="-355600"/>
            <a:r>
              <a:rPr lang="en-GB" sz="1200"/>
              <a:t>A participant in any IETF activity acknowledges that written, audio and video records of meetings may be made</a:t>
            </a:r>
          </a:p>
          <a:p>
            <a:pPr marL="355600" indent="-355600"/>
            <a:r>
              <a:rPr lang="en-GB" sz="1200"/>
              <a:t>and may be available to the public.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1" smtClean="0"/>
              <a:t>WG Drafts (not on the agenda) II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draft-ietf-mpls-lsp-ping-mpls-tp-oam-conf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updated version of CCAMP companion document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draft-ietf-mpls-lsp-ping-ttl-tlv</a:t>
            </a:r>
          </a:p>
          <a:p>
            <a:pPr lvl="2" eaLnBrk="1" hangingPunct="1">
              <a:lnSpc>
                <a:spcPct val="80000"/>
              </a:lnSpc>
            </a:pPr>
            <a:endParaRPr lang="en-GB" sz="140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draft-ietf-mpls-mldp-in-band-signaling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Ready for IESG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draft-ietf-mpls-return-path-specified-lsp-ping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closed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updates from the authors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draft-ietf-mpls-seamless-mcast</a:t>
            </a:r>
          </a:p>
          <a:p>
            <a:pPr lvl="2" eaLnBrk="1" hangingPunct="1">
              <a:lnSpc>
                <a:spcPct val="80000"/>
              </a:lnSpc>
            </a:pPr>
            <a:endParaRPr lang="en-GB" sz="140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draft-ietf-mpls-seamless-mpls</a:t>
            </a:r>
          </a:p>
          <a:p>
            <a:pPr lvl="2" eaLnBrk="1" hangingPunct="1">
              <a:lnSpc>
                <a:spcPct val="80000"/>
              </a:lnSpc>
            </a:pPr>
            <a:endParaRPr lang="en-GB" sz="1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1" smtClean="0"/>
              <a:t>WG Drafts (not on the agenda) III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draft-ietf-mpls-targeted-mldp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Recently adopted as WG document, to be published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draft-ietf-mpls-tp-ethernet-addressing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closed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updates from authors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draft-ietf-mpls-tp-itu-t-identifiers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extended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draft-ietf-mpls-tp-mip-mep-map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Working on one outstanding issue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draft-ietf-mpls-tp-oam-id-mib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Recently adopted as WG document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draft-ietf-mpls-tp-rosetta-stone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Need some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1" smtClean="0"/>
              <a:t>WG Drafts (not on the agenda) IV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draft-ietf-mpls-tp-security-framework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Publication Requested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draft-ietf-mpls-tp-te-mib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closed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New version (-04) published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MiB Doctors to confirm the updates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draft-ietf-mpls-tp-temporal-hitless-psm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Updated. New requirements incorporated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draft-ietf-mpls-tp-use-cases-and-design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Publication Requested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Liaison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400" smtClean="0"/>
              <a:t>Needed to answer to: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smtClean="0"/>
              <a:t>	Revision of Recommendation ITU-T G.8131 – Linear protection switching for MPLS-TP networks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smtClean="0"/>
              <a:t>	</a:t>
            </a:r>
            <a:r>
              <a:rPr lang="fr-FR" sz="2400" smtClean="0">
                <a:hlinkClick r:id="rId2"/>
              </a:rPr>
              <a:t>https://datatracker.ietf.org/liaison/1162/</a:t>
            </a:r>
            <a:endParaRPr lang="fr-FR" sz="2400" smtClean="0"/>
          </a:p>
          <a:p>
            <a:pPr>
              <a:lnSpc>
                <a:spcPct val="90000"/>
              </a:lnSpc>
            </a:pPr>
            <a:r>
              <a:rPr lang="en-US" sz="2400" smtClean="0"/>
              <a:t>Eric O and Yaacov W has helped the WG chairs to compile a response based on comments from several sources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This proposed response has been reviewed on the WG mailing list. Some late comments need to be responded to or worked into the text.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The response liaison will be sent this week</a:t>
            </a:r>
            <a:endParaRPr lang="fr-FR" sz="24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I</a:t>
            </a:r>
          </a:p>
          <a:p>
            <a:pPr lvl="1" eaLnBrk="1" hangingPunct="1"/>
            <a:r>
              <a:rPr lang="en-GB" sz="1800" smtClean="0"/>
              <a:t>draft-ali-mpls-inter-domain-p2mp-rsvp-te-lsp</a:t>
            </a:r>
          </a:p>
          <a:p>
            <a:pPr lvl="2" eaLnBrk="1" hangingPunct="1"/>
            <a:r>
              <a:rPr lang="en-GB" sz="1600" smtClean="0"/>
              <a:t>In review prior to wg doc poll</a:t>
            </a:r>
          </a:p>
          <a:p>
            <a:pPr lvl="2" eaLnBrk="1" hangingPunct="1"/>
            <a:r>
              <a:rPr lang="en-GB" sz="1600" smtClean="0"/>
              <a:t>IPR call will be issued</a:t>
            </a:r>
          </a:p>
          <a:p>
            <a:pPr lvl="1" eaLnBrk="1" hangingPunct="1"/>
            <a:r>
              <a:rPr lang="en-GB" sz="1800" smtClean="0"/>
              <a:t>draft-allan-mpls-spme-smp-fmwk</a:t>
            </a:r>
          </a:p>
          <a:p>
            <a:pPr lvl="1" eaLnBrk="1" hangingPunct="1"/>
            <a:r>
              <a:rPr lang="en-GB" sz="1800" smtClean="0"/>
              <a:t>draft-allan-mpls-unified-ic-req-frmwk</a:t>
            </a:r>
          </a:p>
          <a:p>
            <a:pPr lvl="1" eaLnBrk="1" hangingPunct="1"/>
            <a:r>
              <a:rPr lang="en-GB" sz="1800" smtClean="0"/>
              <a:t>draft-atlas-mpls-te-express-path</a:t>
            </a:r>
          </a:p>
          <a:p>
            <a:pPr lvl="1" eaLnBrk="1" hangingPunct="1"/>
            <a:r>
              <a:rPr lang="en-GB" sz="1800" smtClean="0"/>
              <a:t>draft-bashandy-mpls-ldp-bgp-frr</a:t>
            </a:r>
          </a:p>
          <a:p>
            <a:pPr lvl="2" eaLnBrk="1" hangingPunct="1"/>
            <a:r>
              <a:rPr lang="en-GB" sz="1400" smtClean="0"/>
              <a:t>MPLS or RTWGP?</a:t>
            </a:r>
          </a:p>
          <a:p>
            <a:pPr lvl="1" eaLnBrk="1" hangingPunct="1"/>
            <a:r>
              <a:rPr lang="en-GB" sz="1800" smtClean="0"/>
              <a:t>draft-chen-mpls-mldp-deployment-via-p2p-tunnels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II</a:t>
            </a:r>
          </a:p>
          <a:p>
            <a:pPr lvl="1" eaLnBrk="1" hangingPunct="1"/>
            <a:r>
              <a:rPr lang="en-GB" sz="1800" smtClean="0"/>
              <a:t>draft-chen-mpls-p2mp-egress-protection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draft-chen-mpls-p2mp-ingress-protection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draft-cheung-mpls-tp-mesh-protection</a:t>
            </a:r>
          </a:p>
          <a:p>
            <a:pPr lvl="2" eaLnBrk="1" hangingPunct="1"/>
            <a:r>
              <a:rPr lang="en-GB" sz="1400" smtClean="0"/>
              <a:t>On hold until we have the SMP requirements</a:t>
            </a:r>
          </a:p>
          <a:p>
            <a:pPr lvl="1" eaLnBrk="1" hangingPunct="1"/>
            <a:r>
              <a:rPr lang="en-GB" sz="1800" smtClean="0"/>
              <a:t>draft-cui-mpls-tp-cc-cv-rdi-id</a:t>
            </a:r>
          </a:p>
          <a:p>
            <a:pPr lvl="1" eaLnBrk="1" hangingPunct="1"/>
            <a:r>
              <a:rPr lang="en-GB" sz="1800" smtClean="0"/>
              <a:t>draft-cui-mpls-tp-on-demand-cv-id</a:t>
            </a:r>
          </a:p>
          <a:p>
            <a:pPr lvl="1" eaLnBrk="1" hangingPunct="1"/>
            <a:r>
              <a:rPr lang="en-GB" sz="1800" smtClean="0"/>
              <a:t>draft-ezy-mpls-tp-1ton-protection</a:t>
            </a:r>
          </a:p>
          <a:p>
            <a:pPr lvl="2" eaLnBrk="1" hangingPunct="1"/>
            <a:r>
              <a:rPr lang="en-GB" sz="1400" smtClean="0"/>
              <a:t>Poll for adoption as working group document ends August 3rd</a:t>
            </a:r>
          </a:p>
          <a:p>
            <a:pPr lvl="1" eaLnBrk="1" hangingPunct="1"/>
            <a:r>
              <a:rPr lang="en-GB" sz="1800" smtClean="0"/>
              <a:t>draft-fbb-mpls-tp-p2mp-framework</a:t>
            </a:r>
          </a:p>
          <a:p>
            <a:pPr lvl="2" eaLnBrk="1" hangingPunct="1"/>
            <a:r>
              <a:rPr lang="en-GB" sz="1400" smtClean="0"/>
              <a:t>New version published</a:t>
            </a:r>
          </a:p>
          <a:p>
            <a:pPr lvl="2" eaLnBrk="1" hangingPunct="1"/>
            <a:r>
              <a:rPr lang="en-GB" sz="1400" smtClean="0"/>
              <a:t>Comments requested</a:t>
            </a:r>
          </a:p>
          <a:p>
            <a:pPr lvl="1" eaLnBrk="1" hangingPunct="1"/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III</a:t>
            </a:r>
          </a:p>
          <a:p>
            <a:pPr lvl="1" eaLnBrk="1" hangingPunct="1"/>
            <a:r>
              <a:rPr lang="en-GB" sz="1800" smtClean="0"/>
              <a:t>draft-fuxh-mpls-delay-loss-te-framework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draft-helvoort-mpls-tp-ring-protection-switching</a:t>
            </a:r>
          </a:p>
          <a:p>
            <a:pPr lvl="1" eaLnBrk="1" hangingPunct="1"/>
            <a:r>
              <a:rPr lang="en-GB" sz="1800" smtClean="0"/>
              <a:t>draft-hmk-mpls-tp-p2mp-oam-framework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draft-iwijnand-mpls-mldp-multi-topology</a:t>
            </a:r>
          </a:p>
          <a:p>
            <a:pPr lvl="1" eaLnBrk="1" hangingPunct="1"/>
            <a:r>
              <a:rPr lang="en-GB" sz="1800" smtClean="0"/>
              <a:t>draft-jacquenet-mpls-rd-p2mp-te-requirements</a:t>
            </a:r>
          </a:p>
          <a:p>
            <a:pPr lvl="1" eaLnBrk="1" hangingPunct="1"/>
            <a:r>
              <a:rPr lang="en-GB" sz="1800" smtClean="0"/>
              <a:t>draft-jin-jounay-mpls-mldp-hsmp</a:t>
            </a:r>
          </a:p>
          <a:p>
            <a:pPr lvl="2" eaLnBrk="1" hangingPunct="1"/>
            <a:r>
              <a:rPr lang="en-GB" sz="1400" smtClean="0"/>
              <a:t>Being reviewed prior to call for adoption as working group document</a:t>
            </a:r>
          </a:p>
          <a:p>
            <a:pPr lvl="1" eaLnBrk="1" hangingPunct="1"/>
            <a:r>
              <a:rPr lang="en-GB" sz="1800" smtClean="0"/>
              <a:t>draft-jin-mpls-mldp-leaf-discovery</a:t>
            </a:r>
          </a:p>
          <a:p>
            <a:pPr lvl="2" eaLnBrk="1" hangingPunct="1"/>
            <a:r>
              <a:rPr lang="en-GB" sz="1400" smtClean="0"/>
              <a:t>Being reviewed prior to call for adoption as working group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IV</a:t>
            </a:r>
          </a:p>
          <a:p>
            <a:pPr lvl="1" eaLnBrk="1" hangingPunct="1"/>
            <a:r>
              <a:rPr lang="en-GB" sz="1800" smtClean="0"/>
              <a:t>draft-jjb-mpls-rsvp-te-hsmp-lsp</a:t>
            </a:r>
          </a:p>
          <a:p>
            <a:pPr lvl="2" eaLnBrk="1" hangingPunct="1"/>
            <a:r>
              <a:rPr lang="en-GB" sz="1400" smtClean="0"/>
              <a:t>Being reviewed prior to call for adoption as working group document</a:t>
            </a:r>
          </a:p>
          <a:p>
            <a:pPr lvl="1" eaLnBrk="1" hangingPunct="1"/>
            <a:r>
              <a:rPr lang="en-GB" sz="1800" smtClean="0"/>
              <a:t>draft-kini-mpls-frr-ldp</a:t>
            </a:r>
          </a:p>
          <a:p>
            <a:pPr lvl="2" eaLnBrk="1" hangingPunct="1"/>
            <a:r>
              <a:rPr lang="en-GB" sz="1400" smtClean="0"/>
              <a:t>RTGWG?</a:t>
            </a:r>
          </a:p>
          <a:p>
            <a:pPr lvl="1" eaLnBrk="1" hangingPunct="1"/>
            <a:r>
              <a:rPr lang="en-GB" sz="1800" smtClean="0"/>
              <a:t>draft-kompella-mpls-reserved-labels</a:t>
            </a:r>
          </a:p>
          <a:p>
            <a:pPr lvl="1" eaLnBrk="1" hangingPunct="1"/>
            <a:r>
              <a:rPr lang="en-GB" sz="1800" smtClean="0"/>
              <a:t>draft-li-mpls-ldp-mt-mib</a:t>
            </a:r>
          </a:p>
          <a:p>
            <a:pPr lvl="1" eaLnBrk="1" hangingPunct="1"/>
            <a:r>
              <a:rPr lang="en-GB" sz="1800" smtClean="0"/>
              <a:t>draft-liu-mpls-tp-interconnected-ring-protection</a:t>
            </a:r>
          </a:p>
          <a:p>
            <a:pPr lvl="1" eaLnBrk="1" hangingPunct="1"/>
            <a:r>
              <a:rPr lang="en-GB" sz="1800" smtClean="0"/>
              <a:t>draft-liu-mpls-tp-p2mp-shared-protection</a:t>
            </a:r>
          </a:p>
          <a:p>
            <a:pPr lvl="1" eaLnBrk="1" hangingPunct="1"/>
            <a:r>
              <a:rPr lang="en-GB" sz="1800" smtClean="0"/>
              <a:t>draft-lzj-mpls-receiver-driven-multicast-rsvp-te</a:t>
            </a:r>
          </a:p>
          <a:p>
            <a:pPr lvl="2" eaLnBrk="1" hangingPunct="1"/>
            <a:r>
              <a:rPr lang="en-GB" sz="1400" smtClean="0"/>
              <a:t>On the 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V</a:t>
            </a:r>
          </a:p>
          <a:p>
            <a:pPr lvl="1" eaLnBrk="1" hangingPunct="1"/>
            <a:r>
              <a:rPr lang="en-GB" sz="1800" smtClean="0"/>
              <a:t>draft-manral-mpls-rsvpte-ipv6</a:t>
            </a:r>
          </a:p>
          <a:p>
            <a:pPr lvl="1" eaLnBrk="1" hangingPunct="1"/>
            <a:r>
              <a:rPr lang="en-GB" sz="1800" smtClean="0"/>
              <a:t>draft-manral-mpls-tp-lmp-test</a:t>
            </a:r>
          </a:p>
          <a:p>
            <a:pPr lvl="1" eaLnBrk="1" hangingPunct="1"/>
            <a:r>
              <a:rPr lang="en-GB" sz="1800" smtClean="0"/>
              <a:t>draft-martinotti-mpls-unified-mpls-fwk</a:t>
            </a:r>
          </a:p>
          <a:p>
            <a:pPr lvl="2" eaLnBrk="1" hangingPunct="1"/>
            <a:r>
              <a:rPr lang="en-GB" sz="1400" smtClean="0"/>
              <a:t>Comments needed.</a:t>
            </a:r>
          </a:p>
          <a:p>
            <a:pPr lvl="1" eaLnBrk="1" hangingPunct="1"/>
            <a:r>
              <a:rPr lang="en-GB" sz="1800" smtClean="0"/>
              <a:t>draft-mirsky-mpls-tp-cv-adv</a:t>
            </a:r>
          </a:p>
          <a:p>
            <a:pPr lvl="2" eaLnBrk="1" hangingPunct="1"/>
            <a:r>
              <a:rPr lang="en-GB" sz="1400" smtClean="0"/>
              <a:t>To be updated</a:t>
            </a:r>
          </a:p>
          <a:p>
            <a:pPr lvl="2" eaLnBrk="1" hangingPunct="1"/>
            <a:r>
              <a:rPr lang="en-GB" sz="1400" smtClean="0"/>
              <a:t>Call for wg adoption prior to IETF 85</a:t>
            </a:r>
            <a:endParaRPr lang="en-GB" sz="1800" smtClean="0"/>
          </a:p>
          <a:p>
            <a:pPr lvl="1" eaLnBrk="1" hangingPunct="1"/>
            <a:r>
              <a:rPr lang="en-GB" sz="1800" smtClean="0"/>
              <a:t>draft-pan-shared-mesh-protection</a:t>
            </a:r>
          </a:p>
          <a:p>
            <a:pPr lvl="2" eaLnBrk="1" hangingPunct="1"/>
            <a:r>
              <a:rPr lang="en-GB" sz="1400" smtClean="0"/>
              <a:t>On hold waiting for SMP requirements</a:t>
            </a:r>
          </a:p>
          <a:p>
            <a:pPr lvl="1" eaLnBrk="1" hangingPunct="1"/>
            <a:r>
              <a:rPr lang="en-GB" sz="1800" smtClean="0"/>
              <a:t>draft-pdutta-mpls-ldp-adj-capability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draft-pdutta-mpls-ldp-v2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VI</a:t>
            </a:r>
          </a:p>
          <a:p>
            <a:pPr lvl="1" eaLnBrk="1" hangingPunct="1"/>
            <a:r>
              <a:rPr lang="en-GB" sz="1800" smtClean="0"/>
              <a:t>draft-pdutta-mpls-multi-ldp-instance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draft-pdutta-mpls-tldp-hello-reduce</a:t>
            </a:r>
          </a:p>
          <a:p>
            <a:pPr lvl="2" eaLnBrk="1" hangingPunct="1"/>
            <a:r>
              <a:rPr lang="en-GB" sz="1400" smtClean="0"/>
              <a:t>MPLS-RT review</a:t>
            </a:r>
          </a:p>
          <a:p>
            <a:pPr lvl="1" eaLnBrk="1" hangingPunct="1"/>
            <a:r>
              <a:rPr lang="en-GB" sz="1800" smtClean="0"/>
              <a:t>draft-pelletier-mpls-ldp-bindings-refresh</a:t>
            </a:r>
          </a:p>
          <a:p>
            <a:pPr lvl="1" eaLnBrk="1" hangingPunct="1"/>
            <a:r>
              <a:rPr lang="en-GB" sz="1800" smtClean="0"/>
              <a:t>draft-raza-mpls-ldp-applicability-label-adv</a:t>
            </a:r>
          </a:p>
          <a:p>
            <a:pPr lvl="2" eaLnBrk="1" hangingPunct="1"/>
            <a:r>
              <a:rPr lang="en-GB" sz="1400" smtClean="0"/>
              <a:t>Poll to become wg document ends Aug 7th</a:t>
            </a:r>
          </a:p>
          <a:p>
            <a:pPr lvl="1" eaLnBrk="1" hangingPunct="1"/>
            <a:r>
              <a:rPr lang="en-GB" sz="1800" smtClean="0"/>
              <a:t>draft-raza-mpls-ldp-olf</a:t>
            </a:r>
          </a:p>
          <a:p>
            <a:pPr lvl="1" eaLnBrk="1" hangingPunct="1"/>
            <a:r>
              <a:rPr lang="en-GB" sz="1800" smtClean="0"/>
              <a:t>draft-rekhter-mpls-pim-sm-over-mldp</a:t>
            </a:r>
          </a:p>
          <a:p>
            <a:pPr lvl="1" eaLnBrk="1" hangingPunct="1"/>
            <a:r>
              <a:rPr lang="en-GB" sz="1800" smtClean="0"/>
              <a:t>draft-shen-mpls-rsvp-setup-protection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MPLS Working Group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IETF 84 – Vancouver</a:t>
            </a:r>
          </a:p>
          <a:p>
            <a:pPr eaLnBrk="1" hangingPunct="1"/>
            <a:r>
              <a:rPr lang="en-GB" sz="2800" smtClean="0"/>
              <a:t>Monday, 09:00-11:30</a:t>
            </a:r>
          </a:p>
          <a:p>
            <a:pPr eaLnBrk="1" hangingPunct="1"/>
            <a:r>
              <a:rPr lang="en-GB" sz="2800" smtClean="0"/>
              <a:t>Friday, 09:00-11:00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VII</a:t>
            </a:r>
          </a:p>
          <a:p>
            <a:pPr lvl="1" eaLnBrk="1" hangingPunct="1"/>
            <a:r>
              <a:rPr lang="en-GB" sz="1800" smtClean="0"/>
              <a:t>draft-smiler-mpls-tp-linear-protection-mib</a:t>
            </a:r>
          </a:p>
          <a:p>
            <a:pPr lvl="1" eaLnBrk="1" hangingPunct="1"/>
            <a:r>
              <a:rPr lang="en-GB" sz="1800" smtClean="0"/>
              <a:t>draft-tao-mpls-pim-interworking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draft-torvi-mpls-rsvp-ingress-protection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draft-villamizar-mpls-tp-multipath</a:t>
            </a:r>
          </a:p>
          <a:p>
            <a:pPr lvl="1" eaLnBrk="1" hangingPunct="1"/>
            <a:r>
              <a:rPr lang="en-GB" sz="1800" smtClean="0"/>
              <a:t>draft-villamizar-mpls-tp-multipath-te-extn</a:t>
            </a:r>
          </a:p>
          <a:p>
            <a:pPr lvl="1" eaLnBrk="1" hangingPunct="1"/>
            <a:r>
              <a:rPr lang="en-GB" sz="1800" smtClean="0"/>
              <a:t>draft-weingarten-mpls-smp-requirements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draft-wijnands-mpls-mldp-node-protection</a:t>
            </a:r>
          </a:p>
          <a:p>
            <a:pPr lvl="2" eaLnBrk="1" hangingPunct="1"/>
            <a:r>
              <a:rPr lang="en-GB" sz="1400" smtClean="0"/>
              <a:t>Ready for poll to become wg doc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000" smtClean="0"/>
              <a:t>Non WG Drafts VIII</a:t>
            </a:r>
          </a:p>
          <a:p>
            <a:pPr lvl="1" eaLnBrk="1" hangingPunct="1"/>
            <a:r>
              <a:rPr lang="en-GB" sz="1800" smtClean="0"/>
              <a:t>draft-xu-mpls-in-udp</a:t>
            </a:r>
          </a:p>
          <a:p>
            <a:pPr lvl="1" eaLnBrk="1" hangingPunct="1"/>
            <a:r>
              <a:rPr lang="en-GB" sz="1800" smtClean="0"/>
              <a:t>draft-zhao-mpls-mldp-protections</a:t>
            </a:r>
          </a:p>
          <a:p>
            <a:pPr lvl="1" eaLnBrk="1" hangingPunct="1"/>
            <a:r>
              <a:rPr lang="en-GB" sz="1800" smtClean="0"/>
              <a:t>draft-zheng-mpls-ldp-hello-crypto-auth</a:t>
            </a:r>
          </a:p>
          <a:p>
            <a:pPr lvl="2" eaLnBrk="1" hangingPunct="1"/>
            <a:r>
              <a:rPr lang="en-GB" sz="1400" smtClean="0"/>
              <a:t>Poll for wg adoption ends July 31st</a:t>
            </a:r>
          </a:p>
          <a:p>
            <a:pPr lvl="1" eaLnBrk="1" hangingPunct="1"/>
            <a:r>
              <a:rPr lang="en-GB" sz="1800" smtClean="0"/>
              <a:t>draft-zjns-mpls-lsp-ping-relay-reply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1" eaLnBrk="1" hangingPunct="1"/>
            <a:r>
              <a:rPr lang="en-GB" sz="1800" smtClean="0"/>
              <a:t>draft-zlj-mpls-mrsvp-te-frr</a:t>
            </a:r>
          </a:p>
          <a:p>
            <a:pPr lvl="2" eaLnBrk="1" hangingPunct="1"/>
            <a:r>
              <a:rPr lang="en-GB" sz="1400" smtClean="0"/>
              <a:t>On the agenda</a:t>
            </a:r>
          </a:p>
          <a:p>
            <a:pPr lvl="2" eaLnBrk="1" hangingPunct="1"/>
            <a:r>
              <a:rPr lang="en-GB" sz="1400" smtClean="0"/>
              <a:t>RTGWG?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MPLS-RT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800" b="1" smtClean="0"/>
              <a:t>Information</a:t>
            </a:r>
          </a:p>
          <a:p>
            <a:pPr lvl="1" eaLnBrk="1" hangingPunct="1"/>
            <a:r>
              <a:rPr lang="en-GB" sz="2400" smtClean="0"/>
              <a:t>We have a lot of WG drafts, and a lot more drafts waiting to be considered for adoption as WG drafts</a:t>
            </a:r>
          </a:p>
          <a:p>
            <a:pPr lvl="1" eaLnBrk="1" hangingPunct="1"/>
            <a:r>
              <a:rPr lang="en-GB" sz="2400" smtClean="0"/>
              <a:t>To work through the backlog while maintaining quality, WG chairs started an MPLS Review Team</a:t>
            </a:r>
          </a:p>
          <a:p>
            <a:pPr eaLnBrk="1" hangingPunct="1"/>
            <a:r>
              <a:rPr lang="en-GB" sz="2800" b="1" smtClean="0"/>
              <a:t>Status</a:t>
            </a:r>
          </a:p>
          <a:p>
            <a:pPr lvl="1" eaLnBrk="1" hangingPunct="1"/>
            <a:r>
              <a:rPr lang="en-GB" sz="2400" smtClean="0"/>
              <a:t>MPLS-RT was initially an experiment</a:t>
            </a:r>
          </a:p>
          <a:p>
            <a:pPr lvl="1" eaLnBrk="1" hangingPunct="1"/>
            <a:r>
              <a:rPr lang="en-GB" sz="2400" smtClean="0"/>
              <a:t>WG chairs found it very helpful and have decided to make it permanent.</a:t>
            </a:r>
          </a:p>
          <a:p>
            <a:pPr lvl="1" eaLnBrk="1" hangingPunct="1"/>
            <a:r>
              <a:rPr lang="en-GB" sz="2400" smtClean="0"/>
              <a:t>Members chosen for experience and knowledge, some are specialists in certain areas.</a:t>
            </a:r>
          </a:p>
          <a:p>
            <a:pPr eaLnBrk="1" hangingPunct="1"/>
            <a:endParaRPr lang="en-GB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The MPLS Review Team </a:t>
            </a:r>
            <a:br>
              <a:rPr lang="en-GB" sz="4000" smtClean="0"/>
            </a:br>
            <a:r>
              <a:rPr lang="en-GB" sz="4000" smtClean="0"/>
              <a:t>(MPLS-RT)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smtClean="0"/>
              <a:t>MPLS-RT Charter</a:t>
            </a:r>
          </a:p>
          <a:p>
            <a:pPr eaLnBrk="1" hangingPunct="1"/>
            <a:r>
              <a:rPr lang="en-GB" sz="2400" smtClean="0"/>
              <a:t>review drafts </a:t>
            </a:r>
            <a:r>
              <a:rPr lang="sv-SE" sz="2400" smtClean="0"/>
              <a:t>to support the working group chairs, e.g.</a:t>
            </a:r>
            <a:br>
              <a:rPr lang="sv-SE" sz="2400" smtClean="0"/>
            </a:br>
            <a:r>
              <a:rPr lang="sv-SE" sz="2400" smtClean="0"/>
              <a:t>before polls on working group document status </a:t>
            </a:r>
          </a:p>
          <a:p>
            <a:pPr eaLnBrk="1" hangingPunct="1"/>
            <a:r>
              <a:rPr lang="sv-SE" sz="2400" smtClean="0"/>
              <a:t>Respond to the following questions:</a:t>
            </a:r>
          </a:p>
          <a:p>
            <a:pPr lvl="1"/>
            <a:r>
              <a:rPr lang="en-US" sz="2000" smtClean="0"/>
              <a:t>is document coherent?</a:t>
            </a:r>
          </a:p>
          <a:p>
            <a:pPr lvl="1"/>
            <a:r>
              <a:rPr lang="en-US" sz="2000" smtClean="0"/>
              <a:t>is it useful?</a:t>
            </a:r>
          </a:p>
          <a:p>
            <a:pPr lvl="1"/>
            <a:r>
              <a:rPr lang="en-US" sz="2000" smtClean="0"/>
              <a:t>is it likely to be actually useful in operational networks?</a:t>
            </a:r>
          </a:p>
          <a:p>
            <a:pPr lvl="1"/>
            <a:r>
              <a:rPr lang="en-US" sz="2000" smtClean="0"/>
              <a:t>is technically sound?</a:t>
            </a:r>
          </a:p>
          <a:p>
            <a:pPr lvl="1"/>
            <a:r>
              <a:rPr lang="en-US" sz="2000" smtClean="0"/>
              <a:t>is ready to be considered for WG adoption?</a:t>
            </a:r>
          </a:p>
          <a:p>
            <a:r>
              <a:rPr lang="en-US" sz="2400" smtClean="0"/>
              <a:t>The working group chairs may request reviews in other situations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MPLS-RT process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800" smtClean="0"/>
              <a:t>RT members have indicated specific areas of competence and interest</a:t>
            </a:r>
          </a:p>
          <a:p>
            <a:pPr eaLnBrk="1" hangingPunct="1"/>
            <a:r>
              <a:rPr lang="en-GB" sz="2800" smtClean="0"/>
              <a:t>Chairs request reviews by specific RT members</a:t>
            </a:r>
          </a:p>
          <a:p>
            <a:pPr lvl="1" eaLnBrk="1" hangingPunct="1"/>
            <a:r>
              <a:rPr lang="en-GB" sz="2400" smtClean="0"/>
              <a:t>Others (not on the team) may be asked to review some documents due to specific expertise</a:t>
            </a:r>
          </a:p>
          <a:p>
            <a:pPr eaLnBrk="1" hangingPunct="1"/>
            <a:r>
              <a:rPr lang="en-GB" sz="2800" smtClean="0"/>
              <a:t>Reviews sent to authors, MPLS list</a:t>
            </a:r>
          </a:p>
          <a:p>
            <a:pPr lvl="1" eaLnBrk="1" hangingPunct="1"/>
            <a:r>
              <a:rPr lang="en-GB" sz="2400" smtClean="0"/>
              <a:t>May be sent privately to chairs only</a:t>
            </a:r>
          </a:p>
          <a:p>
            <a:pPr lvl="1" eaLnBrk="1" hangingPunct="1"/>
            <a:r>
              <a:rPr lang="en-GB" sz="2400" smtClean="0"/>
              <a:t>This is a new process, we have not fully debugged all details</a:t>
            </a:r>
          </a:p>
          <a:p>
            <a:pPr eaLnBrk="1" hangingPunct="1"/>
            <a:endParaRPr lang="en-GB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MPLS-RT members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95288" y="1557338"/>
            <a:ext cx="4038600" cy="4525962"/>
          </a:xfrm>
        </p:spPr>
        <p:txBody>
          <a:bodyPr/>
          <a:lstStyle/>
          <a:p>
            <a:pPr eaLnBrk="1" hangingPunct="1"/>
            <a:r>
              <a:rPr lang="en-GB" sz="2000" b="1" smtClean="0"/>
              <a:t>Dave Allan</a:t>
            </a:r>
          </a:p>
          <a:p>
            <a:pPr eaLnBrk="1" hangingPunct="1"/>
            <a:r>
              <a:rPr lang="en-GB" sz="2000" b="1" smtClean="0"/>
              <a:t>Thomas Beckhaus</a:t>
            </a:r>
          </a:p>
          <a:p>
            <a:pPr eaLnBrk="1" hangingPunct="1"/>
            <a:r>
              <a:rPr lang="en-GB" sz="2000" b="1" smtClean="0"/>
              <a:t>Mach Chen</a:t>
            </a:r>
          </a:p>
          <a:p>
            <a:pPr eaLnBrk="1" hangingPunct="1"/>
            <a:r>
              <a:rPr lang="en-GB" sz="2000" b="1" smtClean="0"/>
              <a:t>Joan Cucchiara</a:t>
            </a:r>
          </a:p>
          <a:p>
            <a:pPr eaLnBrk="1" hangingPunct="1"/>
            <a:r>
              <a:rPr lang="en-GB" sz="2000" b="1" smtClean="0"/>
              <a:t>Nick DelRegno</a:t>
            </a:r>
          </a:p>
          <a:p>
            <a:pPr eaLnBrk="1" hangingPunct="1"/>
            <a:r>
              <a:rPr lang="en-GB" sz="2000" b="1" smtClean="0"/>
              <a:t>Kenji Fujihira</a:t>
            </a:r>
          </a:p>
          <a:p>
            <a:pPr eaLnBrk="1" hangingPunct="1"/>
            <a:r>
              <a:rPr lang="en-GB" sz="2000" b="1" smtClean="0"/>
              <a:t>Eric Gray</a:t>
            </a:r>
          </a:p>
          <a:p>
            <a:pPr eaLnBrk="1" hangingPunct="1"/>
            <a:r>
              <a:rPr lang="en-GB" sz="2000" b="1" smtClean="0"/>
              <a:t>Jia He</a:t>
            </a:r>
          </a:p>
          <a:p>
            <a:pPr eaLnBrk="1" hangingPunct="1"/>
            <a:r>
              <a:rPr lang="en-GB" sz="2000" b="1" smtClean="0"/>
              <a:t>Lizhong Jin</a:t>
            </a:r>
          </a:p>
          <a:p>
            <a:pPr eaLnBrk="1" hangingPunct="1"/>
            <a:r>
              <a:rPr lang="en-GB" sz="2000" b="1" smtClean="0"/>
              <a:t>Markus Jork</a:t>
            </a:r>
          </a:p>
          <a:p>
            <a:pPr eaLnBrk="1" hangingPunct="1"/>
            <a:r>
              <a:rPr lang="en-GB" sz="2000" b="1" smtClean="0"/>
              <a:t>Daniel King</a:t>
            </a:r>
          </a:p>
          <a:p>
            <a:pPr eaLnBrk="1" hangingPunct="1"/>
            <a:r>
              <a:rPr lang="en-GB" sz="2000" b="1" smtClean="0"/>
              <a:t>Sriganesh Kiri</a:t>
            </a:r>
          </a:p>
        </p:txBody>
      </p:sp>
      <p:sp>
        <p:nvSpPr>
          <p:cNvPr id="3891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66863"/>
            <a:ext cx="4038600" cy="4525962"/>
          </a:xfrm>
        </p:spPr>
        <p:txBody>
          <a:bodyPr/>
          <a:lstStyle/>
          <a:p>
            <a:pPr eaLnBrk="1" hangingPunct="1"/>
            <a:r>
              <a:rPr lang="en-GB" sz="2000" b="1" smtClean="0"/>
              <a:t>Nick Leymann</a:t>
            </a:r>
          </a:p>
          <a:p>
            <a:pPr eaLnBrk="1" hangingPunct="1"/>
            <a:r>
              <a:rPr lang="en-GB" sz="2000" b="1" smtClean="0"/>
              <a:t>Greg Mirsky</a:t>
            </a:r>
          </a:p>
          <a:p>
            <a:pPr eaLnBrk="1" hangingPunct="1"/>
            <a:r>
              <a:rPr lang="en-GB" sz="2000" b="1" smtClean="0"/>
              <a:t>Thomas Morin</a:t>
            </a:r>
          </a:p>
          <a:p>
            <a:pPr eaLnBrk="1" hangingPunct="1"/>
            <a:r>
              <a:rPr lang="en-GB" sz="2000" b="1" smtClean="0"/>
              <a:t>Tom Nadeau</a:t>
            </a:r>
          </a:p>
          <a:p>
            <a:pPr eaLnBrk="1" hangingPunct="1"/>
            <a:r>
              <a:rPr lang="en-GB" sz="2000" b="1" smtClean="0"/>
              <a:t>Eric Osborne</a:t>
            </a:r>
          </a:p>
          <a:p>
            <a:pPr eaLnBrk="1" hangingPunct="1"/>
            <a:r>
              <a:rPr lang="en-GB" sz="2000" b="1" smtClean="0"/>
              <a:t>Kamran Raza</a:t>
            </a:r>
          </a:p>
          <a:p>
            <a:pPr eaLnBrk="1" hangingPunct="1"/>
            <a:r>
              <a:rPr lang="en-GB" sz="2000" b="1" smtClean="0"/>
              <a:t>Raveendra Torvi</a:t>
            </a:r>
          </a:p>
          <a:p>
            <a:pPr eaLnBrk="1" hangingPunct="1"/>
            <a:r>
              <a:rPr lang="en-GB" sz="2000" b="1" smtClean="0"/>
              <a:t>Yaacov Weingarten</a:t>
            </a:r>
          </a:p>
          <a:p>
            <a:pPr eaLnBrk="1" hangingPunct="1"/>
            <a:r>
              <a:rPr lang="en-GB" sz="2000" b="1" smtClean="0"/>
              <a:t>Bert Wijnen</a:t>
            </a:r>
          </a:p>
          <a:p>
            <a:pPr eaLnBrk="1" hangingPunct="1"/>
            <a:r>
              <a:rPr lang="en-GB" sz="2000" b="1" smtClean="0"/>
              <a:t>Jeremy Whittaker</a:t>
            </a:r>
          </a:p>
          <a:p>
            <a:pPr eaLnBrk="1" hangingPunct="1"/>
            <a:r>
              <a:rPr lang="en-GB" sz="2000" b="1" smtClean="0"/>
              <a:t>Bo Wu</a:t>
            </a:r>
          </a:p>
          <a:p>
            <a:pPr eaLnBrk="1" hangingPunct="1"/>
            <a:r>
              <a:rPr lang="en-GB" sz="2000" b="1" smtClean="0"/>
              <a:t>Vero Zheng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Miscellaneous for Authors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/>
              <a:t>Please Verify email addresses in drafts.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We quite often get bounces from the mail aliases for our drafts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Question: “Why do not all ‘mpls’ related drafts show up on the mpls WG page?”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The rule is that the filename shall be in this format: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draft-ietf-mpls-whatever-topic (if and only if WG document); or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draft-individual-mpls-whatever-topic (otherwise)</a:t>
            </a:r>
          </a:p>
          <a:p>
            <a:pPr>
              <a:lnSpc>
                <a:spcPct val="90000"/>
              </a:lnSpc>
            </a:pPr>
            <a:r>
              <a:rPr lang="en-GB" sz="2000" smtClean="0"/>
              <a:t>Constructs that will not work: 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draft-individual1-indivdual2-mpls-topic;</a:t>
            </a:r>
          </a:p>
          <a:p>
            <a:pPr lvl="1">
              <a:lnSpc>
                <a:spcPct val="90000"/>
              </a:lnSpc>
            </a:pPr>
            <a:r>
              <a:rPr lang="en-GB" sz="2000" smtClean="0"/>
              <a:t>draft-individual-my-mpls-draft</a:t>
            </a:r>
          </a:p>
          <a:p>
            <a:pPr>
              <a:lnSpc>
                <a:spcPct val="90000"/>
              </a:lnSpc>
            </a:pPr>
            <a:r>
              <a:rPr lang="en-GB" sz="2000" smtClean="0"/>
              <a:t>They are not “illegal”, but they will not show up on the mpls page!</a:t>
            </a:r>
            <a:br>
              <a:rPr lang="en-GB" sz="2000" smtClean="0"/>
            </a:br>
            <a:endParaRPr lang="en-GB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Agenda Bashing - Admin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Please respect the time allocated to your presentation slot.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Fill in the </a:t>
            </a:r>
            <a:r>
              <a:rPr lang="en-GB" smtClean="0">
                <a:solidFill>
                  <a:srgbClr val="0070C0"/>
                </a:solidFill>
              </a:rPr>
              <a:t>Blue Sheets</a:t>
            </a:r>
            <a:r>
              <a:rPr lang="en-GB" smtClean="0"/>
              <a:t>, and pass on. Return to WG Chairs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https://datatracker.ietf.org/meeting/84/</a:t>
            </a:r>
            <a:br>
              <a:rPr lang="en-GB" smtClean="0"/>
            </a:br>
            <a:r>
              <a:rPr lang="en-GB" smtClean="0"/>
              <a:t>agenda/mpls/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471738" y="1851025"/>
            <a:ext cx="4200525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9900"/>
              <a:t>100</a:t>
            </a: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258888" y="1196975"/>
            <a:ext cx="72009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The MPLS working group has now produced 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779838" y="5013325"/>
            <a:ext cx="1484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RFCs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  <a:endParaRPr lang="en-GB" sz="240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800" b="1" smtClean="0"/>
              <a:t>2 New RFCs</a:t>
            </a:r>
          </a:p>
          <a:p>
            <a:pPr lvl="1" eaLnBrk="1" hangingPunct="1"/>
            <a:r>
              <a:rPr lang="en-US" sz="2000" smtClean="0"/>
              <a:t>RFC 6639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Multiprotocol Label Switching Transport Profile (MPLS-TP) MIB-Based Management Overview </a:t>
            </a:r>
          </a:p>
          <a:p>
            <a:pPr lvl="1" eaLnBrk="1" hangingPunct="1"/>
            <a:r>
              <a:rPr lang="en-US" sz="2000" smtClean="0"/>
              <a:t>RFC 6669</a:t>
            </a:r>
            <a:br>
              <a:rPr lang="en-US" sz="2000" smtClean="0"/>
            </a:br>
            <a:r>
              <a:rPr lang="en-US" sz="1600" smtClean="0"/>
              <a:t>An Overview of the Operations, Administration, and Maintenance (OAM) Toolset for MPLS-Based Transport Networks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RFC 6670</a:t>
            </a:r>
            <a:endParaRPr lang="en-US" sz="1800" smtClean="0"/>
          </a:p>
          <a:p>
            <a:pPr lvl="1" eaLnBrk="1" hangingPunct="1">
              <a:buFontTx/>
              <a:buNone/>
            </a:pPr>
            <a:r>
              <a:rPr lang="en-US" sz="1600" smtClean="0"/>
              <a:t>	The Reasons for Selecting a Single Solution for MPLS Transport Profile (MPLS-TP) Operations, Administration, and Maintenance (OAM)</a:t>
            </a:r>
            <a:r>
              <a:rPr lang="en-GB" sz="1600" smtClean="0"/>
              <a:t>)</a:t>
            </a:r>
            <a:br>
              <a:rPr lang="en-GB" sz="1600" smtClean="0"/>
            </a:br>
            <a:r>
              <a:rPr lang="en-GB" sz="1600" smtClean="0"/>
              <a:t>	</a:t>
            </a:r>
          </a:p>
          <a:p>
            <a:pPr lvl="1" eaLnBrk="1" hangingPunct="1">
              <a:buFontTx/>
              <a:buNone/>
            </a:pPr>
            <a:r>
              <a:rPr lang="en-GB" sz="1600" smtClean="0"/>
              <a:t>	RFC 6670 was not a working group document, but may be of interest and has been made accessible from the MPLS WG home page.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  <a:endParaRPr lang="en-GB" sz="2400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800" b="1" smtClean="0"/>
              <a:t>WG Drafts in RFC-Editor’s queue</a:t>
            </a:r>
          </a:p>
          <a:p>
            <a:pPr lvl="1" eaLnBrk="1" hangingPunct="1"/>
            <a:r>
              <a:rPr lang="en-US" sz="2400" smtClean="0"/>
              <a:t>draft-ietf-mpls-ldp-gtsm (EDIT)</a:t>
            </a:r>
          </a:p>
          <a:p>
            <a:pPr eaLnBrk="1" hangingPunct="1"/>
            <a:endParaRPr lang="en-US" sz="2800" b="1" smtClean="0"/>
          </a:p>
          <a:p>
            <a:pPr eaLnBrk="1" hangingPunct="1"/>
            <a:r>
              <a:rPr lang="en-US" sz="2800" b="1" smtClean="0"/>
              <a:t>Document of interest in RFC-Editors queue</a:t>
            </a:r>
          </a:p>
          <a:p>
            <a:pPr lvl="1" eaLnBrk="1" hangingPunct="1"/>
            <a:r>
              <a:rPr lang="en-US" sz="2400" smtClean="0"/>
              <a:t>draft-betts-itu-oam-ach-code-point-04 </a:t>
            </a:r>
            <a:br>
              <a:rPr lang="en-US" sz="2400" smtClean="0"/>
            </a:br>
            <a:r>
              <a:rPr lang="en-US" sz="2400" smtClean="0"/>
              <a:t>(Waiting for ITU-T reference)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GB" sz="2800" b="1" smtClean="0"/>
              <a:t>Drafts in IESG Processing</a:t>
            </a:r>
          </a:p>
          <a:p>
            <a:pPr lvl="1" eaLnBrk="1" hangingPunct="1"/>
            <a:r>
              <a:rPr lang="en-US" sz="2400" smtClean="0"/>
              <a:t>draft-ietf-mpls-tp-use-cases-and-design-02</a:t>
            </a:r>
            <a:endParaRPr lang="en-GB" sz="2400" smtClean="0"/>
          </a:p>
          <a:p>
            <a:pPr lvl="2" eaLnBrk="1" hangingPunct="1"/>
            <a:r>
              <a:rPr lang="en-GB" sz="2000" smtClean="0"/>
              <a:t>Publication Requested</a:t>
            </a:r>
          </a:p>
          <a:p>
            <a:pPr lvl="1" eaLnBrk="1" hangingPunct="1"/>
            <a:r>
              <a:rPr lang="en-US" sz="2400" smtClean="0"/>
              <a:t>draft-ietf-mpls-tp-security-framework-04</a:t>
            </a:r>
          </a:p>
          <a:p>
            <a:pPr lvl="2" eaLnBrk="1" hangingPunct="1"/>
            <a:r>
              <a:rPr lang="en-US" sz="2000" smtClean="0"/>
              <a:t>Publication Requested</a:t>
            </a: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3988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b="1" smtClean="0"/>
              <a:t>WG Drafts (on the agenda)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draft-ietf-mpls-ldp-multi-topology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draft-ietf-mpls-tp-ring-protection</a:t>
            </a:r>
          </a:p>
          <a:p>
            <a:pPr eaLnBrk="1" hangingPunct="1">
              <a:lnSpc>
                <a:spcPct val="80000"/>
              </a:lnSpc>
            </a:pPr>
            <a:endParaRPr lang="en-GB" sz="2800" b="1" smtClean="0"/>
          </a:p>
          <a:p>
            <a:pPr eaLnBrk="1" hangingPunct="1">
              <a:lnSpc>
                <a:spcPct val="80000"/>
              </a:lnSpc>
            </a:pPr>
            <a:r>
              <a:rPr lang="en-GB" sz="2800" b="1" smtClean="0"/>
              <a:t>Discussion of deep label stacks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Resulted from WG last call on draft-ietf-mpls-entropy-label</a:t>
            </a:r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WG Status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1" smtClean="0"/>
              <a:t>WG Drafts (not on the agenda) I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draft-ietf-mpls-entropy-label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Shepherd write-up in progress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draft-ietf-mpls-gach-adv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closed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update from authors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draft-ietf-mpls-ipv6-pw-lsp-ping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Ready for WG Last Call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draft-ietf-mpls-ldp-dod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Security section need to be improved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Minor updates needed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Authors expect to request WG Last Call before IETF 85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draft-ietf-mpls-ldp-ip-pw-capability</a:t>
            </a:r>
          </a:p>
          <a:p>
            <a:pPr lvl="2" eaLnBrk="1" hangingPunct="1">
              <a:lnSpc>
                <a:spcPct val="80000"/>
              </a:lnSpc>
            </a:pPr>
            <a:endParaRPr lang="en-GB" sz="1400" smtClean="0"/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draft-ietf-mpls-ldp-ipv6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WG Last Call closed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400" smtClean="0"/>
              <a:t>Waiting for updates from the authors</a:t>
            </a: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15234</TotalTime>
  <Words>1248</Words>
  <Application>Microsoft Office PowerPoint</Application>
  <PresentationFormat>On-screen Show (4:3)</PresentationFormat>
  <Paragraphs>295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Trebuchet MS</vt:lpstr>
      <vt:lpstr>Arial</vt:lpstr>
      <vt:lpstr>blank</vt:lpstr>
      <vt:lpstr>Diapositive 1</vt:lpstr>
      <vt:lpstr>MPLS Working Group</vt:lpstr>
      <vt:lpstr>Agenda Bashing - Admin</vt:lpstr>
      <vt:lpstr>Diapositive 4</vt:lpstr>
      <vt:lpstr>WG Status</vt:lpstr>
      <vt:lpstr>WG Status</vt:lpstr>
      <vt:lpstr>WG Status</vt:lpstr>
      <vt:lpstr>WG Status</vt:lpstr>
      <vt:lpstr>WG Status</vt:lpstr>
      <vt:lpstr>WG Status</vt:lpstr>
      <vt:lpstr>WG Status</vt:lpstr>
      <vt:lpstr>WG Status</vt:lpstr>
      <vt:lpstr>Liaison</vt:lpstr>
      <vt:lpstr>WG Status</vt:lpstr>
      <vt:lpstr>WG Status</vt:lpstr>
      <vt:lpstr>WG Status</vt:lpstr>
      <vt:lpstr>WG Status</vt:lpstr>
      <vt:lpstr>WG Status</vt:lpstr>
      <vt:lpstr>WG Status</vt:lpstr>
      <vt:lpstr>WG Status</vt:lpstr>
      <vt:lpstr>WG Status</vt:lpstr>
      <vt:lpstr>The MPLS-RT</vt:lpstr>
      <vt:lpstr>The MPLS Review Team  (MPLS-RT)</vt:lpstr>
      <vt:lpstr>The MPLS-RT process</vt:lpstr>
      <vt:lpstr>The MPLS-RT members</vt:lpstr>
      <vt:lpstr>Miscellaneous for Authors</vt:lpstr>
    </vt:vector>
  </TitlesOfParts>
  <Company>Alcatel-Lucent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Status</dc:title>
  <dc:creator>Martin Vigoureux</dc:creator>
  <cp:lastModifiedBy>Martin Vigoureux</cp:lastModifiedBy>
  <cp:revision>494</cp:revision>
  <dcterms:created xsi:type="dcterms:W3CDTF">2009-07-16T11:04:26Z</dcterms:created>
  <dcterms:modified xsi:type="dcterms:W3CDTF">2012-07-30T15:09:28Z</dcterms:modified>
</cp:coreProperties>
</file>