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9" d="100"/>
          <a:sy n="69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3" d="100"/>
        <a:sy n="163" d="100"/>
      </p:scale>
      <p:origin x="0" y="0"/>
    </p:cViewPr>
  </p:sorterViewPr>
  <p:notesViewPr>
    <p:cSldViewPr snapToObjects="1">
      <p:cViewPr varScale="1">
        <p:scale>
          <a:sx n="85" d="100"/>
          <a:sy n="85" d="100"/>
        </p:scale>
        <p:origin x="-2364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A4957-715B-4861-9BB8-D2898D65F61F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6D77A-9FDB-471C-9DDC-8B06432A8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63B87-26B2-4EF8-8785-D1C8CFAA9F81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19F43-D534-4445-96B8-C9CCCF10F1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19F43-D534-4445-96B8-C9CCCF10F13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6243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5563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0461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196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23959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5831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1231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96242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887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1710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07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3307874" y="6597352"/>
            <a:ext cx="28592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7F7F7F"/>
                </a:solidFill>
              </a:rPr>
              <a:t>draft-torvi-mpls-rsvp-ingress-protection-00</a:t>
            </a:r>
            <a:endParaRPr lang="en-US" sz="1200" dirty="0">
              <a:solidFill>
                <a:srgbClr val="7F7F7F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23528" y="6597352"/>
            <a:ext cx="18710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7F7F7F"/>
                </a:solidFill>
              </a:rPr>
              <a:t>IETF</a:t>
            </a:r>
            <a:r>
              <a:rPr lang="en-US" sz="1200" baseline="0" dirty="0">
                <a:solidFill>
                  <a:srgbClr val="7F7F7F"/>
                </a:solidFill>
              </a:rPr>
              <a:t> </a:t>
            </a:r>
            <a:r>
              <a:rPr lang="en-US" sz="1200" dirty="0" smtClean="0">
                <a:solidFill>
                  <a:srgbClr val="7F7F7F"/>
                </a:solidFill>
              </a:rPr>
              <a:t>84</a:t>
            </a:r>
            <a:r>
              <a:rPr lang="en-US" sz="1200" baseline="0" dirty="0" smtClean="0">
                <a:solidFill>
                  <a:srgbClr val="7F7F7F"/>
                </a:solidFill>
              </a:rPr>
              <a:t> MPLS</a:t>
            </a:r>
            <a:r>
              <a:rPr lang="en-US" sz="1200" dirty="0" smtClean="0">
                <a:solidFill>
                  <a:srgbClr val="7F7F7F"/>
                </a:solidFill>
              </a:rPr>
              <a:t>: 30 July 2012</a:t>
            </a:r>
            <a:endParaRPr lang="en-US" sz="1200" dirty="0">
              <a:solidFill>
                <a:srgbClr val="7F7F7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8382859" y="6597352"/>
            <a:ext cx="3656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0D549F8-80C5-8C40-89C4-BD2AEBABBF10}" type="slidenum">
              <a:rPr lang="en-US" sz="1200">
                <a:solidFill>
                  <a:srgbClr val="7F7F7F"/>
                </a:solidFill>
              </a:rPr>
              <a:pPr/>
              <a:t>‹#›</a:t>
            </a:fld>
            <a:endParaRPr lang="en-US" sz="120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758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484785"/>
            <a:ext cx="8568952" cy="2115666"/>
          </a:xfrm>
        </p:spPr>
        <p:txBody>
          <a:bodyPr>
            <a:noAutofit/>
          </a:bodyPr>
          <a:lstStyle/>
          <a:p>
            <a:r>
              <a:rPr lang="de-DE" sz="4000" dirty="0" smtClean="0"/>
              <a:t>Ingress Protection for RSVP-TE </a:t>
            </a:r>
            <a:br>
              <a:rPr lang="de-DE" sz="4000" dirty="0" smtClean="0"/>
            </a:br>
            <a:r>
              <a:rPr lang="de-DE" sz="4000" dirty="0" smtClean="0"/>
              <a:t>p2p and p2mp LSPs</a:t>
            </a:r>
            <a:r>
              <a:rPr lang="de-DE" dirty="0"/>
              <a:t/>
            </a:r>
            <a:br>
              <a:rPr lang="de-DE" dirty="0"/>
            </a:br>
            <a:r>
              <a:rPr lang="de-DE" sz="3200" dirty="0" smtClean="0"/>
              <a:t>draft-torvi-mpls-rsvp-ingress-protection-00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de-DE" sz="2000" u="sng" dirty="0">
                <a:solidFill>
                  <a:schemeClr val="tx1"/>
                </a:solidFill>
              </a:rPr>
              <a:t>Alia Atlas</a:t>
            </a:r>
            <a:r>
              <a:rPr lang="de-DE" sz="2000" dirty="0">
                <a:solidFill>
                  <a:schemeClr val="tx1"/>
                </a:solidFill>
              </a:rPr>
              <a:t>, </a:t>
            </a:r>
            <a:r>
              <a:rPr lang="de-DE" sz="2000" dirty="0" smtClean="0">
                <a:solidFill>
                  <a:schemeClr val="tx1"/>
                </a:solidFill>
              </a:rPr>
              <a:t>Raveendra Torvi, Markus Jork</a:t>
            </a:r>
            <a:endParaRPr lang="de-DE" sz="2000" dirty="0"/>
          </a:p>
          <a:p>
            <a:pPr>
              <a:lnSpc>
                <a:spcPct val="80000"/>
              </a:lnSpc>
            </a:pPr>
            <a:r>
              <a:rPr lang="de-DE" sz="2000" dirty="0"/>
              <a:t>IETF </a:t>
            </a:r>
            <a:r>
              <a:rPr lang="de-DE" sz="2000" dirty="0" smtClean="0"/>
              <a:t>84, Vancouver, B.C.</a:t>
            </a:r>
            <a:endParaRPr lang="de-DE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32411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dirty="0" smtClean="0"/>
              <a:t>Basic Problem &amp; Proposed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3"/>
            <a:ext cx="3466728" cy="165618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Problem</a:t>
            </a:r>
            <a:r>
              <a:rPr lang="en-US" dirty="0" smtClean="0"/>
              <a:t>:</a:t>
            </a:r>
          </a:p>
          <a:p>
            <a:r>
              <a:rPr lang="en-US" sz="2400" dirty="0" smtClean="0"/>
              <a:t>Protect against ingress-node failure for an LSP</a:t>
            </a:r>
            <a:endParaRPr lang="en-US" sz="2400" dirty="0"/>
          </a:p>
        </p:txBody>
      </p:sp>
      <p:grpSp>
        <p:nvGrpSpPr>
          <p:cNvPr id="51" name="Group 50"/>
          <p:cNvGrpSpPr/>
          <p:nvPr/>
        </p:nvGrpSpPr>
        <p:grpSpPr>
          <a:xfrm>
            <a:off x="251520" y="2636912"/>
            <a:ext cx="2664296" cy="3888432"/>
            <a:chOff x="251520" y="2636912"/>
            <a:chExt cx="2664296" cy="3888432"/>
          </a:xfrm>
        </p:grpSpPr>
        <p:sp>
          <p:nvSpPr>
            <p:cNvPr id="50" name="Rectangle 49"/>
            <p:cNvSpPr/>
            <p:nvPr/>
          </p:nvSpPr>
          <p:spPr>
            <a:xfrm>
              <a:off x="251520" y="2636912"/>
              <a:ext cx="2664296" cy="388843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457200" y="2852936"/>
              <a:ext cx="2134580" cy="3456384"/>
              <a:chOff x="457200" y="2852936"/>
              <a:chExt cx="2134580" cy="3456384"/>
            </a:xfrm>
          </p:grpSpPr>
          <p:sp>
            <p:nvSpPr>
              <p:cNvPr id="4" name="Flowchart: Magnetic Disk 3"/>
              <p:cNvSpPr/>
              <p:nvPr/>
            </p:nvSpPr>
            <p:spPr>
              <a:xfrm>
                <a:off x="575556" y="3969060"/>
                <a:ext cx="792088" cy="360040"/>
              </a:xfrm>
              <a:prstGeom prst="flowChartMagneticDisk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Ingress</a:t>
                </a:r>
                <a:endParaRPr lang="en-US" sz="1400" dirty="0"/>
              </a:p>
            </p:txBody>
          </p:sp>
          <p:sp>
            <p:nvSpPr>
              <p:cNvPr id="5" name="Flowchart: Magnetic Disk 4"/>
              <p:cNvSpPr/>
              <p:nvPr/>
            </p:nvSpPr>
            <p:spPr>
              <a:xfrm>
                <a:off x="611560" y="4869160"/>
                <a:ext cx="792088" cy="360040"/>
              </a:xfrm>
              <a:prstGeom prst="flowChartMagneticDisk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MP A</a:t>
                </a:r>
                <a:endParaRPr lang="en-US" sz="1400" dirty="0"/>
              </a:p>
            </p:txBody>
          </p:sp>
          <p:sp>
            <p:nvSpPr>
              <p:cNvPr id="6" name="Flowchart: Magnetic Disk 5"/>
              <p:cNvSpPr/>
              <p:nvPr/>
            </p:nvSpPr>
            <p:spPr>
              <a:xfrm>
                <a:off x="1799692" y="3969060"/>
                <a:ext cx="792088" cy="360040"/>
              </a:xfrm>
              <a:prstGeom prst="flowChartMagneticDisk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Backup</a:t>
                </a:r>
                <a:endParaRPr lang="en-US" sz="1400" dirty="0"/>
              </a:p>
            </p:txBody>
          </p:sp>
          <p:sp>
            <p:nvSpPr>
              <p:cNvPr id="7" name="Flowchart: Magnetic Disk 6"/>
              <p:cNvSpPr/>
              <p:nvPr/>
            </p:nvSpPr>
            <p:spPr>
              <a:xfrm>
                <a:off x="1799692" y="4869160"/>
                <a:ext cx="792088" cy="360040"/>
              </a:xfrm>
              <a:prstGeom prst="flowChartMagneticDisk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MP B</a:t>
                </a:r>
                <a:endParaRPr lang="en-US" sz="1400" dirty="0"/>
              </a:p>
            </p:txBody>
          </p:sp>
          <p:sp>
            <p:nvSpPr>
              <p:cNvPr id="8" name="Flowchart: Magnetic Disk 7"/>
              <p:cNvSpPr/>
              <p:nvPr/>
            </p:nvSpPr>
            <p:spPr>
              <a:xfrm>
                <a:off x="611560" y="5949280"/>
                <a:ext cx="792088" cy="360040"/>
              </a:xfrm>
              <a:prstGeom prst="flowChartMagneticDisk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Egress 1</a:t>
                </a:r>
                <a:endParaRPr lang="en-US" sz="1400" dirty="0"/>
              </a:p>
            </p:txBody>
          </p:sp>
          <p:sp>
            <p:nvSpPr>
              <p:cNvPr id="9" name="Flowchart: Magnetic Disk 8"/>
              <p:cNvSpPr/>
              <p:nvPr/>
            </p:nvSpPr>
            <p:spPr>
              <a:xfrm>
                <a:off x="1799692" y="5949280"/>
                <a:ext cx="792088" cy="360040"/>
              </a:xfrm>
              <a:prstGeom prst="flowChartMagneticDisk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Egress 2</a:t>
                </a:r>
                <a:endParaRPr lang="en-US" sz="1400" dirty="0"/>
              </a:p>
            </p:txBody>
          </p:sp>
          <p:sp>
            <p:nvSpPr>
              <p:cNvPr id="10" name="Cloud 9"/>
              <p:cNvSpPr/>
              <p:nvPr/>
            </p:nvSpPr>
            <p:spPr>
              <a:xfrm>
                <a:off x="971600" y="2852936"/>
                <a:ext cx="1368152" cy="720080"/>
              </a:xfrm>
              <a:prstGeom prst="cloud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dirty="0" smtClean="0">
                    <a:ln w="11430"/>
                    <a:gradFill>
                      <a:gsLst>
                        <a:gs pos="0">
                          <a:schemeClr val="accent2">
                            <a:tint val="70000"/>
                            <a:satMod val="245000"/>
                          </a:schemeClr>
                        </a:gs>
                        <a:gs pos="75000">
                          <a:schemeClr val="accent2">
                            <a:tint val="90000"/>
                            <a:shade val="60000"/>
                            <a:satMod val="240000"/>
                          </a:schemeClr>
                        </a:gs>
                        <a:gs pos="100000">
                          <a:schemeClr val="accent2">
                            <a:tint val="100000"/>
                            <a:shade val="50000"/>
                            <a:satMod val="240000"/>
                          </a:schemeClr>
                        </a:gs>
                      </a:gsLst>
                      <a:lin ang="5400000"/>
                    </a:gradFill>
                  </a:rPr>
                  <a:t>Traffic Source</a:t>
                </a:r>
                <a:endParaRPr lang="en-US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</a:endParaRPr>
              </a:p>
            </p:txBody>
          </p:sp>
          <p:cxnSp>
            <p:nvCxnSpPr>
              <p:cNvPr id="12" name="Straight Arrow Connector 11"/>
              <p:cNvCxnSpPr>
                <a:endCxn id="4" idx="1"/>
              </p:cNvCxnSpPr>
              <p:nvPr/>
            </p:nvCxnSpPr>
            <p:spPr>
              <a:xfrm flipH="1">
                <a:off x="971600" y="3573016"/>
                <a:ext cx="828092" cy="39604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>
                <a:endCxn id="6" idx="1"/>
              </p:cNvCxnSpPr>
              <p:nvPr/>
            </p:nvCxnSpPr>
            <p:spPr>
              <a:xfrm>
                <a:off x="1799692" y="3573016"/>
                <a:ext cx="396044" cy="39604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>
                <a:stCxn id="4" idx="3"/>
                <a:endCxn id="5" idx="1"/>
              </p:cNvCxnSpPr>
              <p:nvPr/>
            </p:nvCxnSpPr>
            <p:spPr>
              <a:xfrm>
                <a:off x="971600" y="4329100"/>
                <a:ext cx="36004" cy="540060"/>
              </a:xfrm>
              <a:prstGeom prst="straightConnector1">
                <a:avLst/>
              </a:prstGeom>
              <a:ln w="57150">
                <a:solidFill>
                  <a:srgbClr val="00B050"/>
                </a:solidFill>
                <a:tailEnd type="arrow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>
                <a:stCxn id="4" idx="3"/>
                <a:endCxn id="7" idx="1"/>
              </p:cNvCxnSpPr>
              <p:nvPr/>
            </p:nvCxnSpPr>
            <p:spPr>
              <a:xfrm>
                <a:off x="971600" y="4329100"/>
                <a:ext cx="1224136" cy="540060"/>
              </a:xfrm>
              <a:prstGeom prst="straightConnector1">
                <a:avLst/>
              </a:prstGeom>
              <a:ln w="57150">
                <a:solidFill>
                  <a:srgbClr val="00B050"/>
                </a:solidFill>
                <a:tailEnd type="arrow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>
                <a:stCxn id="5" idx="3"/>
                <a:endCxn id="8" idx="1"/>
              </p:cNvCxnSpPr>
              <p:nvPr/>
            </p:nvCxnSpPr>
            <p:spPr>
              <a:xfrm>
                <a:off x="1007604" y="5229200"/>
                <a:ext cx="0" cy="720080"/>
              </a:xfrm>
              <a:prstGeom prst="straightConnector1">
                <a:avLst/>
              </a:prstGeom>
              <a:ln w="57150">
                <a:solidFill>
                  <a:srgbClr val="00B050"/>
                </a:solidFill>
                <a:tailEnd type="arrow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>
                <a:stCxn id="7" idx="3"/>
                <a:endCxn id="9" idx="1"/>
              </p:cNvCxnSpPr>
              <p:nvPr/>
            </p:nvCxnSpPr>
            <p:spPr>
              <a:xfrm>
                <a:off x="2195736" y="5229200"/>
                <a:ext cx="0" cy="720080"/>
              </a:xfrm>
              <a:prstGeom prst="straightConnector1">
                <a:avLst/>
              </a:prstGeom>
              <a:ln w="57150">
                <a:solidFill>
                  <a:srgbClr val="00B050"/>
                </a:solidFill>
                <a:tailEnd type="arrow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23" name="&quot;No&quot; Symbol 22"/>
              <p:cNvSpPr/>
              <p:nvPr/>
            </p:nvSpPr>
            <p:spPr>
              <a:xfrm>
                <a:off x="457200" y="3771038"/>
                <a:ext cx="401216" cy="396044"/>
              </a:xfrm>
              <a:prstGeom prst="noSmoking">
                <a:avLst/>
              </a:prstGeom>
              <a:solidFill>
                <a:srgbClr val="FF0000"/>
              </a:solidFill>
              <a:ln w="635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4" name="Content Placeholder 2"/>
          <p:cNvSpPr txBox="1">
            <a:spLocks/>
          </p:cNvSpPr>
          <p:nvPr/>
        </p:nvSpPr>
        <p:spPr>
          <a:xfrm>
            <a:off x="4139952" y="1200944"/>
            <a:ext cx="4752528" cy="330398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Solution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Proxy-Ingress Node &amp; RSVP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Signaling via the Backup Node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lang="en-US" sz="2400" dirty="0" smtClean="0"/>
              <a:t>Backup can be on-forwarding-path OR off-forwarding-path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400" baseline="0" dirty="0" smtClean="0"/>
              <a:t>Backup </a:t>
            </a:r>
            <a:r>
              <a:rPr lang="en-US" sz="2400" baseline="0" dirty="0" smtClean="0"/>
              <a:t>Nodes Uses </a:t>
            </a:r>
            <a:r>
              <a:rPr lang="en-US" sz="2400" baseline="0" dirty="0" smtClean="0"/>
              <a:t>Bypass Tunnels</a:t>
            </a:r>
            <a:r>
              <a:rPr lang="en-US" sz="2400" dirty="0" smtClean="0"/>
              <a:t> to reach </a:t>
            </a:r>
            <a:r>
              <a:rPr lang="en-US" sz="2400" dirty="0" smtClean="0"/>
              <a:t>MPs as in RFC4090.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790256" y="4329100"/>
            <a:ext cx="5102224" cy="2196244"/>
            <a:chOff x="3347864" y="4329100"/>
            <a:chExt cx="4896544" cy="1620180"/>
          </a:xfrm>
        </p:grpSpPr>
        <p:sp>
          <p:nvSpPr>
            <p:cNvPr id="47" name="Rectangle 46"/>
            <p:cNvSpPr/>
            <p:nvPr/>
          </p:nvSpPr>
          <p:spPr>
            <a:xfrm>
              <a:off x="3347864" y="4329100"/>
              <a:ext cx="4896544" cy="162018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lowchart: Magnetic Disk 24"/>
            <p:cNvSpPr/>
            <p:nvPr/>
          </p:nvSpPr>
          <p:spPr>
            <a:xfrm>
              <a:off x="6156176" y="4545124"/>
              <a:ext cx="792088" cy="270030"/>
            </a:xfrm>
            <a:prstGeom prst="flowChartMagneticDisk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Ingress</a:t>
              </a:r>
              <a:endParaRPr lang="en-US" sz="1400" dirty="0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3923928" y="4545124"/>
              <a:ext cx="864096" cy="324036"/>
            </a:xfrm>
            <a:prstGeom prst="roundRect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Proxy</a:t>
              </a:r>
            </a:p>
            <a:p>
              <a:pPr algn="ctr"/>
              <a:r>
                <a:rPr lang="en-US" sz="1200" dirty="0" smtClean="0"/>
                <a:t>Ingress</a:t>
              </a:r>
              <a:endParaRPr lang="en-US" sz="1200" dirty="0"/>
            </a:p>
          </p:txBody>
        </p:sp>
        <p:sp>
          <p:nvSpPr>
            <p:cNvPr id="27" name="Flowchart: Magnetic Disk 26"/>
            <p:cNvSpPr/>
            <p:nvPr/>
          </p:nvSpPr>
          <p:spPr>
            <a:xfrm>
              <a:off x="5112060" y="4504927"/>
              <a:ext cx="792088" cy="360040"/>
            </a:xfrm>
            <a:prstGeom prst="flowChartMagneticDisk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Backup</a:t>
              </a:r>
              <a:endParaRPr lang="en-US" sz="1400" dirty="0"/>
            </a:p>
          </p:txBody>
        </p:sp>
        <p:sp>
          <p:nvSpPr>
            <p:cNvPr id="28" name="Flowchart: Magnetic Disk 27"/>
            <p:cNvSpPr/>
            <p:nvPr/>
          </p:nvSpPr>
          <p:spPr>
            <a:xfrm>
              <a:off x="7102624" y="4504927"/>
              <a:ext cx="792088" cy="360040"/>
            </a:xfrm>
            <a:prstGeom prst="flowChartMagneticDisk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MP</a:t>
              </a:r>
              <a:endParaRPr lang="en-US" sz="1400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4499992" y="5013176"/>
              <a:ext cx="7920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3347864" y="4869160"/>
              <a:ext cx="7920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Path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347864" y="5075311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7030A0"/>
                  </a:solidFill>
                </a:rPr>
                <a:t> </a:t>
              </a:r>
              <a:r>
                <a:rPr lang="en-US" sz="1400" dirty="0" err="1" smtClean="0">
                  <a:solidFill>
                    <a:srgbClr val="7030A0"/>
                  </a:solidFill>
                </a:rPr>
                <a:t>Resv</a:t>
              </a:r>
              <a:endParaRPr lang="en-US" sz="1400" dirty="0">
                <a:solidFill>
                  <a:srgbClr val="7030A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347864" y="5383088"/>
              <a:ext cx="1152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B050"/>
                  </a:solidFill>
                </a:rPr>
                <a:t>Forwarding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>
              <a:off x="5508104" y="5013176"/>
              <a:ext cx="7920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6642956" y="5013176"/>
              <a:ext cx="7920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H="1">
              <a:off x="6642956" y="5229200"/>
              <a:ext cx="792088" cy="0"/>
            </a:xfrm>
            <a:prstGeom prst="straightConnector1">
              <a:avLst/>
            </a:prstGeom>
            <a:ln>
              <a:solidFill>
                <a:srgbClr val="7030A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5596880" y="5229200"/>
              <a:ext cx="792088" cy="0"/>
            </a:xfrm>
            <a:prstGeom prst="straightConnector1">
              <a:avLst/>
            </a:prstGeom>
            <a:ln>
              <a:solidFill>
                <a:srgbClr val="7030A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H="1">
              <a:off x="4499992" y="5229200"/>
              <a:ext cx="792088" cy="0"/>
            </a:xfrm>
            <a:prstGeom prst="straightConnector1">
              <a:avLst/>
            </a:prstGeom>
            <a:ln>
              <a:solidFill>
                <a:srgbClr val="7030A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6706580" y="5536977"/>
              <a:ext cx="792088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Failure Detection &amp; Traffic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3 Different Scenarios – signaled in new INGRESS-PROTECTION object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After IGP shows failure, Backup can use make-before-break for global repair.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35696" y="2348880"/>
          <a:ext cx="5112568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7125"/>
                <a:gridCol w="1127125"/>
                <a:gridCol w="1580176"/>
                <a:gridCol w="127814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Detects</a:t>
                      </a:r>
                      <a:r>
                        <a:rPr lang="en-US" baseline="0" dirty="0" smtClean="0"/>
                        <a:t> Failure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Traffic Sent to Backup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Traffic  Forwarded From Backup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Traffic</a:t>
                      </a:r>
                      <a:r>
                        <a:rPr lang="en-US" baseline="0" dirty="0" smtClean="0"/>
                        <a:t> Accepted at MP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Traffic 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 failure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Always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Always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Always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Always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 failure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Backup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Always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 failure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Always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RSVP Protocol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New INGRESS-PROTECTION </a:t>
            </a:r>
            <a:r>
              <a:rPr lang="en-US" dirty="0" smtClean="0"/>
              <a:t>object</a:t>
            </a:r>
          </a:p>
          <a:p>
            <a:pPr lvl="1"/>
            <a:r>
              <a:rPr lang="en-US" dirty="0" smtClean="0"/>
              <a:t>Exchanged ONLY from Proxy Ingress to Backup to Ingress (and potentially to MP for MP-detection)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1500" dirty="0" smtClean="0"/>
              <a:t>			       </a:t>
            </a:r>
            <a:r>
              <a:rPr lang="en-US" sz="1500" dirty="0" smtClean="0">
                <a:cs typeface="Miriam Fixed" pitchFamily="49" charset="-79"/>
              </a:rPr>
              <a:t>0                1                   2                   3</a:t>
            </a:r>
          </a:p>
          <a:p>
            <a:pPr>
              <a:buNone/>
            </a:pPr>
            <a:r>
              <a:rPr lang="en-US" sz="1500" dirty="0" smtClean="0">
                <a:cs typeface="Miriam Fixed" pitchFamily="49" charset="-79"/>
              </a:rPr>
              <a:t>             +-------------+-------------+-----------------+-------------+</a:t>
            </a:r>
          </a:p>
          <a:p>
            <a:pPr>
              <a:buNone/>
            </a:pPr>
            <a:r>
              <a:rPr lang="en-US" sz="1500" dirty="0" smtClean="0">
                <a:cs typeface="Miriam Fixed" pitchFamily="49" charset="-79"/>
              </a:rPr>
              <a:t>             |   Length (bytes)         |  Class-Num |    C-Type  |</a:t>
            </a:r>
          </a:p>
          <a:p>
            <a:pPr>
              <a:buNone/>
            </a:pPr>
            <a:r>
              <a:rPr lang="en-US" sz="1500" dirty="0" smtClean="0">
                <a:cs typeface="Miriam Fixed" pitchFamily="49" charset="-79"/>
              </a:rPr>
              <a:t>             +-------------+-------------+-----------------+-------------+</a:t>
            </a:r>
          </a:p>
          <a:p>
            <a:pPr>
              <a:buNone/>
            </a:pPr>
            <a:r>
              <a:rPr lang="en-US" sz="1500" dirty="0" smtClean="0">
                <a:cs typeface="Miriam Fixed" pitchFamily="49" charset="-79"/>
              </a:rPr>
              <a:t>             |                  Backup Node Address                         |</a:t>
            </a:r>
          </a:p>
          <a:p>
            <a:pPr>
              <a:buNone/>
            </a:pPr>
            <a:r>
              <a:rPr lang="en-US" sz="1500" dirty="0" smtClean="0">
                <a:cs typeface="Miriam Fixed" pitchFamily="49" charset="-79"/>
              </a:rPr>
              <a:t>             +-------------+-------------+-----------------+-------------+</a:t>
            </a:r>
          </a:p>
          <a:p>
            <a:pPr>
              <a:buNone/>
            </a:pPr>
            <a:r>
              <a:rPr lang="en-US" sz="1500" dirty="0" smtClean="0">
                <a:cs typeface="Miriam Fixed" pitchFamily="49" charset="-79"/>
              </a:rPr>
              <a:t>             |                Ingress Node Address                           |</a:t>
            </a:r>
          </a:p>
          <a:p>
            <a:pPr>
              <a:buNone/>
            </a:pPr>
            <a:r>
              <a:rPr lang="en-US" sz="1500" dirty="0" smtClean="0">
                <a:cs typeface="Miriam Fixed" pitchFamily="49" charset="-79"/>
              </a:rPr>
              <a:t>             +-------------+-------------+-----------------+-------------+</a:t>
            </a:r>
          </a:p>
          <a:p>
            <a:pPr>
              <a:buNone/>
            </a:pPr>
            <a:r>
              <a:rPr lang="en-US" sz="1500" dirty="0" smtClean="0">
                <a:cs typeface="Miriam Fixed" pitchFamily="49" charset="-79"/>
              </a:rPr>
              <a:t>             |           Application Traffic Identifier                     |</a:t>
            </a:r>
          </a:p>
          <a:p>
            <a:pPr>
              <a:buNone/>
            </a:pPr>
            <a:r>
              <a:rPr lang="en-US" sz="1500" dirty="0" smtClean="0">
                <a:cs typeface="Miriam Fixed" pitchFamily="49" charset="-79"/>
              </a:rPr>
              <a:t>             +-------------+-------------+-----------------+-------------+</a:t>
            </a:r>
          </a:p>
          <a:p>
            <a:pPr>
              <a:buNone/>
            </a:pPr>
            <a:r>
              <a:rPr lang="en-US" sz="1500" dirty="0" smtClean="0">
                <a:cs typeface="Miriam Fixed" pitchFamily="49" charset="-79"/>
              </a:rPr>
              <a:t>             |   Secondary LSP ID    | Protection   |  Flags      |</a:t>
            </a:r>
          </a:p>
          <a:p>
            <a:pPr>
              <a:buNone/>
            </a:pPr>
            <a:r>
              <a:rPr lang="en-US" sz="1500" dirty="0" smtClean="0">
                <a:cs typeface="Miriam Fixed" pitchFamily="49" charset="-79"/>
              </a:rPr>
              <a:t>             |                                     | Scenario       |                 |</a:t>
            </a:r>
          </a:p>
          <a:p>
            <a:pPr>
              <a:buNone/>
            </a:pPr>
            <a:r>
              <a:rPr lang="en-US" sz="1500" dirty="0" smtClean="0">
                <a:cs typeface="Miriam Fixed" pitchFamily="49" charset="-79"/>
              </a:rPr>
              <a:t>             +-------------+-------------+-----------------+-------------+</a:t>
            </a:r>
            <a:endParaRPr lang="en-US" sz="1500" dirty="0">
              <a:cs typeface="Miriam Fixed" pitchFamily="49" charset="-79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5148"/>
            <a:ext cx="8229600" cy="269289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Simple extension based on proxy-ingress (signaled by ingress) and 1 new RSVP object.</a:t>
            </a:r>
          </a:p>
          <a:p>
            <a:r>
              <a:rPr lang="en-US" sz="2400" dirty="0" smtClean="0"/>
              <a:t>Backup can be on or off the forwarding path.</a:t>
            </a:r>
          </a:p>
          <a:p>
            <a:r>
              <a:rPr lang="en-US" sz="2400" dirty="0" smtClean="0"/>
              <a:t>Backup can use any bypass LSP (p2p or p2mp) for sending </a:t>
            </a:r>
            <a:r>
              <a:rPr lang="en-US" sz="2400" dirty="0" smtClean="0"/>
              <a:t>traffic as in RFC 4090.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868044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Next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Steps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718150"/>
            <a:ext cx="8229600" cy="1842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400" dirty="0" smtClean="0"/>
              <a:t>Get feedback on Proposed Solution (on mailing list)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400" dirty="0" smtClean="0"/>
              <a:t>Clarify if any use-cases for reversion back to ingress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4164</TotalTime>
  <Words>230</Words>
  <Application>Microsoft Office PowerPoint</Application>
  <PresentationFormat>On-screen Show (4:3)</PresentationFormat>
  <Paragraphs>74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Ingress Protection for RSVP-TE  p2p and p2mp LSPs draft-torvi-mpls-rsvp-ingress-protection-00</vt:lpstr>
      <vt:lpstr>Basic Problem &amp; Proposed Solution</vt:lpstr>
      <vt:lpstr>Failure Detection &amp; Traffic</vt:lpstr>
      <vt:lpstr>RSVP Protocol Changes</vt:lpstr>
      <vt:lpstr>Summary</vt:lpstr>
    </vt:vector>
  </TitlesOfParts>
  <Company>juniper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Maciek</dc:creator>
  <cp:lastModifiedBy>Alia Atlas</cp:lastModifiedBy>
  <cp:revision>264</cp:revision>
  <cp:lastPrinted>2011-07-21T09:37:05Z</cp:lastPrinted>
  <dcterms:created xsi:type="dcterms:W3CDTF">2011-07-20T11:37:26Z</dcterms:created>
  <dcterms:modified xsi:type="dcterms:W3CDTF">2012-07-27T19:32:14Z</dcterms:modified>
</cp:coreProperties>
</file>