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2" r:id="rId2"/>
    <p:sldId id="277" r:id="rId3"/>
    <p:sldId id="274" r:id="rId4"/>
    <p:sldId id="273" r:id="rId5"/>
    <p:sldId id="279" r:id="rId6"/>
    <p:sldId id="278" r:id="rId7"/>
    <p:sldId id="280" r:id="rId8"/>
    <p:sldId id="283" r:id="rId9"/>
    <p:sldId id="28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660" autoAdjust="0"/>
  </p:normalViewPr>
  <p:slideViewPr>
    <p:cSldViewPr>
      <p:cViewPr>
        <p:scale>
          <a:sx n="105" d="100"/>
          <a:sy n="105" d="100"/>
        </p:scale>
        <p:origin x="-100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8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B8DC7-E312-1340-AD85-AE7C83B0B7BB}" type="datetimeFigureOut">
              <a:rPr lang="en-US" smtClean="0"/>
              <a:t>7/27/12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2BDB0-3DF7-2C42-8A14-D538AF188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3697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072D8-180B-4A89-984C-9F25C6E90D62}" type="datetimeFigureOut">
              <a:rPr lang="en-US" smtClean="0"/>
              <a:t>7/27/12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A2CAB-A4E1-4EDF-AEE5-B36D4BF5A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38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A2CAB-A4E1-4EDF-AEE5-B36D4BF5A37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636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723EC-A26D-FD4C-8D70-0EC904381E06}" type="datetime1">
              <a:rPr lang="en-US" smtClean="0"/>
              <a:t>7/27/12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048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F5BE3-FA36-CB4F-AB38-E85495691255}" type="datetime1">
              <a:rPr lang="en-US" smtClean="0"/>
              <a:t>7/27/12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3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18D57-CF18-5148-BD12-CD5DD2AF0BC4}" type="datetime1">
              <a:rPr lang="en-US" smtClean="0"/>
              <a:t>7/27/12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948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927B7-A152-3B45-8D66-C7EE410074C2}" type="datetime1">
              <a:rPr lang="en-US" smtClean="0"/>
              <a:t>7/27/12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6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F0F60-7AE4-DB4F-A3C4-6F9A545E2D80}" type="datetime1">
              <a:rPr lang="en-US" smtClean="0"/>
              <a:t>7/27/12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901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8F526-A1C1-4744-B140-E75D8FA5C182}" type="datetime1">
              <a:rPr lang="en-US" smtClean="0"/>
              <a:t>7/27/12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282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055C7-8BDB-6B45-A28B-61A64178B808}" type="datetime1">
              <a:rPr lang="en-US" smtClean="0"/>
              <a:t>7/27/12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73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8E12-32AA-7E4C-AC41-2FA5D2C5E5C0}" type="datetime1">
              <a:rPr lang="en-US" smtClean="0"/>
              <a:t>7/27/12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178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84C9-6EC4-3B43-9F82-8B2D02FAF16D}" type="datetime1">
              <a:rPr lang="en-US" smtClean="0"/>
              <a:t>7/27/12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023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2D53-4D1B-F845-9634-FB5AEB7C3BE3}" type="datetime1">
              <a:rPr lang="en-US" smtClean="0"/>
              <a:t>7/27/12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364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FEBED-24F0-2748-A6D5-F1CDFCC42D66}" type="datetime1">
              <a:rPr lang="en-US" smtClean="0"/>
              <a:t>7/27/12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4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52A62-6A38-C24C-B730-5F5020D09F6C}" type="datetime1">
              <a:rPr lang="en-US" smtClean="0"/>
              <a:t>7/27/12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6AFD1-0BAD-4B95-A547-19D1805BD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19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Framework and Requirements  for Shared Mesh Protection in MPLS-TP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124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IETF 84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July, 2012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 smtClean="0"/>
              <a:t>Yaacov</a:t>
            </a:r>
            <a:r>
              <a:rPr lang="en-US" dirty="0" smtClean="0"/>
              <a:t> Weingarten</a:t>
            </a:r>
          </a:p>
          <a:p>
            <a:r>
              <a:rPr lang="en-US" dirty="0" smtClean="0"/>
              <a:t>Sam K. Aldrin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186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Contributors to SMP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39925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Andrew Malis (</a:t>
            </a:r>
            <a:r>
              <a:rPr lang="en-US" dirty="0" smtClean="0"/>
              <a:t>Verizon)</a:t>
            </a:r>
          </a:p>
          <a:p>
            <a:pPr marL="0" indent="0">
              <a:buNone/>
            </a:pPr>
            <a:r>
              <a:rPr lang="en-US" dirty="0" smtClean="0"/>
              <a:t>Daniel </a:t>
            </a:r>
            <a:r>
              <a:rPr lang="en-US" dirty="0"/>
              <a:t>King (Old </a:t>
            </a:r>
            <a:r>
              <a:rPr lang="en-US" dirty="0" smtClean="0"/>
              <a:t>Dog Consulting)</a:t>
            </a:r>
          </a:p>
          <a:p>
            <a:pPr marL="0" indent="0">
              <a:buNone/>
            </a:pPr>
            <a:r>
              <a:rPr lang="en-US" dirty="0" smtClean="0"/>
              <a:t>Eric </a:t>
            </a:r>
            <a:r>
              <a:rPr lang="en-US" dirty="0"/>
              <a:t>Osborne (</a:t>
            </a:r>
            <a:r>
              <a:rPr lang="en-US" dirty="0" smtClean="0"/>
              <a:t>Cisco)</a:t>
            </a:r>
          </a:p>
          <a:p>
            <a:pPr marL="0" indent="0">
              <a:buNone/>
            </a:pPr>
            <a:r>
              <a:rPr lang="en-US" dirty="0" smtClean="0"/>
              <a:t>Fei </a:t>
            </a:r>
            <a:r>
              <a:rPr lang="en-US" dirty="0"/>
              <a:t>Zhang (ZTE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err="1" smtClean="0"/>
              <a:t>Jeong</a:t>
            </a:r>
            <a:r>
              <a:rPr lang="en-US" dirty="0" smtClean="0"/>
              <a:t>-dong </a:t>
            </a:r>
            <a:r>
              <a:rPr lang="en-US" dirty="0" err="1"/>
              <a:t>Ryoo</a:t>
            </a:r>
            <a:r>
              <a:rPr lang="en-US" dirty="0"/>
              <a:t> (</a:t>
            </a:r>
            <a:r>
              <a:rPr lang="en-US" dirty="0" smtClean="0"/>
              <a:t>ETRI)</a:t>
            </a:r>
          </a:p>
          <a:p>
            <a:pPr marL="0" indent="0">
              <a:buNone/>
            </a:pPr>
            <a:r>
              <a:rPr lang="en-US" dirty="0" smtClean="0"/>
              <a:t>Mohana Singamsetty (Tellabs)</a:t>
            </a:r>
          </a:p>
          <a:p>
            <a:pPr marL="0" indent="0">
              <a:buNone/>
            </a:pPr>
            <a:r>
              <a:rPr lang="en-US" dirty="0" smtClean="0"/>
              <a:t>Ping </a:t>
            </a:r>
            <a:r>
              <a:rPr lang="en-US" dirty="0"/>
              <a:t>Pan (</a:t>
            </a:r>
            <a:r>
              <a:rPr lang="en-US" dirty="0" smtClean="0"/>
              <a:t>Infinera)</a:t>
            </a:r>
          </a:p>
          <a:p>
            <a:pPr marL="0" indent="0">
              <a:buNone/>
            </a:pPr>
            <a:r>
              <a:rPr lang="en-US" dirty="0" err="1" smtClean="0"/>
              <a:t>Yaacov</a:t>
            </a:r>
            <a:r>
              <a:rPr lang="en-US" dirty="0" smtClean="0"/>
              <a:t> Weingarten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39925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Biao Lu  (Infinera)</a:t>
            </a:r>
          </a:p>
          <a:p>
            <a:pPr marL="0" indent="0">
              <a:buNone/>
            </a:pPr>
            <a:r>
              <a:rPr lang="en-US" dirty="0"/>
              <a:t>Dave Allan (Ericsson)</a:t>
            </a:r>
          </a:p>
          <a:p>
            <a:pPr marL="0" indent="0">
              <a:buNone/>
            </a:pPr>
            <a:r>
              <a:rPr lang="en-US" dirty="0"/>
              <a:t>Fatai Zhang (Huawei)</a:t>
            </a:r>
          </a:p>
          <a:p>
            <a:pPr marL="0" indent="0">
              <a:buNone/>
            </a:pPr>
            <a:r>
              <a:rPr lang="en-US" dirty="0"/>
              <a:t>Gregory Mirsky (Ericsson)</a:t>
            </a:r>
          </a:p>
          <a:p>
            <a:pPr marL="0" indent="0">
              <a:buNone/>
            </a:pPr>
            <a:r>
              <a:rPr lang="en-US" dirty="0"/>
              <a:t>Luyuan Fang (Cisco)</a:t>
            </a:r>
          </a:p>
          <a:p>
            <a:pPr marL="0" indent="0">
              <a:buNone/>
            </a:pPr>
            <a:r>
              <a:rPr lang="en-US" dirty="0"/>
              <a:t>Nurit Sprecher (NSN)</a:t>
            </a:r>
          </a:p>
          <a:p>
            <a:pPr marL="0" indent="0">
              <a:buNone/>
            </a:pPr>
            <a:r>
              <a:rPr lang="en-US" dirty="0"/>
              <a:t>Rajan Rao (Infinera)</a:t>
            </a:r>
          </a:p>
          <a:p>
            <a:pPr marL="0" indent="0">
              <a:buNone/>
            </a:pPr>
            <a:r>
              <a:rPr lang="en-US" dirty="0"/>
              <a:t>Sam Aldrin (Huawei)</a:t>
            </a:r>
          </a:p>
          <a:p>
            <a:pPr marL="0" indent="0">
              <a:buNone/>
            </a:pPr>
            <a:r>
              <a:rPr lang="en-US" dirty="0" smtClean="0"/>
              <a:t>Tae-</a:t>
            </a:r>
            <a:r>
              <a:rPr lang="en-US" dirty="0" err="1" smtClean="0"/>
              <a:t>sik</a:t>
            </a:r>
            <a:r>
              <a:rPr lang="en-US" dirty="0" smtClean="0"/>
              <a:t> </a:t>
            </a:r>
            <a:r>
              <a:rPr lang="en-US" dirty="0"/>
              <a:t>Cheung (ETRI)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84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607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839200" cy="94456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What is Shared Meshes Protection (SMP)?</a:t>
            </a:r>
            <a:endParaRPr lang="en-US" sz="3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0"/>
            <a:ext cx="4071865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3279" y="5105400"/>
            <a:ext cx="3796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The resources on P-Q-R are shared</a:t>
            </a:r>
          </a:p>
          <a:p>
            <a:pPr algn="ctr"/>
            <a:r>
              <a:rPr lang="en-US" sz="2000" dirty="0"/>
              <a:t>b</a:t>
            </a:r>
            <a:r>
              <a:rPr lang="en-US" sz="2000" dirty="0" smtClean="0"/>
              <a:t>y multiple working LSP’s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0" y="1600200"/>
            <a:ext cx="4953000" cy="4648200"/>
          </a:xfrm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000" u="sng" dirty="0" smtClean="0"/>
              <a:t>Key properties:</a:t>
            </a:r>
          </a:p>
          <a:p>
            <a:pPr marL="514350" indent="-457200">
              <a:buFont typeface="+mj-lt"/>
              <a:buAutoNum type="arabicPeriod"/>
            </a:pPr>
            <a:r>
              <a:rPr lang="en-US" sz="2600" dirty="0" smtClean="0"/>
              <a:t>Setup protecting LSP’s ahead of time</a:t>
            </a:r>
          </a:p>
          <a:p>
            <a:pPr marL="514350" indent="-457200">
              <a:buFont typeface="+mj-lt"/>
              <a:buAutoNum type="arabicPeriod"/>
            </a:pPr>
            <a:r>
              <a:rPr lang="en-US" sz="2600" dirty="0" smtClean="0"/>
              <a:t>All protection related information are pre-computed and loaded to the relevant nodes </a:t>
            </a:r>
          </a:p>
          <a:p>
            <a:pPr marL="514350" indent="-457200">
              <a:buFont typeface="+mj-lt"/>
              <a:buAutoNum type="arabicPeriod"/>
            </a:pPr>
            <a:r>
              <a:rPr lang="en-US" sz="2600" dirty="0" smtClean="0"/>
              <a:t>Upon </a:t>
            </a:r>
            <a:r>
              <a:rPr lang="en-US" sz="2600" dirty="0"/>
              <a:t>failure, </a:t>
            </a:r>
            <a:r>
              <a:rPr lang="en-US" sz="2600" dirty="0" smtClean="0"/>
              <a:t>use Linear Protection mechanism in switching-over traffic</a:t>
            </a:r>
          </a:p>
          <a:p>
            <a:pPr marL="514350" indent="-457200">
              <a:buFont typeface="+mj-lt"/>
              <a:buAutoNum type="arabicPeriod"/>
            </a:pPr>
            <a:r>
              <a:rPr lang="en-US" sz="2600" dirty="0" smtClean="0"/>
              <a:t>SMP protocol may be required to coordinate the usage of shared resources</a:t>
            </a:r>
          </a:p>
        </p:txBody>
      </p:sp>
      <p:sp>
        <p:nvSpPr>
          <p:cNvPr id="9" name="Freeform 8"/>
          <p:cNvSpPr/>
          <p:nvPr/>
        </p:nvSpPr>
        <p:spPr>
          <a:xfrm>
            <a:off x="1070264" y="2535382"/>
            <a:ext cx="1943100" cy="706582"/>
          </a:xfrm>
          <a:custGeom>
            <a:avLst/>
            <a:gdLst>
              <a:gd name="connsiteX0" fmla="*/ 0 w 1943100"/>
              <a:gd name="connsiteY0" fmla="*/ 0 h 706582"/>
              <a:gd name="connsiteX1" fmla="*/ 270163 w 1943100"/>
              <a:gd name="connsiteY1" fmla="*/ 488373 h 706582"/>
              <a:gd name="connsiteX2" fmla="*/ 509154 w 1943100"/>
              <a:gd name="connsiteY2" fmla="*/ 675409 h 706582"/>
              <a:gd name="connsiteX3" fmla="*/ 1049481 w 1943100"/>
              <a:gd name="connsiteY3" fmla="*/ 706582 h 706582"/>
              <a:gd name="connsiteX4" fmla="*/ 1433945 w 1943100"/>
              <a:gd name="connsiteY4" fmla="*/ 696191 h 706582"/>
              <a:gd name="connsiteX5" fmla="*/ 1610591 w 1943100"/>
              <a:gd name="connsiteY5" fmla="*/ 581891 h 706582"/>
              <a:gd name="connsiteX6" fmla="*/ 1943100 w 1943100"/>
              <a:gd name="connsiteY6" fmla="*/ 72736 h 706582"/>
              <a:gd name="connsiteX7" fmla="*/ 1943100 w 1943100"/>
              <a:gd name="connsiteY7" fmla="*/ 72736 h 706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43100" h="706582">
                <a:moveTo>
                  <a:pt x="0" y="0"/>
                </a:moveTo>
                <a:cubicBezTo>
                  <a:pt x="92652" y="187902"/>
                  <a:pt x="185304" y="375805"/>
                  <a:pt x="270163" y="488373"/>
                </a:cubicBezTo>
                <a:cubicBezTo>
                  <a:pt x="355022" y="600941"/>
                  <a:pt x="379268" y="639041"/>
                  <a:pt x="509154" y="675409"/>
                </a:cubicBezTo>
                <a:cubicBezTo>
                  <a:pt x="639040" y="711777"/>
                  <a:pt x="895349" y="703118"/>
                  <a:pt x="1049481" y="706582"/>
                </a:cubicBezTo>
                <a:lnTo>
                  <a:pt x="1433945" y="696191"/>
                </a:lnTo>
                <a:cubicBezTo>
                  <a:pt x="1527463" y="675409"/>
                  <a:pt x="1525732" y="685800"/>
                  <a:pt x="1610591" y="581891"/>
                </a:cubicBezTo>
                <a:cubicBezTo>
                  <a:pt x="1695450" y="477982"/>
                  <a:pt x="1943100" y="72736"/>
                  <a:pt x="1943100" y="72736"/>
                </a:cubicBezTo>
                <a:lnTo>
                  <a:pt x="1943100" y="72736"/>
                </a:lnTo>
              </a:path>
            </a:pathLst>
          </a:cu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122218" y="3425124"/>
            <a:ext cx="1891146" cy="613476"/>
          </a:xfrm>
          <a:custGeom>
            <a:avLst/>
            <a:gdLst>
              <a:gd name="connsiteX0" fmla="*/ 0 w 1891146"/>
              <a:gd name="connsiteY0" fmla="*/ 613476 h 613476"/>
              <a:gd name="connsiteX1" fmla="*/ 228600 w 1891146"/>
              <a:gd name="connsiteY1" fmla="*/ 291358 h 613476"/>
              <a:gd name="connsiteX2" fmla="*/ 384464 w 1891146"/>
              <a:gd name="connsiteY2" fmla="*/ 93930 h 613476"/>
              <a:gd name="connsiteX3" fmla="*/ 633846 w 1891146"/>
              <a:gd name="connsiteY3" fmla="*/ 31585 h 613476"/>
              <a:gd name="connsiteX4" fmla="*/ 1163782 w 1891146"/>
              <a:gd name="connsiteY4" fmla="*/ 412 h 613476"/>
              <a:gd name="connsiteX5" fmla="*/ 1402773 w 1891146"/>
              <a:gd name="connsiteY5" fmla="*/ 52367 h 613476"/>
              <a:gd name="connsiteX6" fmla="*/ 1652155 w 1891146"/>
              <a:gd name="connsiteY6" fmla="*/ 239403 h 613476"/>
              <a:gd name="connsiteX7" fmla="*/ 1891146 w 1891146"/>
              <a:gd name="connsiteY7" fmla="*/ 603085 h 613476"/>
              <a:gd name="connsiteX8" fmla="*/ 1891146 w 1891146"/>
              <a:gd name="connsiteY8" fmla="*/ 603085 h 613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1146" h="613476">
                <a:moveTo>
                  <a:pt x="0" y="613476"/>
                </a:moveTo>
                <a:cubicBezTo>
                  <a:pt x="82261" y="495712"/>
                  <a:pt x="164523" y="377949"/>
                  <a:pt x="228600" y="291358"/>
                </a:cubicBezTo>
                <a:cubicBezTo>
                  <a:pt x="292677" y="204767"/>
                  <a:pt x="316923" y="137226"/>
                  <a:pt x="384464" y="93930"/>
                </a:cubicBezTo>
                <a:cubicBezTo>
                  <a:pt x="452005" y="50634"/>
                  <a:pt x="503960" y="47171"/>
                  <a:pt x="633846" y="31585"/>
                </a:cubicBezTo>
                <a:cubicBezTo>
                  <a:pt x="763732" y="15999"/>
                  <a:pt x="1035628" y="-3052"/>
                  <a:pt x="1163782" y="412"/>
                </a:cubicBezTo>
                <a:cubicBezTo>
                  <a:pt x="1291936" y="3876"/>
                  <a:pt x="1321378" y="12535"/>
                  <a:pt x="1402773" y="52367"/>
                </a:cubicBezTo>
                <a:cubicBezTo>
                  <a:pt x="1484168" y="92199"/>
                  <a:pt x="1570760" y="147617"/>
                  <a:pt x="1652155" y="239403"/>
                </a:cubicBezTo>
                <a:cubicBezTo>
                  <a:pt x="1733551" y="331189"/>
                  <a:pt x="1891146" y="603085"/>
                  <a:pt x="1891146" y="603085"/>
                </a:cubicBezTo>
                <a:lnTo>
                  <a:pt x="1891146" y="603085"/>
                </a:lnTo>
              </a:path>
            </a:pathLst>
          </a:cu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1104900" y="2286000"/>
            <a:ext cx="1943100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181100" y="4343400"/>
            <a:ext cx="1943100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18511" y="210133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W1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8710" y="3978625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W2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42496" y="2872632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42496" y="3510025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934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724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This is an important function in long-haul transport networks</a:t>
            </a:r>
          </a:p>
          <a:p>
            <a:r>
              <a:rPr lang="en-US" dirty="0" smtClean="0"/>
              <a:t>Multiple parties have been working on it for a long while</a:t>
            </a:r>
          </a:p>
          <a:p>
            <a:r>
              <a:rPr lang="en-US" dirty="0" smtClean="0"/>
              <a:t>There exists several drafts:</a:t>
            </a:r>
          </a:p>
          <a:p>
            <a:pPr lvl="1"/>
            <a:r>
              <a:rPr lang="en-US" dirty="0"/>
              <a:t>draft-</a:t>
            </a:r>
            <a:r>
              <a:rPr lang="en-US" dirty="0" err="1"/>
              <a:t>allan</a:t>
            </a:r>
            <a:r>
              <a:rPr lang="en-US" dirty="0"/>
              <a:t>-</a:t>
            </a:r>
            <a:r>
              <a:rPr lang="en-US" dirty="0" err="1"/>
              <a:t>spme-smp-fmwk</a:t>
            </a:r>
            <a:endParaRPr lang="en-US" dirty="0"/>
          </a:p>
          <a:p>
            <a:pPr lvl="1"/>
            <a:r>
              <a:rPr lang="en-US" dirty="0" smtClean="0"/>
              <a:t>draft-cheung-mpls-tp-mesh-protection-05</a:t>
            </a:r>
          </a:p>
          <a:p>
            <a:pPr lvl="1"/>
            <a:r>
              <a:rPr lang="en-US" dirty="0" smtClean="0"/>
              <a:t>draft-pan-shared-mesh-protection-04</a:t>
            </a:r>
          </a:p>
          <a:p>
            <a:r>
              <a:rPr lang="en-US" dirty="0" smtClean="0"/>
              <a:t>Lack of information to chart a path forward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>
                <a:sym typeface="Wingdings" pitchFamily="2" charset="2"/>
              </a:rPr>
              <a:t>It’s to everybody’s interest to consolidate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338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Plan @IETF83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Framework and requirements </a:t>
            </a:r>
          </a:p>
          <a:p>
            <a:pPr marL="400050" lvl="1" indent="0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(</a:t>
            </a:r>
            <a:r>
              <a:rPr lang="en-US" sz="2400" dirty="0">
                <a:solidFill>
                  <a:srgbClr val="0000FF"/>
                </a:solidFill>
              </a:rPr>
              <a:t>draft-</a:t>
            </a:r>
            <a:r>
              <a:rPr lang="en-US" sz="2400" dirty="0" err="1">
                <a:solidFill>
                  <a:srgbClr val="0000FF"/>
                </a:solidFill>
              </a:rPr>
              <a:t>weingarten</a:t>
            </a:r>
            <a:r>
              <a:rPr lang="en-US" sz="2400" dirty="0">
                <a:solidFill>
                  <a:srgbClr val="0000FF"/>
                </a:solidFill>
              </a:rPr>
              <a:t>-</a:t>
            </a:r>
            <a:r>
              <a:rPr lang="en-US" sz="2400" dirty="0" err="1">
                <a:solidFill>
                  <a:srgbClr val="0000FF"/>
                </a:solidFill>
              </a:rPr>
              <a:t>mpls</a:t>
            </a:r>
            <a:r>
              <a:rPr lang="en-US" sz="2400" dirty="0">
                <a:solidFill>
                  <a:srgbClr val="0000FF"/>
                </a:solidFill>
              </a:rPr>
              <a:t>-</a:t>
            </a:r>
            <a:r>
              <a:rPr lang="en-US" sz="2400" dirty="0" err="1">
                <a:solidFill>
                  <a:srgbClr val="0000FF"/>
                </a:solidFill>
              </a:rPr>
              <a:t>smp</a:t>
            </a:r>
            <a:r>
              <a:rPr lang="en-US" sz="2400" dirty="0">
                <a:solidFill>
                  <a:srgbClr val="0000FF"/>
                </a:solidFill>
              </a:rPr>
              <a:t>-</a:t>
            </a:r>
            <a:r>
              <a:rPr lang="en-US" sz="2400" dirty="0" smtClean="0">
                <a:solidFill>
                  <a:srgbClr val="0000FF"/>
                </a:solidFill>
              </a:rPr>
              <a:t>requirements)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SMP Mechanisms and Procedures</a:t>
            </a:r>
          </a:p>
          <a:p>
            <a:pPr marL="400050" lvl="1" indent="0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To be published soon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15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>
            <a:normAutofit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Requirement document defines </a:t>
            </a:r>
            <a:r>
              <a:rPr lang="en-US" dirty="0"/>
              <a:t>requirements in </a:t>
            </a:r>
            <a:r>
              <a:rPr lang="en-US" dirty="0" smtClean="0"/>
              <a:t>detail</a:t>
            </a:r>
          </a:p>
          <a:p>
            <a:pPr marL="1371600" lvl="2" indent="-514350"/>
            <a:r>
              <a:rPr lang="en-US" dirty="0" smtClean="0"/>
              <a:t>Problem definition</a:t>
            </a:r>
          </a:p>
          <a:p>
            <a:pPr marL="1371600" lvl="2" indent="-514350"/>
            <a:r>
              <a:rPr lang="en-US" dirty="0"/>
              <a:t>R</a:t>
            </a:r>
            <a:r>
              <a:rPr lang="en-US" dirty="0" smtClean="0"/>
              <a:t>equirements</a:t>
            </a:r>
          </a:p>
          <a:p>
            <a:pPr marL="1371600" lvl="2" indent="-514350"/>
            <a:r>
              <a:rPr lang="en-US" dirty="0" smtClean="0"/>
              <a:t>Functional components</a:t>
            </a:r>
          </a:p>
          <a:p>
            <a:pPr marL="1371600" lvl="2" indent="-514350"/>
            <a:r>
              <a:rPr lang="en-US" dirty="0" smtClean="0"/>
              <a:t>Preemption behavior</a:t>
            </a:r>
          </a:p>
          <a:p>
            <a:pPr marL="1371600" lvl="2" indent="-514350"/>
            <a:r>
              <a:rPr lang="en-US" dirty="0" smtClean="0"/>
              <a:t>Restrictions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A</a:t>
            </a:r>
            <a:r>
              <a:rPr lang="en-US" dirty="0" smtClean="0"/>
              <a:t> common solution, which is within the above framework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Solution document to be published once WG agrees to the framework and requirements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97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3200" dirty="0" smtClean="0"/>
              <a:t>SMP Example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05000" y="2635827"/>
            <a:ext cx="533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24200" y="2635827"/>
            <a:ext cx="533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105400" y="2590800"/>
            <a:ext cx="533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248400" y="2590800"/>
            <a:ext cx="533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7" idx="3"/>
            <a:endCxn id="8" idx="1"/>
          </p:cNvCxnSpPr>
          <p:nvPr/>
        </p:nvCxnSpPr>
        <p:spPr>
          <a:xfrm>
            <a:off x="2438400" y="2788227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3"/>
            <a:endCxn id="10" idx="1"/>
          </p:cNvCxnSpPr>
          <p:nvPr/>
        </p:nvCxnSpPr>
        <p:spPr>
          <a:xfrm>
            <a:off x="5638800" y="2743200"/>
            <a:ext cx="60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114800" y="2590800"/>
            <a:ext cx="533400" cy="34982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8" idx="3"/>
            <a:endCxn id="15" idx="1"/>
          </p:cNvCxnSpPr>
          <p:nvPr/>
        </p:nvCxnSpPr>
        <p:spPr>
          <a:xfrm flipV="1">
            <a:off x="3657600" y="2765714"/>
            <a:ext cx="457200" cy="22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5" idx="3"/>
            <a:endCxn id="9" idx="1"/>
          </p:cNvCxnSpPr>
          <p:nvPr/>
        </p:nvCxnSpPr>
        <p:spPr>
          <a:xfrm flipV="1">
            <a:off x="4648200" y="2743200"/>
            <a:ext cx="457200" cy="225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81089" y="3764973"/>
            <a:ext cx="533400" cy="34982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869372" y="1440247"/>
            <a:ext cx="533400" cy="34982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467600" y="1447800"/>
            <a:ext cx="533400" cy="34982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543800" y="3810000"/>
            <a:ext cx="533400" cy="34982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>
            <a:stCxn id="23" idx="2"/>
            <a:endCxn id="7" idx="0"/>
          </p:cNvCxnSpPr>
          <p:nvPr/>
        </p:nvCxnSpPr>
        <p:spPr>
          <a:xfrm>
            <a:off x="1136072" y="1790074"/>
            <a:ext cx="1035628" cy="845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22" idx="0"/>
            <a:endCxn id="7" idx="2"/>
          </p:cNvCxnSpPr>
          <p:nvPr/>
        </p:nvCxnSpPr>
        <p:spPr>
          <a:xfrm flipV="1">
            <a:off x="1147789" y="2940627"/>
            <a:ext cx="1023911" cy="824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24" idx="2"/>
            <a:endCxn id="10" idx="0"/>
          </p:cNvCxnSpPr>
          <p:nvPr/>
        </p:nvCxnSpPr>
        <p:spPr>
          <a:xfrm flipH="1">
            <a:off x="6515100" y="1797627"/>
            <a:ext cx="1219200" cy="7931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25" idx="0"/>
            <a:endCxn id="10" idx="2"/>
          </p:cNvCxnSpPr>
          <p:nvPr/>
        </p:nvCxnSpPr>
        <p:spPr>
          <a:xfrm flipH="1" flipV="1">
            <a:off x="6515100" y="2895600"/>
            <a:ext cx="1295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286000" y="2940627"/>
            <a:ext cx="1055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Protection</a:t>
            </a:r>
          </a:p>
          <a:p>
            <a:pPr algn="ctr"/>
            <a:r>
              <a:rPr lang="en-US" sz="1600" dirty="0" smtClean="0"/>
              <a:t>Segment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5421005" y="2864427"/>
            <a:ext cx="1055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Protection</a:t>
            </a:r>
          </a:p>
          <a:p>
            <a:pPr algn="ctr"/>
            <a:r>
              <a:rPr lang="en-US" sz="1600" dirty="0" smtClean="0"/>
              <a:t>Segment</a:t>
            </a:r>
            <a:endParaRPr lang="en-US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609600" y="4876800"/>
            <a:ext cx="8077200" cy="101566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SMP </a:t>
            </a:r>
            <a:r>
              <a:rPr lang="en-US" sz="2000" dirty="0" smtClean="0"/>
              <a:t>mechanism coordinates </a:t>
            </a:r>
            <a:r>
              <a:rPr lang="en-US" sz="2000" dirty="0"/>
              <a:t>the usage of all the shared resources on the protection </a:t>
            </a:r>
            <a:r>
              <a:rPr lang="en-US" sz="2000" dirty="0" smtClean="0"/>
              <a:t>LSPs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There could be multiple requests contending for same resources</a:t>
            </a:r>
            <a:endParaRPr lang="en-US" sz="2000" dirty="0" smtClean="0">
              <a:sym typeface="Wingdings" pitchFamily="2" charset="2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114800" y="1447800"/>
            <a:ext cx="533400" cy="34982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4171545" y="3764973"/>
            <a:ext cx="533400" cy="34982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23" idx="3"/>
            <a:endCxn id="39" idx="1"/>
          </p:cNvCxnSpPr>
          <p:nvPr/>
        </p:nvCxnSpPr>
        <p:spPr>
          <a:xfrm>
            <a:off x="1402772" y="1615161"/>
            <a:ext cx="2712028" cy="7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39" idx="3"/>
            <a:endCxn id="24" idx="1"/>
          </p:cNvCxnSpPr>
          <p:nvPr/>
        </p:nvCxnSpPr>
        <p:spPr>
          <a:xfrm>
            <a:off x="4648200" y="1622714"/>
            <a:ext cx="2819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2" idx="3"/>
            <a:endCxn id="41" idx="1"/>
          </p:cNvCxnSpPr>
          <p:nvPr/>
        </p:nvCxnSpPr>
        <p:spPr>
          <a:xfrm>
            <a:off x="1414489" y="3939887"/>
            <a:ext cx="2757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41" idx="3"/>
            <a:endCxn id="25" idx="1"/>
          </p:cNvCxnSpPr>
          <p:nvPr/>
        </p:nvCxnSpPr>
        <p:spPr>
          <a:xfrm>
            <a:off x="4704945" y="3939887"/>
            <a:ext cx="2838855" cy="450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35"/>
          <p:cNvSpPr/>
          <p:nvPr/>
        </p:nvSpPr>
        <p:spPr>
          <a:xfrm>
            <a:off x="1371600" y="1838528"/>
            <a:ext cx="6040877" cy="745390"/>
          </a:xfrm>
          <a:custGeom>
            <a:avLst/>
            <a:gdLst>
              <a:gd name="connsiteX0" fmla="*/ 0 w 6040877"/>
              <a:gd name="connsiteY0" fmla="*/ 0 h 745390"/>
              <a:gd name="connsiteX1" fmla="*/ 729574 w 6040877"/>
              <a:gd name="connsiteY1" fmla="*/ 564204 h 745390"/>
              <a:gd name="connsiteX2" fmla="*/ 2315183 w 6040877"/>
              <a:gd name="connsiteY2" fmla="*/ 739302 h 745390"/>
              <a:gd name="connsiteX3" fmla="*/ 3939702 w 6040877"/>
              <a:gd name="connsiteY3" fmla="*/ 700391 h 745390"/>
              <a:gd name="connsiteX4" fmla="*/ 5038928 w 6040877"/>
              <a:gd name="connsiteY4" fmla="*/ 651753 h 745390"/>
              <a:gd name="connsiteX5" fmla="*/ 5729591 w 6040877"/>
              <a:gd name="connsiteY5" fmla="*/ 291829 h 745390"/>
              <a:gd name="connsiteX6" fmla="*/ 6040877 w 6040877"/>
              <a:gd name="connsiteY6" fmla="*/ 48638 h 745390"/>
              <a:gd name="connsiteX7" fmla="*/ 6040877 w 6040877"/>
              <a:gd name="connsiteY7" fmla="*/ 48638 h 745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40877" h="745390">
                <a:moveTo>
                  <a:pt x="0" y="0"/>
                </a:moveTo>
                <a:cubicBezTo>
                  <a:pt x="171855" y="220493"/>
                  <a:pt x="343710" y="440987"/>
                  <a:pt x="729574" y="564204"/>
                </a:cubicBezTo>
                <a:cubicBezTo>
                  <a:pt x="1115438" y="687421"/>
                  <a:pt x="1780162" y="716604"/>
                  <a:pt x="2315183" y="739302"/>
                </a:cubicBezTo>
                <a:cubicBezTo>
                  <a:pt x="2850204" y="762000"/>
                  <a:pt x="3485745" y="714983"/>
                  <a:pt x="3939702" y="700391"/>
                </a:cubicBezTo>
                <a:cubicBezTo>
                  <a:pt x="4393660" y="685800"/>
                  <a:pt x="4740613" y="719847"/>
                  <a:pt x="5038928" y="651753"/>
                </a:cubicBezTo>
                <a:cubicBezTo>
                  <a:pt x="5337243" y="583659"/>
                  <a:pt x="5562600" y="392348"/>
                  <a:pt x="5729591" y="291829"/>
                </a:cubicBezTo>
                <a:cubicBezTo>
                  <a:pt x="5896582" y="191310"/>
                  <a:pt x="6040877" y="48638"/>
                  <a:pt x="6040877" y="48638"/>
                </a:cubicBezTo>
                <a:lnTo>
                  <a:pt x="6040877" y="48638"/>
                </a:lnTo>
              </a:path>
            </a:pathLst>
          </a:custGeom>
          <a:noFill/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1449421" y="3062161"/>
            <a:ext cx="6089515" cy="682988"/>
          </a:xfrm>
          <a:custGeom>
            <a:avLst/>
            <a:gdLst>
              <a:gd name="connsiteX0" fmla="*/ 0 w 6089515"/>
              <a:gd name="connsiteY0" fmla="*/ 624622 h 682988"/>
              <a:gd name="connsiteX1" fmla="*/ 933856 w 6089515"/>
              <a:gd name="connsiteY1" fmla="*/ 50690 h 682988"/>
              <a:gd name="connsiteX2" fmla="*/ 1926077 w 6089515"/>
              <a:gd name="connsiteY2" fmla="*/ 31235 h 682988"/>
              <a:gd name="connsiteX3" fmla="*/ 3307405 w 6089515"/>
              <a:gd name="connsiteY3" fmla="*/ 31235 h 682988"/>
              <a:gd name="connsiteX4" fmla="*/ 4630366 w 6089515"/>
              <a:gd name="connsiteY4" fmla="*/ 11779 h 682988"/>
              <a:gd name="connsiteX5" fmla="*/ 5369668 w 6089515"/>
              <a:gd name="connsiteY5" fmla="*/ 235516 h 682988"/>
              <a:gd name="connsiteX6" fmla="*/ 6089515 w 6089515"/>
              <a:gd name="connsiteY6" fmla="*/ 682988 h 682988"/>
              <a:gd name="connsiteX7" fmla="*/ 6089515 w 6089515"/>
              <a:gd name="connsiteY7" fmla="*/ 682988 h 68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89515" h="682988">
                <a:moveTo>
                  <a:pt x="0" y="624622"/>
                </a:moveTo>
                <a:cubicBezTo>
                  <a:pt x="306421" y="387105"/>
                  <a:pt x="612843" y="149588"/>
                  <a:pt x="933856" y="50690"/>
                </a:cubicBezTo>
                <a:cubicBezTo>
                  <a:pt x="1254869" y="-48208"/>
                  <a:pt x="1926077" y="31235"/>
                  <a:pt x="1926077" y="31235"/>
                </a:cubicBezTo>
                <a:lnTo>
                  <a:pt x="3307405" y="31235"/>
                </a:lnTo>
                <a:cubicBezTo>
                  <a:pt x="3758120" y="27992"/>
                  <a:pt x="4286656" y="-22268"/>
                  <a:pt x="4630366" y="11779"/>
                </a:cubicBezTo>
                <a:cubicBezTo>
                  <a:pt x="4974076" y="45826"/>
                  <a:pt x="5126476" y="123648"/>
                  <a:pt x="5369668" y="235516"/>
                </a:cubicBezTo>
                <a:cubicBezTo>
                  <a:pt x="5612860" y="347384"/>
                  <a:pt x="6089515" y="682988"/>
                  <a:pt x="6089515" y="682988"/>
                </a:cubicBezTo>
                <a:lnTo>
                  <a:pt x="6089515" y="682988"/>
                </a:lnTo>
              </a:path>
            </a:pathLst>
          </a:custGeom>
          <a:noFill/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5562600" y="2133600"/>
            <a:ext cx="381000" cy="12549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5949002" y="2286000"/>
            <a:ext cx="1823398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901511" y="2329341"/>
            <a:ext cx="351378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316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Resource reservation at the time of creation. Actual allocation at the time of activation</a:t>
            </a:r>
          </a:p>
          <a:p>
            <a:r>
              <a:rPr lang="en-US" dirty="0" smtClean="0"/>
              <a:t>Resource coordination while activating and allocation of resources</a:t>
            </a:r>
          </a:p>
          <a:p>
            <a:r>
              <a:rPr lang="en-US" dirty="0" smtClean="0"/>
              <a:t>Ability to query the resource availability</a:t>
            </a:r>
          </a:p>
          <a:p>
            <a:r>
              <a:rPr lang="en-US" dirty="0" smtClean="0"/>
              <a:t>Pre-emption of resources</a:t>
            </a:r>
          </a:p>
          <a:p>
            <a:r>
              <a:rPr lang="en-US" dirty="0" smtClean="0"/>
              <a:t>Priority allocation for primary paths which share protected resources</a:t>
            </a:r>
          </a:p>
          <a:p>
            <a:r>
              <a:rPr lang="en-US" dirty="0" smtClean="0"/>
              <a:t>Notification mechanism</a:t>
            </a:r>
          </a:p>
          <a:p>
            <a:r>
              <a:rPr lang="en-US" dirty="0" smtClean="0"/>
              <a:t>Switch time of 50msec</a:t>
            </a:r>
          </a:p>
          <a:p>
            <a:r>
              <a:rPr lang="en-US" dirty="0" smtClean="0"/>
              <a:t>Hold-Off and Wait-To-Restore </a:t>
            </a:r>
            <a:r>
              <a:rPr lang="en-US" dirty="0"/>
              <a:t>t</a:t>
            </a:r>
            <a:r>
              <a:rPr lang="en-US" dirty="0" smtClean="0"/>
              <a:t>imer support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75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Shared Mesh Protection is an important function in TP-enabled transport networks</a:t>
            </a:r>
          </a:p>
          <a:p>
            <a:r>
              <a:rPr lang="en-US" dirty="0" smtClean="0"/>
              <a:t>Received comments. Solicit more comments from WG</a:t>
            </a:r>
          </a:p>
          <a:p>
            <a:r>
              <a:rPr lang="en-US" dirty="0" smtClean="0"/>
              <a:t>Will be publishing new version after incorporating comments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31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3434</TotalTime>
  <Words>473</Words>
  <Application>Microsoft Macintosh PowerPoint</Application>
  <PresentationFormat>On-screen Show (4:3)</PresentationFormat>
  <Paragraphs>98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Framework and Requirements  for Shared Mesh Protection in MPLS-TP</vt:lpstr>
      <vt:lpstr>Contributors to SMP</vt:lpstr>
      <vt:lpstr>What is Shared Meshes Protection (SMP)?</vt:lpstr>
      <vt:lpstr>Background</vt:lpstr>
      <vt:lpstr>The Plan @IETF83</vt:lpstr>
      <vt:lpstr>Update</vt:lpstr>
      <vt:lpstr>SMP Example</vt:lpstr>
      <vt:lpstr>Requirement Highlights</vt:lpstr>
      <vt:lpstr>Summary</vt:lpstr>
    </vt:vector>
  </TitlesOfParts>
  <Company>Infinera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 Shared Mesh Protection in MPLS-TP</dc:title>
  <dc:creator>Ping</dc:creator>
  <cp:lastModifiedBy>Suneetha Aldrin</cp:lastModifiedBy>
  <cp:revision>62</cp:revision>
  <cp:lastPrinted>2012-07-28T04:16:23Z</cp:lastPrinted>
  <dcterms:created xsi:type="dcterms:W3CDTF">2011-03-28T13:57:54Z</dcterms:created>
  <dcterms:modified xsi:type="dcterms:W3CDTF">2012-07-28T04:16:33Z</dcterms:modified>
</cp:coreProperties>
</file>