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3" r:id="rId4"/>
    <p:sldId id="266" r:id="rId5"/>
    <p:sldId id="257" r:id="rId6"/>
    <p:sldId id="258" r:id="rId7"/>
    <p:sldId id="260" r:id="rId8"/>
    <p:sldId id="261" r:id="rId9"/>
    <p:sldId id="264" r:id="rId10"/>
    <p:sldId id="265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7812-D9E8-4338-B2D8-E78C2C0EB7CE}" type="datetimeFigureOut">
              <a:rPr lang="fr-FR" smtClean="0"/>
              <a:pPr/>
              <a:t>02/08/2012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396AF-B6ED-448A-8A85-9B0F13F24E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7812-D9E8-4338-B2D8-E78C2C0EB7CE}" type="datetimeFigureOut">
              <a:rPr lang="fr-FR" smtClean="0"/>
              <a:pPr/>
              <a:t>02/08/2012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396AF-B6ED-448A-8A85-9B0F13F24E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7812-D9E8-4338-B2D8-E78C2C0EB7CE}" type="datetimeFigureOut">
              <a:rPr lang="fr-FR" smtClean="0"/>
              <a:pPr/>
              <a:t>02/08/2012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396AF-B6ED-448A-8A85-9B0F13F24E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7812-D9E8-4338-B2D8-E78C2C0EB7CE}" type="datetimeFigureOut">
              <a:rPr lang="fr-FR" smtClean="0"/>
              <a:pPr/>
              <a:t>02/08/2012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396AF-B6ED-448A-8A85-9B0F13F24E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7812-D9E8-4338-B2D8-E78C2C0EB7CE}" type="datetimeFigureOut">
              <a:rPr lang="fr-FR" smtClean="0"/>
              <a:pPr/>
              <a:t>02/08/2012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396AF-B6ED-448A-8A85-9B0F13F24E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7812-D9E8-4338-B2D8-E78C2C0EB7CE}" type="datetimeFigureOut">
              <a:rPr lang="fr-FR" smtClean="0"/>
              <a:pPr/>
              <a:t>02/08/2012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396AF-B6ED-448A-8A85-9B0F13F24E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7812-D9E8-4338-B2D8-E78C2C0EB7CE}" type="datetimeFigureOut">
              <a:rPr lang="fr-FR" smtClean="0"/>
              <a:pPr/>
              <a:t>02/08/2012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396AF-B6ED-448A-8A85-9B0F13F24E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7812-D9E8-4338-B2D8-E78C2C0EB7CE}" type="datetimeFigureOut">
              <a:rPr lang="fr-FR" smtClean="0"/>
              <a:pPr/>
              <a:t>02/08/2012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396AF-B6ED-448A-8A85-9B0F13F24E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7812-D9E8-4338-B2D8-E78C2C0EB7CE}" type="datetimeFigureOut">
              <a:rPr lang="fr-FR" smtClean="0"/>
              <a:pPr/>
              <a:t>02/08/2012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396AF-B6ED-448A-8A85-9B0F13F24E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7812-D9E8-4338-B2D8-E78C2C0EB7CE}" type="datetimeFigureOut">
              <a:rPr lang="fr-FR" smtClean="0"/>
              <a:pPr/>
              <a:t>02/08/2012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396AF-B6ED-448A-8A85-9B0F13F24E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7812-D9E8-4338-B2D8-E78C2C0EB7CE}" type="datetimeFigureOut">
              <a:rPr lang="fr-FR" smtClean="0"/>
              <a:pPr/>
              <a:t>02/08/2012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396AF-B6ED-448A-8A85-9B0F13F24E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17812-D9E8-4338-B2D8-E78C2C0EB7CE}" type="datetimeFigureOut">
              <a:rPr lang="fr-FR" smtClean="0"/>
              <a:pPr/>
              <a:t>02/08/2012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396AF-B6ED-448A-8A85-9B0F13F24E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sz="3100" b="1" dirty="0">
                <a:latin typeface="Arial" pitchFamily="34" charset="0"/>
                <a:cs typeface="Arial" pitchFamily="34" charset="0"/>
              </a:rPr>
              <a:t>Network </a:t>
            </a:r>
            <a:r>
              <a:rPr lang="fr-FR" sz="3100" b="1" dirty="0" err="1">
                <a:latin typeface="Arial" pitchFamily="34" charset="0"/>
                <a:cs typeface="Arial" pitchFamily="34" charset="0"/>
              </a:rPr>
              <a:t>Mobility</a:t>
            </a:r>
            <a:r>
              <a:rPr lang="fr-FR" sz="3100" b="1" dirty="0">
                <a:latin typeface="Arial" pitchFamily="34" charset="0"/>
                <a:cs typeface="Arial" pitchFamily="34" charset="0"/>
              </a:rPr>
              <a:t> </a:t>
            </a:r>
            <a:r>
              <a:rPr lang="fr-FR" sz="3100" b="1" dirty="0" err="1">
                <a:latin typeface="Arial" pitchFamily="34" charset="0"/>
                <a:cs typeface="Arial" pitchFamily="34" charset="0"/>
              </a:rPr>
              <a:t>with</a:t>
            </a:r>
            <a:r>
              <a:rPr lang="fr-FR" sz="3100" b="1" dirty="0">
                <a:latin typeface="Arial" pitchFamily="34" charset="0"/>
                <a:cs typeface="Arial" pitchFamily="34" charset="0"/>
              </a:rPr>
              <a:t> Proxy Mobile IPv6</a:t>
            </a:r>
            <a:br>
              <a:rPr lang="fr-FR" sz="3100" b="1" dirty="0">
                <a:latin typeface="Arial" pitchFamily="34" charset="0"/>
                <a:cs typeface="Arial" pitchFamily="34" charset="0"/>
              </a:rPr>
            </a:br>
            <a:r>
              <a:rPr lang="fr-FR" sz="31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sz="3100" b="1" dirty="0" smtClean="0">
                <a:latin typeface="Arial" pitchFamily="34" charset="0"/>
                <a:cs typeface="Arial" pitchFamily="34" charset="0"/>
              </a:rPr>
            </a:br>
            <a:r>
              <a:rPr lang="fr-FR" sz="3100" b="1" dirty="0" err="1" smtClean="0">
                <a:latin typeface="Arial" pitchFamily="34" charset="0"/>
                <a:cs typeface="Arial" pitchFamily="34" charset="0"/>
              </a:rPr>
              <a:t>draft</a:t>
            </a:r>
            <a:r>
              <a:rPr lang="fr-FR" sz="31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fr-FR" sz="3100" b="1" dirty="0" err="1" smtClean="0">
                <a:latin typeface="Arial" pitchFamily="34" charset="0"/>
                <a:cs typeface="Arial" pitchFamily="34" charset="0"/>
              </a:rPr>
              <a:t>petrescu</a:t>
            </a:r>
            <a:r>
              <a:rPr lang="fr-FR" sz="31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fr-FR" sz="3100" b="1" dirty="0" err="1" smtClean="0">
                <a:latin typeface="Arial" pitchFamily="34" charset="0"/>
                <a:cs typeface="Arial" pitchFamily="34" charset="0"/>
              </a:rPr>
              <a:t>netext</a:t>
            </a:r>
            <a:r>
              <a:rPr lang="fr-FR" sz="31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fr-FR" sz="3100" b="1" dirty="0" err="1" smtClean="0">
                <a:latin typeface="Arial" pitchFamily="34" charset="0"/>
                <a:cs typeface="Arial" pitchFamily="34" charset="0"/>
              </a:rPr>
              <a:t>pmip</a:t>
            </a:r>
            <a:r>
              <a:rPr lang="fr-FR" sz="31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fr-FR" sz="3100" b="1" dirty="0" err="1" smtClean="0">
                <a:latin typeface="Arial" pitchFamily="34" charset="0"/>
                <a:cs typeface="Arial" pitchFamily="34" charset="0"/>
              </a:rPr>
              <a:t>nemo</a:t>
            </a:r>
            <a:r>
              <a:rPr lang="fr-FR" sz="3100" b="1" dirty="0" smtClean="0">
                <a:latin typeface="Arial" pitchFamily="34" charset="0"/>
                <a:cs typeface="Arial" pitchFamily="34" charset="0"/>
              </a:rPr>
              <a:t>-01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Alexandru Petrescu </a:t>
            </a:r>
            <a:r>
              <a:rPr lang="fr-FR" sz="2400" dirty="0" smtClean="0"/>
              <a:t>(speaker)</a:t>
            </a:r>
            <a:r>
              <a:rPr lang="fr-FR" dirty="0" smtClean="0"/>
              <a:t>, </a:t>
            </a:r>
          </a:p>
          <a:p>
            <a:r>
              <a:rPr lang="fr-FR" dirty="0" smtClean="0"/>
              <a:t>Michael BOC, </a:t>
            </a:r>
          </a:p>
          <a:p>
            <a:r>
              <a:rPr lang="fr-FR" dirty="0" smtClean="0"/>
              <a:t>and Christophe </a:t>
            </a:r>
            <a:r>
              <a:rPr lang="fr-FR" dirty="0" err="1" smtClean="0"/>
              <a:t>Janneteau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699792" y="5517232"/>
            <a:ext cx="3744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IETF 84, Vancouver, August 2</a:t>
            </a:r>
            <a:r>
              <a:rPr lang="fr-FR" baseline="30000" dirty="0" smtClean="0"/>
              <a:t>nd</a:t>
            </a:r>
            <a:r>
              <a:rPr lang="fr-FR" dirty="0" smtClean="0"/>
              <a:t>, 2012</a:t>
            </a:r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Questions to the group:</a:t>
            </a:r>
          </a:p>
          <a:p>
            <a:endParaRPr lang="fr-FR" dirty="0" smtClean="0"/>
          </a:p>
          <a:p>
            <a:pPr lvl="1"/>
            <a:r>
              <a:rPr lang="fr-FR" dirty="0" smtClean="0"/>
              <a:t>Is HNP Division an attractive </a:t>
            </a:r>
            <a:r>
              <a:rPr lang="fr-FR" dirty="0" err="1" smtClean="0"/>
              <a:t>way</a:t>
            </a:r>
            <a:r>
              <a:rPr lang="fr-FR" dirty="0" smtClean="0"/>
              <a:t> of </a:t>
            </a:r>
            <a:r>
              <a:rPr lang="fr-FR" dirty="0" err="1" smtClean="0"/>
              <a:t>creating</a:t>
            </a:r>
            <a:r>
              <a:rPr lang="fr-FR" dirty="0" smtClean="0"/>
              <a:t> MNP</a:t>
            </a:r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Is </a:t>
            </a:r>
            <a:r>
              <a:rPr lang="fr-FR" dirty="0" err="1" smtClean="0"/>
              <a:t>separation</a:t>
            </a:r>
            <a:r>
              <a:rPr lang="fr-FR" dirty="0" smtClean="0"/>
              <a:t> of DHCP Server </a:t>
            </a:r>
            <a:r>
              <a:rPr lang="fr-FR" dirty="0" err="1" smtClean="0"/>
              <a:t>from</a:t>
            </a:r>
            <a:r>
              <a:rPr lang="fr-FR" dirty="0" smtClean="0"/>
              <a:t> LMA good for </a:t>
            </a:r>
            <a:r>
              <a:rPr lang="fr-FR" dirty="0" err="1" smtClean="0"/>
              <a:t>deployments</a:t>
            </a:r>
            <a:endParaRPr lang="fr-FR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Problem</a:t>
            </a:r>
            <a:r>
              <a:rPr lang="fr-FR" dirty="0" smtClean="0"/>
              <a:t> of Network </a:t>
            </a:r>
            <a:r>
              <a:rPr lang="fr-FR" dirty="0" err="1" smtClean="0"/>
              <a:t>Mobility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err="1" smtClean="0"/>
              <a:t>Problem</a:t>
            </a:r>
            <a:r>
              <a:rPr lang="fr-FR" dirty="0" smtClean="0"/>
              <a:t> of network </a:t>
            </a:r>
            <a:r>
              <a:rPr lang="fr-FR" dirty="0" err="1" smtClean="0"/>
              <a:t>mobility</a:t>
            </a:r>
            <a:r>
              <a:rPr lang="fr-FR" dirty="0" smtClean="0"/>
              <a:t> in a PMIP </a:t>
            </a:r>
            <a:r>
              <a:rPr lang="fr-FR" dirty="0" err="1" smtClean="0"/>
              <a:t>domain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PMIP </a:t>
            </a:r>
            <a:r>
              <a:rPr lang="fr-FR" dirty="0" err="1" smtClean="0"/>
              <a:t>allocates</a:t>
            </a:r>
            <a:r>
              <a:rPr lang="fr-FR" dirty="0" smtClean="0"/>
              <a:t> a /64 </a:t>
            </a:r>
            <a:r>
              <a:rPr lang="fr-FR" dirty="0" err="1" smtClean="0"/>
              <a:t>prefix</a:t>
            </a:r>
            <a:r>
              <a:rPr lang="fr-FR" dirty="0" smtClean="0"/>
              <a:t> HNP to a Mobile Host</a:t>
            </a:r>
          </a:p>
          <a:p>
            <a:pPr lvl="1"/>
            <a:r>
              <a:rPr lang="fr-FR" dirty="0" smtClean="0"/>
              <a:t>HNP </a:t>
            </a:r>
            <a:r>
              <a:rPr lang="fr-FR" dirty="0" err="1" smtClean="0"/>
              <a:t>topological</a:t>
            </a:r>
            <a:r>
              <a:rPr lang="fr-FR" dirty="0" smtClean="0"/>
              <a:t> </a:t>
            </a:r>
            <a:r>
              <a:rPr lang="fr-FR" dirty="0" err="1" smtClean="0"/>
              <a:t>correctness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on MH-MAG </a:t>
            </a:r>
            <a:r>
              <a:rPr lang="fr-FR" dirty="0" err="1" smtClean="0"/>
              <a:t>iface</a:t>
            </a:r>
            <a:endParaRPr lang="fr-FR" dirty="0" smtClean="0"/>
          </a:p>
          <a:p>
            <a:pPr lvl="1"/>
            <a:r>
              <a:rPr lang="fr-FR" dirty="0" smtClean="0"/>
              <a:t>HNP </a:t>
            </a:r>
            <a:r>
              <a:rPr lang="fr-FR" dirty="0" err="1" smtClean="0"/>
              <a:t>connected</a:t>
            </a:r>
            <a:r>
              <a:rPr lang="fr-FR" dirty="0" smtClean="0"/>
              <a:t> route on MAG</a:t>
            </a:r>
          </a:p>
          <a:p>
            <a:pPr lvl="1"/>
            <a:r>
              <a:rPr lang="fr-FR" dirty="0" err="1" smtClean="0"/>
              <a:t>LFNs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err="1" smtClean="0"/>
              <a:t>addresses</a:t>
            </a:r>
            <a:endParaRPr lang="fr-FR" dirty="0" smtClean="0"/>
          </a:p>
          <a:p>
            <a:pPr lvl="1"/>
            <a:r>
              <a:rPr lang="fr-FR" dirty="0" smtClean="0"/>
              <a:t>MAG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a </a:t>
            </a:r>
            <a:r>
              <a:rPr lang="fr-FR" dirty="0" err="1" smtClean="0"/>
              <a:t>classical</a:t>
            </a:r>
            <a:r>
              <a:rPr lang="fr-FR" dirty="0" smtClean="0"/>
              <a:t> non-</a:t>
            </a:r>
            <a:r>
              <a:rPr lang="fr-FR" dirty="0" err="1" smtClean="0"/>
              <a:t>connected</a:t>
            </a:r>
            <a:r>
              <a:rPr lang="fr-FR" dirty="0" smtClean="0"/>
              <a:t> route for parts of HNP, </a:t>
            </a:r>
            <a:r>
              <a:rPr lang="fr-FR" dirty="0" err="1" smtClean="0"/>
              <a:t>towards</a:t>
            </a:r>
            <a:r>
              <a:rPr lang="fr-FR" dirty="0" smtClean="0"/>
              <a:t> MH interface</a:t>
            </a:r>
          </a:p>
          <a:p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smtClean="0"/>
              <a:t>allocation of a </a:t>
            </a:r>
            <a:r>
              <a:rPr lang="fr-FR" b="1" dirty="0" smtClean="0"/>
              <a:t>MNP</a:t>
            </a:r>
            <a:r>
              <a:rPr lang="fr-FR" dirty="0" smtClean="0"/>
              <a:t> (</a:t>
            </a:r>
            <a:r>
              <a:rPr lang="fr-FR" dirty="0" err="1" smtClean="0"/>
              <a:t>Moving</a:t>
            </a:r>
            <a:r>
              <a:rPr lang="fr-FR" dirty="0" smtClean="0"/>
              <a:t> </a:t>
            </a:r>
            <a:r>
              <a:rPr lang="fr-FR" dirty="0" smtClean="0"/>
              <a:t>Network </a:t>
            </a:r>
            <a:r>
              <a:rPr lang="fr-FR" dirty="0" err="1" smtClean="0"/>
              <a:t>Prefix</a:t>
            </a:r>
            <a:r>
              <a:rPr lang="fr-FR" dirty="0" smtClean="0"/>
              <a:t>) to a </a:t>
            </a:r>
            <a:r>
              <a:rPr lang="fr-FR" b="1" dirty="0" smtClean="0"/>
              <a:t>MR</a:t>
            </a: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ZoneTexte 42"/>
          <p:cNvSpPr txBox="1"/>
          <p:nvPr/>
        </p:nvSpPr>
        <p:spPr>
          <a:xfrm>
            <a:off x="7200200" y="5067761"/>
            <a:ext cx="324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A3</a:t>
            </a:r>
            <a:endParaRPr lang="fr-FR" sz="10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PMIP Network </a:t>
            </a:r>
            <a:r>
              <a:rPr lang="fr-FR" dirty="0" err="1" smtClean="0"/>
              <a:t>Mobility</a:t>
            </a:r>
            <a:r>
              <a:rPr lang="fr-FR" dirty="0" smtClean="0"/>
              <a:t> </a:t>
            </a:r>
            <a:r>
              <a:rPr lang="fr-FR" dirty="0" err="1" smtClean="0"/>
              <a:t>problem</a:t>
            </a: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6012160" y="3081734"/>
            <a:ext cx="864096" cy="5040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MAG1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7884368" y="3081734"/>
            <a:ext cx="864096" cy="5040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MAG2</a:t>
            </a:r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6948264" y="1785590"/>
            <a:ext cx="864096" cy="5040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LMA</a:t>
            </a:r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6012160" y="4161854"/>
            <a:ext cx="864096" cy="5040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MR</a:t>
            </a:r>
            <a:endParaRPr lang="fr-FR" dirty="0"/>
          </a:p>
        </p:txBody>
      </p:sp>
      <p:cxnSp>
        <p:nvCxnSpPr>
          <p:cNvPr id="8" name="Connecteur droit avec flèche 7"/>
          <p:cNvCxnSpPr>
            <a:stCxn id="4" idx="2"/>
          </p:cNvCxnSpPr>
          <p:nvPr/>
        </p:nvCxnSpPr>
        <p:spPr>
          <a:xfrm rot="5400000">
            <a:off x="6300192" y="3729806"/>
            <a:ext cx="288032" cy="1588"/>
          </a:xfrm>
          <a:prstGeom prst="straightConnector1">
            <a:avLst/>
          </a:prstGeom>
          <a:ln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>
            <a:stCxn id="7" idx="0"/>
          </p:cNvCxnSpPr>
          <p:nvPr/>
        </p:nvCxnSpPr>
        <p:spPr>
          <a:xfrm rot="5400000" flipH="1" flipV="1">
            <a:off x="6336196" y="4053842"/>
            <a:ext cx="216024" cy="1588"/>
          </a:xfrm>
          <a:prstGeom prst="straightConnector1">
            <a:avLst/>
          </a:prstGeom>
          <a:ln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7164288" y="3702224"/>
            <a:ext cx="5040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7092280" y="3486200"/>
            <a:ext cx="7040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/>
              <a:t>(</a:t>
            </a:r>
            <a:r>
              <a:rPr lang="fr-FR" sz="900" dirty="0" err="1" smtClean="0"/>
              <a:t>handover</a:t>
            </a:r>
            <a:r>
              <a:rPr lang="fr-FR" sz="900" dirty="0" smtClean="0"/>
              <a:t>)</a:t>
            </a:r>
            <a:endParaRPr lang="fr-FR" sz="900" dirty="0"/>
          </a:p>
        </p:txBody>
      </p:sp>
      <p:cxnSp>
        <p:nvCxnSpPr>
          <p:cNvPr id="12" name="Connecteur droit 11"/>
          <p:cNvCxnSpPr/>
          <p:nvPr/>
        </p:nvCxnSpPr>
        <p:spPr>
          <a:xfrm>
            <a:off x="6300192" y="5241974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>
            <a:stCxn id="7" idx="2"/>
          </p:cNvCxnSpPr>
          <p:nvPr/>
        </p:nvCxnSpPr>
        <p:spPr>
          <a:xfrm rot="5400000">
            <a:off x="6156176" y="4953942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à coins arrondis 13"/>
          <p:cNvSpPr/>
          <p:nvPr/>
        </p:nvSpPr>
        <p:spPr>
          <a:xfrm>
            <a:off x="7236296" y="4784378"/>
            <a:ext cx="648072" cy="30080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LFN1</a:t>
            </a:r>
            <a:endParaRPr lang="fr-FR" sz="1200" dirty="0"/>
          </a:p>
        </p:txBody>
      </p:sp>
      <p:cxnSp>
        <p:nvCxnSpPr>
          <p:cNvPr id="15" name="Connecteur droit 14"/>
          <p:cNvCxnSpPr>
            <a:stCxn id="14" idx="2"/>
          </p:cNvCxnSpPr>
          <p:nvPr/>
        </p:nvCxnSpPr>
        <p:spPr>
          <a:xfrm flipH="1">
            <a:off x="7452320" y="5085184"/>
            <a:ext cx="108012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>
            <a:stCxn id="6" idx="2"/>
            <a:endCxn id="4" idx="0"/>
          </p:cNvCxnSpPr>
          <p:nvPr/>
        </p:nvCxnSpPr>
        <p:spPr>
          <a:xfrm rot="5400000">
            <a:off x="6516216" y="2217638"/>
            <a:ext cx="792088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>
            <a:stCxn id="6" idx="2"/>
            <a:endCxn id="5" idx="0"/>
          </p:cNvCxnSpPr>
          <p:nvPr/>
        </p:nvCxnSpPr>
        <p:spPr>
          <a:xfrm rot="16200000" flipH="1">
            <a:off x="7452320" y="2217638"/>
            <a:ext cx="792088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rot="5400000">
            <a:off x="8171606" y="3729012"/>
            <a:ext cx="288032" cy="1588"/>
          </a:xfrm>
          <a:prstGeom prst="straightConnector1">
            <a:avLst/>
          </a:prstGeom>
          <a:ln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>
            <a:stCxn id="6" idx="0"/>
          </p:cNvCxnSpPr>
          <p:nvPr/>
        </p:nvCxnSpPr>
        <p:spPr>
          <a:xfrm rot="5400000" flipH="1" flipV="1">
            <a:off x="7200292" y="1605570"/>
            <a:ext cx="3600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7452320" y="1497558"/>
            <a:ext cx="10839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/>
              <a:t>Towards</a:t>
            </a:r>
            <a:r>
              <a:rPr lang="fr-FR" sz="1000" dirty="0" smtClean="0"/>
              <a:t> Internet</a:t>
            </a:r>
            <a:endParaRPr lang="fr-FR" sz="1000" dirty="0"/>
          </a:p>
        </p:txBody>
      </p:sp>
      <p:sp>
        <p:nvSpPr>
          <p:cNvPr id="23" name="Rectangle à coins arrondis 22"/>
          <p:cNvSpPr/>
          <p:nvPr/>
        </p:nvSpPr>
        <p:spPr>
          <a:xfrm>
            <a:off x="1187624" y="3080940"/>
            <a:ext cx="864096" cy="5040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MAG1</a:t>
            </a:r>
            <a:endParaRPr lang="fr-FR" dirty="0"/>
          </a:p>
        </p:txBody>
      </p:sp>
      <p:sp>
        <p:nvSpPr>
          <p:cNvPr id="24" name="Rectangle à coins arrondis 23"/>
          <p:cNvSpPr/>
          <p:nvPr/>
        </p:nvSpPr>
        <p:spPr>
          <a:xfrm>
            <a:off x="3059832" y="3080940"/>
            <a:ext cx="864096" cy="5040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MAG2</a:t>
            </a:r>
            <a:endParaRPr lang="fr-FR" dirty="0"/>
          </a:p>
        </p:txBody>
      </p:sp>
      <p:sp>
        <p:nvSpPr>
          <p:cNvPr id="25" name="Rectangle à coins arrondis 24"/>
          <p:cNvSpPr/>
          <p:nvPr/>
        </p:nvSpPr>
        <p:spPr>
          <a:xfrm>
            <a:off x="2123728" y="1784796"/>
            <a:ext cx="864096" cy="5040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LMA</a:t>
            </a:r>
            <a:endParaRPr lang="fr-FR" dirty="0"/>
          </a:p>
        </p:txBody>
      </p:sp>
      <p:sp>
        <p:nvSpPr>
          <p:cNvPr id="26" name="Rectangle à coins arrondis 25"/>
          <p:cNvSpPr/>
          <p:nvPr/>
        </p:nvSpPr>
        <p:spPr>
          <a:xfrm>
            <a:off x="1187624" y="4161060"/>
            <a:ext cx="864096" cy="5040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MH</a:t>
            </a:r>
            <a:endParaRPr lang="fr-FR" dirty="0"/>
          </a:p>
        </p:txBody>
      </p:sp>
      <p:cxnSp>
        <p:nvCxnSpPr>
          <p:cNvPr id="27" name="Connecteur droit avec flèche 26"/>
          <p:cNvCxnSpPr>
            <a:stCxn id="23" idx="2"/>
          </p:cNvCxnSpPr>
          <p:nvPr/>
        </p:nvCxnSpPr>
        <p:spPr>
          <a:xfrm rot="5400000">
            <a:off x="1475656" y="3729012"/>
            <a:ext cx="288032" cy="1588"/>
          </a:xfrm>
          <a:prstGeom prst="straightConnector1">
            <a:avLst/>
          </a:prstGeom>
          <a:ln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>
            <a:stCxn id="26" idx="0"/>
          </p:cNvCxnSpPr>
          <p:nvPr/>
        </p:nvCxnSpPr>
        <p:spPr>
          <a:xfrm rot="5400000" flipH="1" flipV="1">
            <a:off x="1511660" y="4053048"/>
            <a:ext cx="216024" cy="1588"/>
          </a:xfrm>
          <a:prstGeom prst="straightConnector1">
            <a:avLst/>
          </a:prstGeom>
          <a:ln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2339752" y="4377084"/>
            <a:ext cx="5040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2267744" y="4161060"/>
            <a:ext cx="7040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/>
              <a:t>(</a:t>
            </a:r>
            <a:r>
              <a:rPr lang="fr-FR" sz="900" dirty="0" err="1" smtClean="0"/>
              <a:t>handover</a:t>
            </a:r>
            <a:r>
              <a:rPr lang="fr-FR" sz="900" dirty="0" smtClean="0"/>
              <a:t>)</a:t>
            </a:r>
            <a:endParaRPr lang="fr-FR" sz="900" dirty="0"/>
          </a:p>
        </p:txBody>
      </p:sp>
      <p:cxnSp>
        <p:nvCxnSpPr>
          <p:cNvPr id="31" name="Connecteur droit 30"/>
          <p:cNvCxnSpPr>
            <a:stCxn id="25" idx="2"/>
            <a:endCxn id="23" idx="0"/>
          </p:cNvCxnSpPr>
          <p:nvPr/>
        </p:nvCxnSpPr>
        <p:spPr>
          <a:xfrm rot="5400000">
            <a:off x="1691680" y="2216844"/>
            <a:ext cx="792088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>
            <a:stCxn id="25" idx="2"/>
            <a:endCxn id="24" idx="0"/>
          </p:cNvCxnSpPr>
          <p:nvPr/>
        </p:nvCxnSpPr>
        <p:spPr>
          <a:xfrm rot="16200000" flipH="1">
            <a:off x="2627784" y="2216844"/>
            <a:ext cx="792088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 rot="5400000">
            <a:off x="3347070" y="3728218"/>
            <a:ext cx="288032" cy="1588"/>
          </a:xfrm>
          <a:prstGeom prst="straightConnector1">
            <a:avLst/>
          </a:prstGeom>
          <a:ln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>
            <a:stCxn id="25" idx="0"/>
          </p:cNvCxnSpPr>
          <p:nvPr/>
        </p:nvCxnSpPr>
        <p:spPr>
          <a:xfrm rot="5400000" flipH="1" flipV="1">
            <a:off x="2375756" y="1604776"/>
            <a:ext cx="3600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2555776" y="1425550"/>
            <a:ext cx="10839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/>
              <a:t>Towards</a:t>
            </a:r>
            <a:r>
              <a:rPr lang="fr-FR" sz="1000" dirty="0" smtClean="0"/>
              <a:t> Internet</a:t>
            </a:r>
            <a:endParaRPr lang="fr-FR" sz="1000" dirty="0"/>
          </a:p>
        </p:txBody>
      </p:sp>
      <p:sp>
        <p:nvSpPr>
          <p:cNvPr id="36" name="ZoneTexte 35"/>
          <p:cNvSpPr txBox="1"/>
          <p:nvPr/>
        </p:nvSpPr>
        <p:spPr>
          <a:xfrm>
            <a:off x="1325111" y="3945830"/>
            <a:ext cx="8290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A1;  LLMH@</a:t>
            </a:r>
            <a:endParaRPr lang="fr-FR" sz="1000" dirty="0"/>
          </a:p>
        </p:txBody>
      </p:sp>
      <p:sp>
        <p:nvSpPr>
          <p:cNvPr id="37" name="ZoneTexte 36"/>
          <p:cNvSpPr txBox="1"/>
          <p:nvPr/>
        </p:nvSpPr>
        <p:spPr>
          <a:xfrm>
            <a:off x="229928" y="3297758"/>
            <a:ext cx="11017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err="1" smtClean="0"/>
              <a:t>Routing</a:t>
            </a:r>
            <a:r>
              <a:rPr lang="fr-FR" sz="1200" b="1" dirty="0" smtClean="0"/>
              <a:t> Table</a:t>
            </a:r>
          </a:p>
          <a:p>
            <a:r>
              <a:rPr lang="fr-FR" sz="1200" dirty="0" smtClean="0"/>
              <a:t>[</a:t>
            </a:r>
            <a:r>
              <a:rPr lang="fr-FR" sz="1200" b="1" dirty="0" smtClean="0"/>
              <a:t>HNP,</a:t>
            </a:r>
            <a:r>
              <a:rPr lang="fr-FR" sz="1200" dirty="0" smtClean="0"/>
              <a:t> LLMH@]</a:t>
            </a:r>
            <a:endParaRPr lang="fr-FR" sz="1200" dirty="0"/>
          </a:p>
        </p:txBody>
      </p:sp>
      <p:sp>
        <p:nvSpPr>
          <p:cNvPr id="38" name="ZoneTexte 37"/>
          <p:cNvSpPr txBox="1"/>
          <p:nvPr/>
        </p:nvSpPr>
        <p:spPr>
          <a:xfrm>
            <a:off x="5054464" y="3297758"/>
            <a:ext cx="1149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err="1" smtClean="0"/>
              <a:t>Routing</a:t>
            </a:r>
            <a:r>
              <a:rPr lang="fr-FR" sz="1200" b="1" dirty="0" smtClean="0"/>
              <a:t> Table</a:t>
            </a:r>
          </a:p>
          <a:p>
            <a:r>
              <a:rPr lang="fr-FR" sz="1200" dirty="0" smtClean="0"/>
              <a:t>[</a:t>
            </a:r>
            <a:r>
              <a:rPr lang="fr-FR" sz="1200" b="1" dirty="0" smtClean="0"/>
              <a:t>HNP,</a:t>
            </a:r>
            <a:r>
              <a:rPr lang="fr-FR" sz="1200" dirty="0" smtClean="0"/>
              <a:t> LLMR</a:t>
            </a:r>
            <a:r>
              <a:rPr lang="fr-FR" sz="1200" dirty="0" smtClean="0"/>
              <a:t>@]</a:t>
            </a:r>
          </a:p>
          <a:p>
            <a:r>
              <a:rPr lang="fr-FR" sz="1200" dirty="0" smtClean="0"/>
              <a:t>[</a:t>
            </a:r>
            <a:r>
              <a:rPr lang="fr-FR" sz="1200" b="1" dirty="0" smtClean="0"/>
              <a:t>MNP</a:t>
            </a:r>
            <a:r>
              <a:rPr lang="fr-FR" sz="1200" dirty="0" smtClean="0"/>
              <a:t>, LLMR@]</a:t>
            </a:r>
            <a:endParaRPr lang="fr-FR" sz="1200" dirty="0"/>
          </a:p>
        </p:txBody>
      </p:sp>
      <p:sp>
        <p:nvSpPr>
          <p:cNvPr id="39" name="ZoneTexte 38"/>
          <p:cNvSpPr txBox="1"/>
          <p:nvPr/>
        </p:nvSpPr>
        <p:spPr>
          <a:xfrm>
            <a:off x="6422031" y="3945830"/>
            <a:ext cx="5870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LLMR@</a:t>
            </a:r>
            <a:endParaRPr lang="fr-FR" sz="1000" dirty="0"/>
          </a:p>
        </p:txBody>
      </p:sp>
      <p:sp>
        <p:nvSpPr>
          <p:cNvPr id="40" name="ZoneTexte 39"/>
          <p:cNvSpPr txBox="1"/>
          <p:nvPr/>
        </p:nvSpPr>
        <p:spPr>
          <a:xfrm>
            <a:off x="6131174" y="3945830"/>
            <a:ext cx="3866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A1; </a:t>
            </a:r>
            <a:endParaRPr lang="fr-FR" sz="1000" dirty="0"/>
          </a:p>
        </p:txBody>
      </p:sp>
      <p:sp>
        <p:nvSpPr>
          <p:cNvPr id="41" name="ZoneTexte 40"/>
          <p:cNvSpPr txBox="1"/>
          <p:nvPr/>
        </p:nvSpPr>
        <p:spPr>
          <a:xfrm>
            <a:off x="274380" y="3998406"/>
            <a:ext cx="10583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err="1" smtClean="0"/>
              <a:t>Routing</a:t>
            </a:r>
            <a:r>
              <a:rPr lang="fr-FR" sz="1200" b="1" dirty="0" smtClean="0"/>
              <a:t> Table</a:t>
            </a:r>
          </a:p>
          <a:p>
            <a:r>
              <a:rPr lang="fr-FR" sz="1200" dirty="0" smtClean="0"/>
              <a:t>[HNP, </a:t>
            </a:r>
            <a:r>
              <a:rPr lang="fr-FR" sz="1200" dirty="0" err="1" smtClean="0"/>
              <a:t>egress</a:t>
            </a:r>
            <a:r>
              <a:rPr lang="fr-FR" sz="1200" dirty="0" smtClean="0"/>
              <a:t>]</a:t>
            </a:r>
          </a:p>
          <a:p>
            <a:r>
              <a:rPr lang="fr-FR" sz="1200" dirty="0" smtClean="0"/>
              <a:t>[A1, </a:t>
            </a:r>
            <a:r>
              <a:rPr lang="fr-FR" sz="1200" dirty="0" err="1" smtClean="0"/>
              <a:t>egress</a:t>
            </a:r>
            <a:r>
              <a:rPr lang="fr-FR" sz="1200" dirty="0" smtClean="0"/>
              <a:t>]</a:t>
            </a:r>
            <a:endParaRPr lang="fr-FR" sz="1200" dirty="0"/>
          </a:p>
        </p:txBody>
      </p:sp>
      <p:sp>
        <p:nvSpPr>
          <p:cNvPr id="42" name="ZoneTexte 41"/>
          <p:cNvSpPr txBox="1"/>
          <p:nvPr/>
        </p:nvSpPr>
        <p:spPr>
          <a:xfrm>
            <a:off x="4992931" y="3945830"/>
            <a:ext cx="10804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err="1" smtClean="0"/>
              <a:t>Routing</a:t>
            </a:r>
            <a:r>
              <a:rPr lang="fr-FR" sz="1200" b="1" dirty="0" smtClean="0"/>
              <a:t> Table</a:t>
            </a:r>
          </a:p>
          <a:p>
            <a:r>
              <a:rPr lang="fr-FR" sz="1200" dirty="0" smtClean="0"/>
              <a:t>[A1, </a:t>
            </a:r>
            <a:r>
              <a:rPr lang="fr-FR" sz="1200" dirty="0" err="1" smtClean="0"/>
              <a:t>egress</a:t>
            </a:r>
            <a:r>
              <a:rPr lang="fr-FR" sz="1200" dirty="0" smtClean="0"/>
              <a:t>]</a:t>
            </a:r>
          </a:p>
          <a:p>
            <a:r>
              <a:rPr lang="fr-FR" sz="1200" dirty="0" smtClean="0"/>
              <a:t>[</a:t>
            </a:r>
            <a:r>
              <a:rPr lang="fr-FR" sz="1200" dirty="0" smtClean="0"/>
              <a:t>MNP</a:t>
            </a:r>
            <a:r>
              <a:rPr lang="fr-FR" sz="1200" dirty="0" smtClean="0"/>
              <a:t>, </a:t>
            </a:r>
            <a:r>
              <a:rPr lang="fr-FR" sz="1200" dirty="0" err="1" smtClean="0"/>
              <a:t>ingress</a:t>
            </a:r>
            <a:r>
              <a:rPr lang="fr-FR" sz="1200" dirty="0" smtClean="0"/>
              <a:t>]</a:t>
            </a:r>
            <a:endParaRPr lang="fr-FR" sz="1200" dirty="0" smtClean="0"/>
          </a:p>
        </p:txBody>
      </p:sp>
      <p:sp>
        <p:nvSpPr>
          <p:cNvPr id="44" name="ZoneTexte 43"/>
          <p:cNvSpPr txBox="1"/>
          <p:nvPr/>
        </p:nvSpPr>
        <p:spPr>
          <a:xfrm>
            <a:off x="7992288" y="5067761"/>
            <a:ext cx="324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A5</a:t>
            </a:r>
            <a:endParaRPr lang="fr-FR" sz="1000" dirty="0"/>
          </a:p>
        </p:txBody>
      </p:sp>
      <p:sp>
        <p:nvSpPr>
          <p:cNvPr id="45" name="ZoneTexte 44"/>
          <p:cNvSpPr txBox="1"/>
          <p:nvPr/>
        </p:nvSpPr>
        <p:spPr>
          <a:xfrm>
            <a:off x="6372200" y="4665910"/>
            <a:ext cx="324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A6</a:t>
            </a:r>
            <a:endParaRPr lang="fr-FR" sz="1000" dirty="0"/>
          </a:p>
        </p:txBody>
      </p:sp>
      <p:sp>
        <p:nvSpPr>
          <p:cNvPr id="46" name="ZoneTexte 45"/>
          <p:cNvSpPr txBox="1"/>
          <p:nvPr/>
        </p:nvSpPr>
        <p:spPr>
          <a:xfrm>
            <a:off x="1259632" y="5457998"/>
            <a:ext cx="2049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PMIP </a:t>
            </a:r>
            <a:r>
              <a:rPr lang="fr-FR" b="1" dirty="0" smtClean="0"/>
              <a:t>HNP,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MH</a:t>
            </a:r>
            <a:endParaRPr lang="fr-FR" dirty="0"/>
          </a:p>
        </p:txBody>
      </p:sp>
      <p:sp>
        <p:nvSpPr>
          <p:cNvPr id="47" name="ZoneTexte 46"/>
          <p:cNvSpPr txBox="1"/>
          <p:nvPr/>
        </p:nvSpPr>
        <p:spPr>
          <a:xfrm>
            <a:off x="5690047" y="5939988"/>
            <a:ext cx="2050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Need</a:t>
            </a:r>
            <a:r>
              <a:rPr lang="fr-FR" b="1" dirty="0" smtClean="0"/>
              <a:t> MNP for </a:t>
            </a:r>
            <a:r>
              <a:rPr lang="fr-FR" b="1" dirty="0" err="1" smtClean="0"/>
              <a:t>LFNs</a:t>
            </a:r>
            <a:endParaRPr lang="fr-FR" dirty="0"/>
          </a:p>
        </p:txBody>
      </p:sp>
      <p:sp>
        <p:nvSpPr>
          <p:cNvPr id="48" name="Rectangle 47"/>
          <p:cNvSpPr/>
          <p:nvPr/>
        </p:nvSpPr>
        <p:spPr>
          <a:xfrm>
            <a:off x="6012160" y="3945830"/>
            <a:ext cx="2664296" cy="1512168"/>
          </a:xfrm>
          <a:prstGeom prst="rect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ZoneTexte 48"/>
          <p:cNvSpPr txBox="1"/>
          <p:nvPr/>
        </p:nvSpPr>
        <p:spPr>
          <a:xfrm>
            <a:off x="7696573" y="3902859"/>
            <a:ext cx="10518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 smtClean="0"/>
              <a:t>Moving</a:t>
            </a:r>
            <a:r>
              <a:rPr lang="fr-FR" sz="1000" i="1" dirty="0" smtClean="0"/>
              <a:t> Network</a:t>
            </a:r>
            <a:endParaRPr lang="fr-FR" sz="1000" i="1" dirty="0"/>
          </a:p>
        </p:txBody>
      </p:sp>
      <p:sp>
        <p:nvSpPr>
          <p:cNvPr id="51" name="ZoneTexte 50"/>
          <p:cNvSpPr txBox="1"/>
          <p:nvPr/>
        </p:nvSpPr>
        <p:spPr>
          <a:xfrm>
            <a:off x="1043608" y="1641574"/>
            <a:ext cx="898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0070C0"/>
                </a:solidFill>
              </a:rPr>
              <a:t>PMIP </a:t>
            </a:r>
            <a:r>
              <a:rPr lang="fr-FR" sz="1000" i="1" dirty="0" err="1" smtClean="0">
                <a:solidFill>
                  <a:srgbClr val="0070C0"/>
                </a:solidFill>
              </a:rPr>
              <a:t>Fixed</a:t>
            </a:r>
            <a:endParaRPr lang="fr-FR" sz="1000" i="1" dirty="0" smtClean="0">
              <a:solidFill>
                <a:srgbClr val="0070C0"/>
              </a:solidFill>
            </a:endParaRPr>
          </a:p>
          <a:p>
            <a:r>
              <a:rPr lang="fr-FR" sz="1000" i="1" dirty="0" smtClean="0">
                <a:solidFill>
                  <a:srgbClr val="0070C0"/>
                </a:solidFill>
              </a:rPr>
              <a:t>Infrastructure</a:t>
            </a:r>
          </a:p>
        </p:txBody>
      </p:sp>
      <p:sp>
        <p:nvSpPr>
          <p:cNvPr id="54" name="Rectangle à coins arrondis 53"/>
          <p:cNvSpPr/>
          <p:nvPr/>
        </p:nvSpPr>
        <p:spPr>
          <a:xfrm>
            <a:off x="7956376" y="4797152"/>
            <a:ext cx="648072" cy="30080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LFN1</a:t>
            </a:r>
            <a:endParaRPr lang="fr-FR" sz="1200" dirty="0"/>
          </a:p>
        </p:txBody>
      </p:sp>
      <p:cxnSp>
        <p:nvCxnSpPr>
          <p:cNvPr id="55" name="Connecteur droit 54"/>
          <p:cNvCxnSpPr/>
          <p:nvPr/>
        </p:nvCxnSpPr>
        <p:spPr>
          <a:xfrm flipH="1">
            <a:off x="8280412" y="5085184"/>
            <a:ext cx="108012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/>
          <p:nvPr/>
        </p:nvCxnSpPr>
        <p:spPr>
          <a:xfrm flipH="1">
            <a:off x="4499992" y="1340768"/>
            <a:ext cx="72008" cy="530120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2" name="ZoneTexte 51"/>
          <p:cNvSpPr txBox="1"/>
          <p:nvPr/>
        </p:nvSpPr>
        <p:spPr>
          <a:xfrm>
            <a:off x="7092280" y="4376137"/>
            <a:ext cx="10679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MNP </a:t>
            </a:r>
            <a:r>
              <a:rPr lang="fr-FR" sz="1200" b="1" dirty="0" err="1" smtClean="0"/>
              <a:t>needed</a:t>
            </a:r>
            <a:r>
              <a:rPr lang="fr-FR" sz="1200" b="1" dirty="0" smtClean="0"/>
              <a:t>!</a:t>
            </a:r>
            <a:endParaRPr lang="fr-FR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Design </a:t>
            </a:r>
            <a:r>
              <a:rPr lang="fr-FR" dirty="0" err="1" smtClean="0"/>
              <a:t>Considerations</a:t>
            </a:r>
            <a:r>
              <a:rPr lang="fr-FR" dirty="0" smtClean="0"/>
              <a:t> of </a:t>
            </a:r>
            <a:br>
              <a:rPr lang="fr-FR" dirty="0" smtClean="0"/>
            </a:br>
            <a:r>
              <a:rPr lang="fr-FR" dirty="0" err="1" smtClean="0"/>
              <a:t>Delegating</a:t>
            </a:r>
            <a:r>
              <a:rPr lang="fr-FR" dirty="0" smtClean="0"/>
              <a:t> a </a:t>
            </a:r>
            <a:r>
              <a:rPr lang="fr-FR" dirty="0" err="1" smtClean="0"/>
              <a:t>Prefix</a:t>
            </a:r>
            <a:r>
              <a:rPr lang="fr-FR" dirty="0" smtClean="0"/>
              <a:t> </a:t>
            </a:r>
            <a:r>
              <a:rPr lang="fr-FR" dirty="0" smtClean="0"/>
              <a:t>in a PMIP </a:t>
            </a:r>
            <a:r>
              <a:rPr lang="fr-FR" dirty="0" err="1" smtClean="0"/>
              <a:t>context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fr-FR" dirty="0" err="1" smtClean="0"/>
              <a:t>Should</a:t>
            </a:r>
            <a:r>
              <a:rPr lang="fr-FR" dirty="0" smtClean="0"/>
              <a:t> MNP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allocated</a:t>
            </a:r>
            <a:r>
              <a:rPr lang="fr-FR" dirty="0" smtClean="0"/>
              <a:t> by </a:t>
            </a:r>
            <a:r>
              <a:rPr lang="fr-FR" dirty="0" err="1" smtClean="0"/>
              <a:t>whom</a:t>
            </a:r>
            <a:r>
              <a:rPr lang="fr-FR" dirty="0" smtClean="0"/>
              <a:t>?</a:t>
            </a:r>
          </a:p>
          <a:p>
            <a:pPr lvl="1"/>
            <a:r>
              <a:rPr lang="fr-FR" dirty="0" smtClean="0"/>
              <a:t>DHCP?</a:t>
            </a:r>
          </a:p>
          <a:p>
            <a:pPr lvl="1"/>
            <a:r>
              <a:rPr lang="fr-FR" dirty="0" smtClean="0"/>
              <a:t>PMIP?</a:t>
            </a:r>
          </a:p>
          <a:p>
            <a:pPr lvl="1"/>
            <a:r>
              <a:rPr lang="fr-FR" dirty="0" err="1" smtClean="0"/>
              <a:t>Derived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HNP?</a:t>
            </a:r>
          </a:p>
          <a:p>
            <a:r>
              <a:rPr lang="fr-FR" dirty="0" err="1" smtClean="0"/>
              <a:t>Should</a:t>
            </a:r>
            <a:r>
              <a:rPr lang="fr-FR" dirty="0" smtClean="0"/>
              <a:t> LMA </a:t>
            </a:r>
            <a:r>
              <a:rPr lang="fr-FR" dirty="0" err="1" smtClean="0"/>
              <a:t>allocate</a:t>
            </a:r>
            <a:r>
              <a:rPr lang="fr-FR" dirty="0" smtClean="0"/>
              <a:t> a </a:t>
            </a:r>
            <a:r>
              <a:rPr lang="fr-FR" dirty="0" err="1" smtClean="0"/>
              <a:t>prefix</a:t>
            </a:r>
            <a:r>
              <a:rPr lang="fr-FR" dirty="0" smtClean="0"/>
              <a:t>?</a:t>
            </a:r>
          </a:p>
          <a:p>
            <a:pPr lvl="1"/>
            <a:r>
              <a:rPr lang="fr-FR" dirty="0" smtClean="0"/>
              <a:t>o</a:t>
            </a:r>
            <a:r>
              <a:rPr lang="fr-FR" dirty="0" smtClean="0"/>
              <a:t>r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accept</a:t>
            </a:r>
            <a:r>
              <a:rPr lang="fr-FR" dirty="0" smtClean="0"/>
              <a:t> a </a:t>
            </a:r>
            <a:r>
              <a:rPr lang="fr-FR" dirty="0" err="1" smtClean="0"/>
              <a:t>prefix</a:t>
            </a:r>
            <a:r>
              <a:rPr lang="fr-FR" dirty="0" smtClean="0"/>
              <a:t> </a:t>
            </a:r>
            <a:r>
              <a:rPr lang="fr-FR" dirty="0" err="1" smtClean="0"/>
              <a:t>allocated</a:t>
            </a:r>
            <a:r>
              <a:rPr lang="fr-FR" dirty="0" smtClean="0"/>
              <a:t> by DHCP?</a:t>
            </a:r>
          </a:p>
          <a:p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smtClean="0"/>
              <a:t>have support for </a:t>
            </a:r>
            <a:r>
              <a:rPr lang="fr-FR" dirty="0" err="1" smtClean="0"/>
              <a:t>shared</a:t>
            </a:r>
            <a:r>
              <a:rPr lang="fr-FR" dirty="0" smtClean="0"/>
              <a:t> links?</a:t>
            </a:r>
          </a:p>
          <a:p>
            <a:pPr lvl="1"/>
            <a:r>
              <a:rPr lang="fr-FR" dirty="0" smtClean="0"/>
              <a:t>o</a:t>
            </a:r>
            <a:r>
              <a:rPr lang="fr-FR" dirty="0" smtClean="0"/>
              <a:t>r for </a:t>
            </a:r>
            <a:r>
              <a:rPr lang="fr-FR" dirty="0" err="1" smtClean="0"/>
              <a:t>ptp</a:t>
            </a:r>
            <a:r>
              <a:rPr lang="fr-FR" dirty="0" smtClean="0"/>
              <a:t> links?</a:t>
            </a:r>
          </a:p>
          <a:p>
            <a:r>
              <a:rPr lang="fr-FR" dirty="0" err="1" smtClean="0"/>
              <a:t>Should</a:t>
            </a:r>
            <a:r>
              <a:rPr lang="fr-FR" dirty="0" smtClean="0"/>
              <a:t> LMA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co</a:t>
            </a:r>
            <a:r>
              <a:rPr lang="fr-FR" dirty="0" smtClean="0"/>
              <a:t>-</a:t>
            </a:r>
            <a:r>
              <a:rPr lang="fr-FR" dirty="0" err="1" smtClean="0"/>
              <a:t>localized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DHCP Server?</a:t>
            </a:r>
          </a:p>
          <a:p>
            <a:pPr lvl="1"/>
            <a:r>
              <a:rPr lang="fr-FR" dirty="0" smtClean="0"/>
              <a:t>o</a:t>
            </a:r>
            <a:r>
              <a:rPr lang="fr-FR" dirty="0" smtClean="0"/>
              <a:t>r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separated</a:t>
            </a:r>
            <a:r>
              <a:rPr lang="fr-FR" dirty="0" smtClean="0"/>
              <a:t>?</a:t>
            </a:r>
            <a:endParaRPr lang="fr-FR" dirty="0" smtClean="0"/>
          </a:p>
          <a:p>
            <a:r>
              <a:rPr lang="fr-FR" dirty="0" smtClean="0"/>
              <a:t>« Proxy »</a:t>
            </a:r>
          </a:p>
          <a:p>
            <a:pPr lvl="1"/>
            <a:r>
              <a:rPr lang="fr-FR" dirty="0" err="1" smtClean="0"/>
              <a:t>s</a:t>
            </a:r>
            <a:r>
              <a:rPr lang="fr-FR" dirty="0" err="1" smtClean="0"/>
              <a:t>hould</a:t>
            </a:r>
            <a:r>
              <a:rPr lang="fr-FR" dirty="0" smtClean="0"/>
              <a:t> use proxy </a:t>
            </a:r>
            <a:r>
              <a:rPr lang="fr-FR" dirty="0" err="1" smtClean="0"/>
              <a:t>Neighbor</a:t>
            </a:r>
            <a:r>
              <a:rPr lang="fr-FR" dirty="0" smtClean="0"/>
              <a:t> </a:t>
            </a:r>
            <a:r>
              <a:rPr lang="fr-FR" dirty="0" err="1" smtClean="0"/>
              <a:t>Discovery</a:t>
            </a:r>
            <a:r>
              <a:rPr lang="fr-FR" dirty="0" smtClean="0"/>
              <a:t> on MR?</a:t>
            </a:r>
          </a:p>
          <a:p>
            <a:pPr lvl="1"/>
            <a:r>
              <a:rPr lang="fr-FR" dirty="0" err="1" smtClean="0"/>
              <a:t>s</a:t>
            </a:r>
            <a:r>
              <a:rPr lang="fr-FR" dirty="0" err="1" smtClean="0"/>
              <a:t>hould</a:t>
            </a:r>
            <a:r>
              <a:rPr lang="fr-FR" dirty="0" smtClean="0"/>
              <a:t> use proxy DHCP on MR?  On MAG?  On LMA?</a:t>
            </a:r>
          </a:p>
          <a:p>
            <a:pPr lvl="1"/>
            <a:r>
              <a:rPr lang="fr-FR" dirty="0" smtClean="0"/>
              <a:t>o</a:t>
            </a:r>
            <a:r>
              <a:rPr lang="fr-FR" dirty="0" smtClean="0"/>
              <a:t>r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avoid</a:t>
            </a:r>
            <a:r>
              <a:rPr lang="fr-FR" dirty="0" smtClean="0"/>
              <a:t> use of </a:t>
            </a:r>
            <a:r>
              <a:rPr lang="fr-FR" dirty="0" err="1" smtClean="0"/>
              <a:t>proxies</a:t>
            </a:r>
            <a:r>
              <a:rPr lang="fr-FR" dirty="0" smtClean="0"/>
              <a:t> </a:t>
            </a:r>
            <a:r>
              <a:rPr lang="fr-FR" dirty="0" smtClean="0"/>
              <a:t>and bridges?</a:t>
            </a:r>
          </a:p>
          <a:p>
            <a:r>
              <a:rPr lang="fr-FR" dirty="0" smtClean="0"/>
              <a:t>How to auto-configure </a:t>
            </a:r>
            <a:r>
              <a:rPr lang="fr-FR" dirty="0" err="1" smtClean="0"/>
              <a:t>LFNs</a:t>
            </a:r>
            <a:r>
              <a:rPr lang="fr-FR" dirty="0" smtClean="0"/>
              <a:t> out of MNP?</a:t>
            </a:r>
          </a:p>
          <a:p>
            <a:pPr lvl="1"/>
            <a:r>
              <a:rPr lang="fr-FR" dirty="0" err="1" smtClean="0"/>
              <a:t>w</a:t>
            </a:r>
            <a:r>
              <a:rPr lang="fr-FR" dirty="0" err="1" smtClean="0"/>
              <a:t>ill</a:t>
            </a:r>
            <a:r>
              <a:rPr lang="fr-FR" dirty="0" smtClean="0"/>
              <a:t> /65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SLAAC and </a:t>
            </a:r>
            <a:r>
              <a:rPr lang="fr-FR" dirty="0" err="1" smtClean="0"/>
              <a:t>LFNs</a:t>
            </a:r>
            <a:r>
              <a:rPr lang="fr-FR" dirty="0" smtClean="0"/>
              <a:t>?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PMIPv6-NEMO </a:t>
            </a:r>
            <a:r>
              <a:rPr lang="fr-FR" dirty="0" err="1" smtClean="0"/>
              <a:t>with</a:t>
            </a:r>
            <a:r>
              <a:rPr lang="fr-FR" dirty="0" smtClean="0"/>
              <a:t> DHCPv6-PD (1/2)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Extension of I-D </a:t>
            </a:r>
            <a:r>
              <a:rPr lang="fr-FR" dirty="0" smtClean="0"/>
              <a:t>PD-PMIP?</a:t>
            </a:r>
            <a:endParaRPr lang="fr-FR" dirty="0" smtClean="0"/>
          </a:p>
          <a:p>
            <a:r>
              <a:rPr lang="fr-FR" dirty="0" err="1" smtClean="0"/>
              <a:t>What’s</a:t>
            </a:r>
            <a:r>
              <a:rPr lang="fr-FR" dirty="0" smtClean="0"/>
              <a:t> </a:t>
            </a:r>
            <a:r>
              <a:rPr lang="fr-FR" dirty="0" err="1" smtClean="0"/>
              <a:t>different</a:t>
            </a:r>
            <a:r>
              <a:rPr lang="fr-FR" dirty="0" smtClean="0"/>
              <a:t>?</a:t>
            </a:r>
          </a:p>
          <a:p>
            <a:pPr lvl="1"/>
            <a:r>
              <a:rPr lang="fr-FR" dirty="0" err="1" smtClean="0"/>
              <a:t>Prefix</a:t>
            </a:r>
            <a:r>
              <a:rPr lang="fr-FR" dirty="0" smtClean="0"/>
              <a:t> </a:t>
            </a:r>
            <a:r>
              <a:rPr lang="fr-FR" dirty="0" err="1" smtClean="0"/>
              <a:t>delegation</a:t>
            </a:r>
            <a:r>
              <a:rPr lang="fr-FR" dirty="0" smtClean="0"/>
              <a:t> </a:t>
            </a:r>
            <a:r>
              <a:rPr lang="fr-FR" dirty="0" err="1" smtClean="0"/>
              <a:t>ensured</a:t>
            </a:r>
            <a:r>
              <a:rPr lang="fr-FR" dirty="0" smtClean="0"/>
              <a:t> by DHCPv6-PD (vs. </a:t>
            </a:r>
            <a:r>
              <a:rPr lang="fr-FR" dirty="0" err="1"/>
              <a:t>e</a:t>
            </a:r>
            <a:r>
              <a:rPr lang="fr-FR" dirty="0" err="1" smtClean="0"/>
              <a:t>nsured</a:t>
            </a:r>
            <a:r>
              <a:rPr lang="fr-FR" dirty="0" smtClean="0"/>
              <a:t> by LMA)</a:t>
            </a:r>
          </a:p>
          <a:p>
            <a:pPr lvl="2"/>
            <a:r>
              <a:rPr lang="fr-FR" dirty="0" err="1" smtClean="0"/>
              <a:t>Hints</a:t>
            </a:r>
            <a:r>
              <a:rPr lang="fr-FR" dirty="0" smtClean="0"/>
              <a:t> </a:t>
            </a:r>
            <a:r>
              <a:rPr lang="fr-FR" dirty="0" err="1" smtClean="0"/>
              <a:t>supported</a:t>
            </a:r>
            <a:endParaRPr lang="fr-FR" dirty="0" smtClean="0"/>
          </a:p>
          <a:p>
            <a:pPr lvl="2"/>
            <a:r>
              <a:rPr lang="fr-FR" dirty="0" smtClean="0"/>
              <a:t>Multiple </a:t>
            </a:r>
            <a:r>
              <a:rPr lang="fr-FR" dirty="0" err="1" smtClean="0"/>
              <a:t>PDs</a:t>
            </a:r>
            <a:r>
              <a:rPr lang="fr-FR" dirty="0" smtClean="0"/>
              <a:t> in </a:t>
            </a:r>
            <a:r>
              <a:rPr lang="fr-FR" dirty="0" err="1" smtClean="0"/>
              <a:t>request</a:t>
            </a:r>
            <a:r>
              <a:rPr lang="fr-FR" dirty="0" smtClean="0"/>
              <a:t> </a:t>
            </a:r>
            <a:r>
              <a:rPr lang="fr-FR" dirty="0" err="1" smtClean="0"/>
              <a:t>supported</a:t>
            </a:r>
            <a:r>
              <a:rPr lang="fr-FR" dirty="0" smtClean="0"/>
              <a:t> (vs. </a:t>
            </a:r>
            <a:r>
              <a:rPr lang="fr-FR" dirty="0" err="1" smtClean="0"/>
              <a:t>only</a:t>
            </a:r>
            <a:r>
              <a:rPr lang="fr-FR" dirty="0" smtClean="0"/>
              <a:t> a single one, PBU MNP=0) </a:t>
            </a:r>
          </a:p>
          <a:p>
            <a:pPr lvl="1"/>
            <a:r>
              <a:rPr lang="fr-FR" dirty="0" err="1" smtClean="0"/>
              <a:t>Mobility</a:t>
            </a:r>
            <a:r>
              <a:rPr lang="fr-FR" dirty="0" smtClean="0"/>
              <a:t> </a:t>
            </a:r>
            <a:r>
              <a:rPr lang="fr-FR" dirty="0" err="1" smtClean="0"/>
              <a:t>mgmt</a:t>
            </a:r>
            <a:r>
              <a:rPr lang="fr-FR" dirty="0" smtClean="0"/>
              <a:t> </a:t>
            </a:r>
            <a:r>
              <a:rPr lang="fr-FR" dirty="0" smtClean="0"/>
              <a:t>of </a:t>
            </a:r>
            <a:r>
              <a:rPr lang="fr-FR" dirty="0" err="1" smtClean="0"/>
              <a:t>delegated</a:t>
            </a:r>
            <a:r>
              <a:rPr lang="fr-FR" dirty="0" smtClean="0"/>
              <a:t> </a:t>
            </a:r>
            <a:r>
              <a:rPr lang="fr-FR" dirty="0" err="1" smtClean="0"/>
              <a:t>prefixes</a:t>
            </a:r>
            <a:r>
              <a:rPr lang="fr-FR" dirty="0" smtClean="0"/>
              <a:t> </a:t>
            </a:r>
            <a:r>
              <a:rPr lang="fr-FR" dirty="0" err="1" smtClean="0"/>
              <a:t>ensured</a:t>
            </a:r>
            <a:r>
              <a:rPr lang="fr-FR" dirty="0" smtClean="0"/>
              <a:t> by PMIPv6</a:t>
            </a:r>
          </a:p>
          <a:p>
            <a:pPr lvl="2"/>
            <a:r>
              <a:rPr lang="fr-FR" dirty="0" err="1" smtClean="0"/>
              <a:t>Prefixes</a:t>
            </a:r>
            <a:r>
              <a:rPr lang="fr-FR" dirty="0" smtClean="0"/>
              <a:t> are </a:t>
            </a:r>
            <a:r>
              <a:rPr lang="fr-FR" dirty="0" err="1" smtClean="0"/>
              <a:t>imposed</a:t>
            </a:r>
            <a:r>
              <a:rPr lang="fr-FR" dirty="0" smtClean="0"/>
              <a:t> by DR to LMA (vs. </a:t>
            </a:r>
            <a:r>
              <a:rPr lang="fr-FR" dirty="0" err="1" smtClean="0"/>
              <a:t>imposed</a:t>
            </a:r>
            <a:r>
              <a:rPr lang="fr-FR" dirty="0" smtClean="0"/>
              <a:t> by LMA to DR) </a:t>
            </a:r>
          </a:p>
          <a:p>
            <a:pPr lvl="1"/>
            <a:r>
              <a:rPr lang="fr-FR" dirty="0" smtClean="0"/>
              <a:t>DHCP </a:t>
            </a:r>
            <a:r>
              <a:rPr lang="fr-FR" dirty="0" err="1" smtClean="0"/>
              <a:t>DelgRtr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separated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LMA (vs. DR MUST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co</a:t>
            </a:r>
            <a:r>
              <a:rPr lang="fr-FR" dirty="0" smtClean="0"/>
              <a:t>-</a:t>
            </a:r>
            <a:r>
              <a:rPr lang="fr-FR" dirty="0" err="1" smtClean="0"/>
              <a:t>located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LMA)</a:t>
            </a:r>
          </a:p>
          <a:p>
            <a:pPr lvl="1"/>
            <a:r>
              <a:rPr lang="fr-FR" dirty="0" smtClean="0"/>
              <a:t>MAG changes DHCPv6’s DUID to PMIPv6’s MNID</a:t>
            </a:r>
          </a:p>
          <a:p>
            <a:pPr lvl="2"/>
            <a:r>
              <a:rPr lang="fr-FR" dirty="0" smtClean="0"/>
              <a:t>MNID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common</a:t>
            </a:r>
            <a:r>
              <a:rPr lang="fr-FR" dirty="0" smtClean="0"/>
              <a:t> identifier </a:t>
            </a:r>
            <a:r>
              <a:rPr lang="fr-FR" dirty="0" err="1" smtClean="0"/>
              <a:t>between</a:t>
            </a:r>
            <a:r>
              <a:rPr lang="fr-FR" dirty="0" smtClean="0"/>
              <a:t> PMIP and DHCP </a:t>
            </a:r>
            <a:r>
              <a:rPr lang="fr-FR" dirty="0" err="1" smtClean="0"/>
              <a:t>databases</a:t>
            </a:r>
            <a:r>
              <a:rPr lang="fr-FR" dirty="0" smtClean="0"/>
              <a:t> (vs. </a:t>
            </a:r>
            <a:r>
              <a:rPr lang="fr-FR" dirty="0" smtClean="0"/>
              <a:t>no </a:t>
            </a:r>
            <a:r>
              <a:rPr lang="fr-FR" dirty="0" err="1" smtClean="0"/>
              <a:t>link</a:t>
            </a:r>
            <a:r>
              <a:rPr lang="fr-FR" dirty="0" smtClean="0"/>
              <a:t> </a:t>
            </a:r>
            <a:r>
              <a:rPr lang="fr-FR" dirty="0" err="1" smtClean="0"/>
              <a:t>betwen</a:t>
            </a:r>
            <a:r>
              <a:rPr lang="fr-FR" dirty="0"/>
              <a:t> </a:t>
            </a:r>
            <a:r>
              <a:rPr lang="fr-FR" dirty="0" smtClean="0"/>
              <a:t>DR and </a:t>
            </a:r>
            <a:r>
              <a:rPr lang="fr-FR" dirty="0" err="1" smtClean="0"/>
              <a:t>LMA’s</a:t>
            </a:r>
            <a:r>
              <a:rPr lang="fr-FR" dirty="0" smtClean="0"/>
              <a:t> </a:t>
            </a:r>
            <a:r>
              <a:rPr lang="fr-FR" dirty="0" err="1" smtClean="0"/>
              <a:t>databases</a:t>
            </a:r>
            <a:r>
              <a:rPr lang="fr-FR" dirty="0" smtClean="0"/>
              <a:t>) </a:t>
            </a:r>
          </a:p>
          <a:p>
            <a:pPr lvl="1"/>
            <a:r>
              <a:rPr lang="fr-FR" dirty="0" smtClean="0"/>
              <a:t>Bit Q (vs. Bit R)</a:t>
            </a:r>
          </a:p>
          <a:p>
            <a:pPr lvl="1"/>
            <a:r>
              <a:rPr lang="fr-FR" dirty="0" err="1" smtClean="0"/>
              <a:t>Lifetime</a:t>
            </a:r>
            <a:r>
              <a:rPr lang="fr-FR" dirty="0" smtClean="0"/>
              <a:t> management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necessary</a:t>
            </a:r>
            <a:r>
              <a:rPr lang="fr-FR" dirty="0" smtClean="0"/>
              <a:t> (vs. permanent)</a:t>
            </a:r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PMIPv6-NEMO </a:t>
            </a:r>
            <a:r>
              <a:rPr lang="fr-FR" dirty="0" err="1" smtClean="0"/>
              <a:t>with</a:t>
            </a:r>
            <a:r>
              <a:rPr lang="fr-FR" dirty="0" smtClean="0"/>
              <a:t> DHCPv6-PD (2/2)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3597266" y="3736269"/>
            <a:ext cx="1220206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sz="1100" dirty="0" smtClean="0"/>
              <a:t>DHCP </a:t>
            </a:r>
            <a:r>
              <a:rPr lang="fr-FR" sz="1100" dirty="0" err="1" smtClean="0"/>
              <a:t>relay</a:t>
            </a:r>
            <a:r>
              <a:rPr lang="fr-FR" sz="1100" dirty="0" smtClean="0"/>
              <a:t>-</a:t>
            </a:r>
            <a:r>
              <a:rPr lang="fr-FR" sz="1100" dirty="0" err="1" smtClean="0"/>
              <a:t>reply</a:t>
            </a:r>
            <a:r>
              <a:rPr lang="fr-FR" sz="1100" dirty="0" smtClean="0"/>
              <a:t> </a:t>
            </a:r>
          </a:p>
          <a:p>
            <a:r>
              <a:rPr lang="fr-FR" sz="1100" dirty="0" smtClean="0"/>
              <a:t>  (</a:t>
            </a:r>
            <a:r>
              <a:rPr lang="fr-FR" sz="1100" dirty="0" smtClean="0">
                <a:solidFill>
                  <a:srgbClr val="FF0000"/>
                </a:solidFill>
              </a:rPr>
              <a:t>MNID,MNP/Y</a:t>
            </a:r>
            <a:r>
              <a:rPr lang="fr-FR" sz="1100" dirty="0" smtClean="0"/>
              <a:t>)</a:t>
            </a:r>
            <a:endParaRPr lang="fr-FR" sz="1100" dirty="0"/>
          </a:p>
        </p:txBody>
      </p:sp>
      <p:sp>
        <p:nvSpPr>
          <p:cNvPr id="9" name="ZoneTexte 8"/>
          <p:cNvSpPr txBox="1"/>
          <p:nvPr/>
        </p:nvSpPr>
        <p:spPr>
          <a:xfrm>
            <a:off x="3531142" y="3139077"/>
            <a:ext cx="1467068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sz="1100" dirty="0" smtClean="0"/>
              <a:t>  DHCP Relay-</a:t>
            </a:r>
            <a:r>
              <a:rPr lang="fr-FR" sz="1100" dirty="0" err="1" smtClean="0"/>
              <a:t>forward</a:t>
            </a:r>
            <a:endParaRPr lang="fr-FR" sz="1100" dirty="0" smtClean="0"/>
          </a:p>
          <a:p>
            <a:r>
              <a:rPr lang="fr-FR" sz="1100" dirty="0" smtClean="0"/>
              <a:t>(</a:t>
            </a:r>
            <a:r>
              <a:rPr lang="fr-FR" sz="1100" dirty="0" smtClean="0">
                <a:solidFill>
                  <a:srgbClr val="FF0000"/>
                </a:solidFill>
              </a:rPr>
              <a:t>DUID=MNID, MNP/X</a:t>
            </a:r>
            <a:r>
              <a:rPr lang="fr-FR" sz="1100" dirty="0" smtClean="0"/>
              <a:t>)</a:t>
            </a:r>
            <a:endParaRPr lang="fr-FR" sz="1100" dirty="0"/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867833" y="6142567"/>
            <a:ext cx="2484967" cy="532"/>
          </a:xfrm>
          <a:prstGeom prst="straightConnector1">
            <a:avLst/>
          </a:prstGeom>
          <a:ln w="15875" cap="flat" cmpd="sng" algn="ctr">
            <a:solidFill>
              <a:srgbClr val="000000"/>
            </a:solidFill>
            <a:prstDash val="solid"/>
            <a:round/>
            <a:headEnd type="stealth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1562467" y="1695635"/>
            <a:ext cx="2008" cy="4705958"/>
          </a:xfrm>
          <a:prstGeom prst="line">
            <a:avLst/>
          </a:prstGeom>
          <a:ln w="1270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3426781" y="1713390"/>
            <a:ext cx="2219" cy="4688204"/>
          </a:xfrm>
          <a:prstGeom prst="line">
            <a:avLst/>
          </a:prstGeom>
          <a:ln w="1270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flipH="1">
            <a:off x="5103812" y="1686757"/>
            <a:ext cx="848" cy="4714837"/>
          </a:xfrm>
          <a:prstGeom prst="line">
            <a:avLst/>
          </a:prstGeom>
          <a:ln w="1270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H="1">
            <a:off x="6309320" y="1695635"/>
            <a:ext cx="11581" cy="4705959"/>
          </a:xfrm>
          <a:prstGeom prst="line">
            <a:avLst/>
          </a:prstGeom>
          <a:ln w="1270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1043608" y="1196752"/>
            <a:ext cx="12066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/>
              <a:t>MR </a:t>
            </a:r>
          </a:p>
          <a:p>
            <a:pPr algn="ctr"/>
            <a:r>
              <a:rPr lang="fr-FR" sz="1400" dirty="0" smtClean="0"/>
              <a:t>(</a:t>
            </a:r>
            <a:r>
              <a:rPr lang="fr-FR" sz="1400" dirty="0" err="1" smtClean="0"/>
              <a:t>Requ.Router</a:t>
            </a:r>
            <a:r>
              <a:rPr lang="fr-FR" sz="1400" dirty="0" smtClean="0"/>
              <a:t>)</a:t>
            </a:r>
            <a:endParaRPr lang="fr-FR" sz="1400" dirty="0"/>
          </a:p>
        </p:txBody>
      </p:sp>
      <p:sp>
        <p:nvSpPr>
          <p:cNvPr id="16" name="ZoneTexte 15"/>
          <p:cNvSpPr txBox="1"/>
          <p:nvPr/>
        </p:nvSpPr>
        <p:spPr>
          <a:xfrm>
            <a:off x="2809807" y="1196752"/>
            <a:ext cx="12409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/>
              <a:t>DHCPv6 Relay </a:t>
            </a:r>
          </a:p>
          <a:p>
            <a:pPr algn="ctr"/>
            <a:r>
              <a:rPr lang="fr-FR" sz="1400" dirty="0" smtClean="0"/>
              <a:t>MAG</a:t>
            </a:r>
            <a:endParaRPr lang="fr-FR" sz="1400" dirty="0"/>
          </a:p>
        </p:txBody>
      </p:sp>
      <p:sp>
        <p:nvSpPr>
          <p:cNvPr id="17" name="ZoneTexte 16"/>
          <p:cNvSpPr txBox="1"/>
          <p:nvPr/>
        </p:nvSpPr>
        <p:spPr>
          <a:xfrm>
            <a:off x="6019800" y="1425352"/>
            <a:ext cx="5180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LMA</a:t>
            </a:r>
            <a:endParaRPr lang="fr-FR" sz="1400" dirty="0"/>
          </a:p>
        </p:txBody>
      </p:sp>
      <p:sp>
        <p:nvSpPr>
          <p:cNvPr id="18" name="ZoneTexte 17"/>
          <p:cNvSpPr txBox="1"/>
          <p:nvPr/>
        </p:nvSpPr>
        <p:spPr>
          <a:xfrm>
            <a:off x="4355976" y="1196752"/>
            <a:ext cx="1608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/>
              <a:t>DHCPv6 Server </a:t>
            </a:r>
          </a:p>
          <a:p>
            <a:pPr algn="ctr"/>
            <a:r>
              <a:rPr lang="fr-FR" sz="1400" dirty="0" smtClean="0"/>
              <a:t>(</a:t>
            </a:r>
            <a:r>
              <a:rPr lang="fr-FR" sz="1400" dirty="0" err="1" smtClean="0"/>
              <a:t>Delegating</a:t>
            </a:r>
            <a:r>
              <a:rPr lang="fr-FR" sz="1400" dirty="0" smtClean="0"/>
              <a:t> Router)</a:t>
            </a:r>
            <a:endParaRPr lang="fr-FR" sz="1400" dirty="0"/>
          </a:p>
        </p:txBody>
      </p:sp>
      <p:cxnSp>
        <p:nvCxnSpPr>
          <p:cNvPr id="19" name="Connecteur droit 18"/>
          <p:cNvCxnSpPr/>
          <p:nvPr/>
        </p:nvCxnSpPr>
        <p:spPr>
          <a:xfrm>
            <a:off x="861131" y="1695635"/>
            <a:ext cx="3016" cy="4705958"/>
          </a:xfrm>
          <a:prstGeom prst="line">
            <a:avLst/>
          </a:prstGeom>
          <a:ln w="1270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609600" y="1393031"/>
            <a:ext cx="4585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LFN</a:t>
            </a:r>
            <a:endParaRPr lang="fr-FR" sz="1400" dirty="0"/>
          </a:p>
        </p:txBody>
      </p:sp>
      <p:cxnSp>
        <p:nvCxnSpPr>
          <p:cNvPr id="21" name="Connecteur droit 20"/>
          <p:cNvCxnSpPr/>
          <p:nvPr/>
        </p:nvCxnSpPr>
        <p:spPr>
          <a:xfrm flipH="1">
            <a:off x="7370482" y="1700808"/>
            <a:ext cx="9830" cy="4700786"/>
          </a:xfrm>
          <a:prstGeom prst="line">
            <a:avLst/>
          </a:prstGeom>
          <a:ln w="1270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7162800" y="1425352"/>
            <a:ext cx="396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CN</a:t>
            </a:r>
            <a:endParaRPr lang="fr-FR" sz="1400" dirty="0"/>
          </a:p>
        </p:txBody>
      </p:sp>
      <p:sp>
        <p:nvSpPr>
          <p:cNvPr id="24" name="Cylindre 23"/>
          <p:cNvSpPr/>
          <p:nvPr/>
        </p:nvSpPr>
        <p:spPr>
          <a:xfrm rot="5400000">
            <a:off x="4623295" y="4604873"/>
            <a:ext cx="512442" cy="3096345"/>
          </a:xfrm>
          <a:prstGeom prst="can">
            <a:avLst/>
          </a:prstGeom>
          <a:solidFill>
            <a:schemeClr val="bg1"/>
          </a:solidFill>
          <a:ln w="19050" cap="flat" cmpd="sng" algn="ctr">
            <a:solidFill>
              <a:schemeClr val="accent1">
                <a:shade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7467600" y="5909735"/>
            <a:ext cx="880369" cy="430887"/>
          </a:xfrm>
          <a:prstGeom prst="rect">
            <a:avLst/>
          </a:prstGeom>
          <a:solidFill>
            <a:srgbClr val="D9D9D9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sz="1100" dirty="0" smtClean="0">
                <a:solidFill>
                  <a:srgbClr val="000000"/>
                </a:solidFill>
              </a:rPr>
              <a:t>Data </a:t>
            </a:r>
            <a:r>
              <a:rPr lang="fr-FR" sz="1100" dirty="0" err="1" smtClean="0">
                <a:solidFill>
                  <a:srgbClr val="000000"/>
                </a:solidFill>
              </a:rPr>
              <a:t>using</a:t>
            </a:r>
            <a:endParaRPr lang="fr-FR" sz="1100" dirty="0" smtClean="0">
              <a:solidFill>
                <a:srgbClr val="000000"/>
              </a:solidFill>
            </a:endParaRPr>
          </a:p>
          <a:p>
            <a:r>
              <a:rPr lang="fr-FR" sz="1100" dirty="0" smtClean="0">
                <a:solidFill>
                  <a:srgbClr val="000000"/>
                </a:solidFill>
              </a:rPr>
              <a:t>HNP </a:t>
            </a:r>
            <a:r>
              <a:rPr lang="fr-FR" sz="1100" dirty="0">
                <a:solidFill>
                  <a:srgbClr val="000000"/>
                </a:solidFill>
              </a:rPr>
              <a:t>&amp;</a:t>
            </a:r>
            <a:r>
              <a:rPr lang="fr-FR" sz="1100" dirty="0" smtClean="0">
                <a:solidFill>
                  <a:srgbClr val="000000"/>
                </a:solidFill>
              </a:rPr>
              <a:t> MNP</a:t>
            </a:r>
            <a:endParaRPr lang="fr-FR" sz="1100" dirty="0">
              <a:solidFill>
                <a:srgbClr val="00000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4267200" y="6062135"/>
            <a:ext cx="12815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 smtClean="0"/>
              <a:t>Tunnel IPv6-in-IPv6</a:t>
            </a:r>
            <a:endParaRPr lang="fr-FR" sz="1100" dirty="0"/>
          </a:p>
        </p:txBody>
      </p:sp>
      <p:cxnSp>
        <p:nvCxnSpPr>
          <p:cNvPr id="29" name="Connecteur droit avec flèche 28"/>
          <p:cNvCxnSpPr>
            <a:endCxn id="24" idx="0"/>
          </p:cNvCxnSpPr>
          <p:nvPr/>
        </p:nvCxnSpPr>
        <p:spPr>
          <a:xfrm rot="10800000">
            <a:off x="6299579" y="6153047"/>
            <a:ext cx="1070655" cy="2221"/>
          </a:xfrm>
          <a:prstGeom prst="straightConnector1">
            <a:avLst/>
          </a:prstGeom>
          <a:ln w="15875" cap="flat" cmpd="sng" algn="ctr">
            <a:solidFill>
              <a:srgbClr val="000000"/>
            </a:solidFill>
            <a:prstDash val="solid"/>
            <a:round/>
            <a:headEnd type="stealth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rot="10800000" flipV="1">
            <a:off x="867834" y="2926086"/>
            <a:ext cx="698500" cy="4233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152400" y="2597120"/>
            <a:ext cx="1505628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sz="1100" dirty="0" smtClean="0"/>
              <a:t>RA(</a:t>
            </a:r>
            <a:r>
              <a:rPr lang="fr-FR" sz="1100" dirty="0" smtClean="0">
                <a:solidFill>
                  <a:srgbClr val="FF0000"/>
                </a:solidFill>
              </a:rPr>
              <a:t>MR=Default router</a:t>
            </a:r>
            <a:r>
              <a:rPr lang="fr-FR" sz="1100" dirty="0" smtClean="0"/>
              <a:t>)</a:t>
            </a:r>
            <a:endParaRPr lang="fr-FR" sz="1100" dirty="0"/>
          </a:p>
        </p:txBody>
      </p:sp>
      <p:sp>
        <p:nvSpPr>
          <p:cNvPr id="32" name="ZoneTexte 31"/>
          <p:cNvSpPr txBox="1"/>
          <p:nvPr/>
        </p:nvSpPr>
        <p:spPr>
          <a:xfrm>
            <a:off x="2123728" y="1988840"/>
            <a:ext cx="4144888" cy="2616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MR </a:t>
            </a:r>
            <a:r>
              <a:rPr lang="fr-FR" sz="1100" dirty="0" err="1" smtClean="0"/>
              <a:t>is</a:t>
            </a:r>
            <a:r>
              <a:rPr lang="fr-FR" sz="1100" dirty="0" smtClean="0"/>
              <a:t> </a:t>
            </a:r>
            <a:r>
              <a:rPr lang="fr-FR" sz="1100" dirty="0" err="1" smtClean="0"/>
              <a:t>registered</a:t>
            </a:r>
            <a:r>
              <a:rPr lang="fr-FR" sz="1100" dirty="0" smtClean="0"/>
              <a:t> </a:t>
            </a:r>
            <a:r>
              <a:rPr lang="fr-FR" sz="1100" dirty="0" err="1" smtClean="0"/>
              <a:t>at</a:t>
            </a:r>
            <a:r>
              <a:rPr lang="fr-FR" sz="1100" dirty="0" smtClean="0"/>
              <a:t> LMA (PMIPv6 normal </a:t>
            </a:r>
            <a:r>
              <a:rPr lang="fr-FR" sz="1100" dirty="0" err="1" smtClean="0"/>
              <a:t>procedure</a:t>
            </a:r>
            <a:r>
              <a:rPr lang="fr-FR" sz="1100" dirty="0" smtClean="0"/>
              <a:t>) and has HNP(s)</a:t>
            </a:r>
            <a:endParaRPr lang="fr-FR" sz="1100" dirty="0"/>
          </a:p>
        </p:txBody>
      </p:sp>
      <p:cxnSp>
        <p:nvCxnSpPr>
          <p:cNvPr id="33" name="Connecteur droit avec flèche 32"/>
          <p:cNvCxnSpPr/>
          <p:nvPr/>
        </p:nvCxnSpPr>
        <p:spPr>
          <a:xfrm>
            <a:off x="1562100" y="3282920"/>
            <a:ext cx="1866900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>
            <a:off x="3429000" y="3611533"/>
            <a:ext cx="1676400" cy="1587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/>
          <p:nvPr/>
        </p:nvCxnSpPr>
        <p:spPr>
          <a:xfrm rot="10800000">
            <a:off x="3429000" y="4204751"/>
            <a:ext cx="1676400" cy="317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1969850" y="4904076"/>
            <a:ext cx="1011815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sz="1100" dirty="0" smtClean="0"/>
              <a:t>  DHCP </a:t>
            </a:r>
            <a:r>
              <a:rPr lang="fr-FR" sz="1100" dirty="0" err="1" smtClean="0"/>
              <a:t>Reply</a:t>
            </a:r>
            <a:r>
              <a:rPr lang="fr-FR" sz="1100" dirty="0" smtClean="0"/>
              <a:t> </a:t>
            </a:r>
          </a:p>
          <a:p>
            <a:r>
              <a:rPr lang="fr-FR" sz="1100" dirty="0" smtClean="0"/>
              <a:t>(</a:t>
            </a:r>
            <a:r>
              <a:rPr lang="fr-FR" sz="1100" dirty="0" smtClean="0">
                <a:solidFill>
                  <a:srgbClr val="FF0000"/>
                </a:solidFill>
              </a:rPr>
              <a:t>DUID,MNP/Y</a:t>
            </a:r>
            <a:r>
              <a:rPr lang="fr-FR" sz="1100" dirty="0" smtClean="0"/>
              <a:t>)</a:t>
            </a:r>
            <a:endParaRPr lang="fr-FR" sz="1100" dirty="0"/>
          </a:p>
        </p:txBody>
      </p:sp>
      <p:cxnSp>
        <p:nvCxnSpPr>
          <p:cNvPr id="37" name="Connecteur droit avec flèche 36"/>
          <p:cNvCxnSpPr/>
          <p:nvPr/>
        </p:nvCxnSpPr>
        <p:spPr>
          <a:xfrm>
            <a:off x="3424767" y="4611756"/>
            <a:ext cx="2882900" cy="1588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 rot="10800000">
            <a:off x="3429002" y="5148128"/>
            <a:ext cx="2870198" cy="8467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611259" y="5464821"/>
            <a:ext cx="1175209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sz="1000" dirty="0" smtClean="0"/>
              <a:t>RA(</a:t>
            </a:r>
            <a:r>
              <a:rPr lang="fr-FR" sz="1000" dirty="0" smtClean="0">
                <a:solidFill>
                  <a:srgbClr val="FF0000"/>
                </a:solidFill>
              </a:rPr>
              <a:t>MNP/64</a:t>
            </a:r>
            <a:r>
              <a:rPr lang="fr-FR" sz="1000" dirty="0" smtClean="0"/>
              <a:t>) or</a:t>
            </a:r>
          </a:p>
          <a:p>
            <a:r>
              <a:rPr lang="fr-FR" sz="1000" dirty="0" smtClean="0"/>
              <a:t>DHCPv6(</a:t>
            </a:r>
            <a:r>
              <a:rPr lang="fr-FR" sz="1000" dirty="0" smtClean="0">
                <a:solidFill>
                  <a:srgbClr val="FF0000"/>
                </a:solidFill>
              </a:rPr>
              <a:t>MNP/128</a:t>
            </a:r>
            <a:r>
              <a:rPr lang="fr-FR" sz="1000" dirty="0" smtClean="0"/>
              <a:t>)</a:t>
            </a:r>
            <a:endParaRPr lang="fr-FR" sz="1000" dirty="0"/>
          </a:p>
        </p:txBody>
      </p:sp>
      <p:cxnSp>
        <p:nvCxnSpPr>
          <p:cNvPr id="40" name="Connecteur droit avec flèche 39"/>
          <p:cNvCxnSpPr/>
          <p:nvPr/>
        </p:nvCxnSpPr>
        <p:spPr>
          <a:xfrm rot="10800000" flipV="1">
            <a:off x="859367" y="5939367"/>
            <a:ext cx="698500" cy="4233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4343400" y="4326533"/>
            <a:ext cx="1339836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sz="1100" dirty="0" smtClean="0"/>
              <a:t>PBU (</a:t>
            </a:r>
            <a:r>
              <a:rPr lang="fr-FR" sz="1100" dirty="0" smtClean="0">
                <a:solidFill>
                  <a:srgbClr val="FF0000"/>
                </a:solidFill>
              </a:rPr>
              <a:t>MNID, MNP/Y</a:t>
            </a:r>
            <a:r>
              <a:rPr lang="fr-FR" sz="1100" dirty="0" smtClean="0"/>
              <a:t>)</a:t>
            </a:r>
            <a:endParaRPr lang="fr-FR" sz="1100" dirty="0"/>
          </a:p>
        </p:txBody>
      </p:sp>
      <p:sp>
        <p:nvSpPr>
          <p:cNvPr id="42" name="ZoneTexte 41"/>
          <p:cNvSpPr txBox="1"/>
          <p:nvPr/>
        </p:nvSpPr>
        <p:spPr>
          <a:xfrm>
            <a:off x="4343400" y="4862904"/>
            <a:ext cx="1329573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sz="1100" dirty="0" smtClean="0"/>
              <a:t>PBA (</a:t>
            </a:r>
            <a:r>
              <a:rPr lang="fr-FR" sz="1100" dirty="0" smtClean="0">
                <a:solidFill>
                  <a:srgbClr val="FF0000"/>
                </a:solidFill>
              </a:rPr>
              <a:t>MNID, MNP/Y</a:t>
            </a:r>
            <a:r>
              <a:rPr lang="fr-FR" sz="1100" dirty="0" smtClean="0"/>
              <a:t>)</a:t>
            </a:r>
            <a:endParaRPr lang="fr-FR" sz="1100" dirty="0"/>
          </a:p>
        </p:txBody>
      </p:sp>
      <p:cxnSp>
        <p:nvCxnSpPr>
          <p:cNvPr id="46" name="Connecteur droit avec flèche 45"/>
          <p:cNvCxnSpPr/>
          <p:nvPr/>
        </p:nvCxnSpPr>
        <p:spPr>
          <a:xfrm rot="10800000">
            <a:off x="1566334" y="5371628"/>
            <a:ext cx="1862667" cy="15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ZoneTexte 56"/>
          <p:cNvSpPr txBox="1"/>
          <p:nvPr/>
        </p:nvSpPr>
        <p:spPr>
          <a:xfrm>
            <a:off x="1554166" y="2968419"/>
            <a:ext cx="1869423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sz="1100" dirty="0" smtClean="0"/>
              <a:t>DHCP </a:t>
            </a:r>
            <a:r>
              <a:rPr lang="fr-FR" sz="1100" dirty="0" err="1" smtClean="0"/>
              <a:t>Request</a:t>
            </a:r>
            <a:r>
              <a:rPr lang="fr-FR" sz="1100" dirty="0" smtClean="0"/>
              <a:t> (</a:t>
            </a:r>
            <a:r>
              <a:rPr lang="fr-FR" sz="1100" dirty="0" smtClean="0">
                <a:solidFill>
                  <a:srgbClr val="FF0000"/>
                </a:solidFill>
              </a:rPr>
              <a:t>DUID,MNP/X</a:t>
            </a:r>
            <a:r>
              <a:rPr lang="fr-FR" sz="1100" dirty="0" smtClean="0"/>
              <a:t>)</a:t>
            </a:r>
            <a:endParaRPr lang="fr-FR" sz="1100" dirty="0"/>
          </a:p>
        </p:txBody>
      </p:sp>
      <p:cxnSp>
        <p:nvCxnSpPr>
          <p:cNvPr id="67" name="Connecteur droit avec flèche 66"/>
          <p:cNvCxnSpPr>
            <a:stCxn id="74" idx="1"/>
          </p:cNvCxnSpPr>
          <p:nvPr/>
        </p:nvCxnSpPr>
        <p:spPr>
          <a:xfrm flipH="1" flipV="1">
            <a:off x="5292081" y="1700812"/>
            <a:ext cx="2263022" cy="683202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avec flèche 68"/>
          <p:cNvCxnSpPr>
            <a:stCxn id="76" idx="1"/>
          </p:cNvCxnSpPr>
          <p:nvPr/>
        </p:nvCxnSpPr>
        <p:spPr>
          <a:xfrm flipH="1">
            <a:off x="4860032" y="3371801"/>
            <a:ext cx="2664296" cy="57199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avec flèche 70"/>
          <p:cNvCxnSpPr/>
          <p:nvPr/>
        </p:nvCxnSpPr>
        <p:spPr>
          <a:xfrm flipH="1" flipV="1">
            <a:off x="4355976" y="3501008"/>
            <a:ext cx="3384376" cy="864096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avec flèche 72"/>
          <p:cNvCxnSpPr/>
          <p:nvPr/>
        </p:nvCxnSpPr>
        <p:spPr>
          <a:xfrm flipH="1" flipV="1">
            <a:off x="2339752" y="5301208"/>
            <a:ext cx="72008" cy="1008112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ZoneTexte 73"/>
          <p:cNvSpPr txBox="1"/>
          <p:nvPr/>
        </p:nvSpPr>
        <p:spPr>
          <a:xfrm>
            <a:off x="7555103" y="2060848"/>
            <a:ext cx="1612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/>
              <a:t>Delegating</a:t>
            </a:r>
            <a:r>
              <a:rPr lang="fr-FR" sz="1200" dirty="0" smtClean="0"/>
              <a:t> router </a:t>
            </a:r>
          </a:p>
          <a:p>
            <a:r>
              <a:rPr lang="fr-FR" sz="1200" dirty="0" err="1"/>
              <a:t>m</a:t>
            </a:r>
            <a:r>
              <a:rPr lang="fr-FR" sz="1200" dirty="0" err="1" smtClean="0"/>
              <a:t>ay</a:t>
            </a:r>
            <a:r>
              <a:rPr lang="fr-FR" sz="1200" dirty="0" smtClean="0"/>
              <a:t> not </a:t>
            </a:r>
            <a:r>
              <a:rPr lang="fr-FR" sz="1200" dirty="0" err="1" smtClean="0"/>
              <a:t>be</a:t>
            </a:r>
            <a:r>
              <a:rPr lang="fr-FR" sz="1200" dirty="0" smtClean="0"/>
              <a:t> </a:t>
            </a:r>
            <a:r>
              <a:rPr lang="fr-FR" sz="1200" dirty="0" err="1" smtClean="0"/>
              <a:t>co</a:t>
            </a:r>
            <a:r>
              <a:rPr lang="fr-FR" sz="1200" dirty="0" smtClean="0"/>
              <a:t>-</a:t>
            </a:r>
            <a:r>
              <a:rPr lang="fr-FR" sz="1200" dirty="0" err="1" smtClean="0"/>
              <a:t>located</a:t>
            </a:r>
            <a:r>
              <a:rPr lang="fr-FR" sz="1200" dirty="0" smtClean="0"/>
              <a:t> </a:t>
            </a:r>
            <a:endParaRPr lang="fr-FR" sz="1200" dirty="0" smtClean="0"/>
          </a:p>
          <a:p>
            <a:r>
              <a:rPr lang="fr-FR" sz="1200" dirty="0" err="1" smtClean="0"/>
              <a:t>with</a:t>
            </a:r>
            <a:r>
              <a:rPr lang="fr-FR" sz="1200" dirty="0" smtClean="0"/>
              <a:t>  LMA</a:t>
            </a:r>
            <a:endParaRPr lang="fr-FR" sz="1200" dirty="0"/>
          </a:p>
        </p:txBody>
      </p:sp>
      <p:sp>
        <p:nvSpPr>
          <p:cNvPr id="76" name="ZoneTexte 75"/>
          <p:cNvSpPr txBox="1"/>
          <p:nvPr/>
        </p:nvSpPr>
        <p:spPr>
          <a:xfrm>
            <a:off x="7524328" y="3140968"/>
            <a:ext cx="1427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/>
              <a:t>Provided</a:t>
            </a:r>
            <a:r>
              <a:rPr lang="fr-FR" sz="1200" dirty="0" smtClean="0"/>
              <a:t> IA PD </a:t>
            </a:r>
            <a:r>
              <a:rPr lang="fr-FR" sz="1200" dirty="0" err="1" smtClean="0"/>
              <a:t>hint</a:t>
            </a:r>
            <a:r>
              <a:rPr lang="fr-FR" sz="1200" dirty="0" smtClean="0"/>
              <a:t> </a:t>
            </a:r>
          </a:p>
          <a:p>
            <a:r>
              <a:rPr lang="fr-FR" sz="1200" dirty="0" err="1" smtClean="0"/>
              <a:t>may</a:t>
            </a:r>
            <a:r>
              <a:rPr lang="fr-FR" sz="1200" dirty="0" smtClean="0"/>
              <a:t> </a:t>
            </a:r>
            <a:r>
              <a:rPr lang="fr-FR" sz="1200" dirty="0" err="1" smtClean="0"/>
              <a:t>be</a:t>
            </a:r>
            <a:r>
              <a:rPr lang="fr-FR" sz="1200" dirty="0" smtClean="0"/>
              <a:t> </a:t>
            </a:r>
            <a:r>
              <a:rPr lang="fr-FR" sz="1200" dirty="0" err="1" smtClean="0"/>
              <a:t>considered</a:t>
            </a:r>
            <a:endParaRPr lang="fr-FR" sz="1200" dirty="0"/>
          </a:p>
        </p:txBody>
      </p:sp>
      <p:sp>
        <p:nvSpPr>
          <p:cNvPr id="78" name="ZoneTexte 77"/>
          <p:cNvSpPr txBox="1"/>
          <p:nvPr/>
        </p:nvSpPr>
        <p:spPr>
          <a:xfrm>
            <a:off x="7668344" y="4365104"/>
            <a:ext cx="13183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DUID </a:t>
            </a:r>
            <a:r>
              <a:rPr lang="fr-FR" sz="1200" dirty="0" err="1" smtClean="0"/>
              <a:t>is</a:t>
            </a:r>
            <a:r>
              <a:rPr lang="fr-FR" sz="1200" dirty="0" smtClean="0"/>
              <a:t> </a:t>
            </a:r>
            <a:r>
              <a:rPr lang="fr-FR" sz="1200" dirty="0" err="1" smtClean="0"/>
              <a:t>changed</a:t>
            </a:r>
            <a:r>
              <a:rPr lang="fr-FR" sz="1200" dirty="0" smtClean="0"/>
              <a:t> </a:t>
            </a:r>
          </a:p>
          <a:p>
            <a:r>
              <a:rPr lang="fr-FR" sz="1200" dirty="0" smtClean="0"/>
              <a:t>to PMIPv6’s MNID</a:t>
            </a:r>
            <a:endParaRPr lang="fr-FR" sz="1200" dirty="0"/>
          </a:p>
        </p:txBody>
      </p:sp>
      <p:sp>
        <p:nvSpPr>
          <p:cNvPr id="82" name="ZoneTexte 81"/>
          <p:cNvSpPr txBox="1"/>
          <p:nvPr/>
        </p:nvSpPr>
        <p:spPr>
          <a:xfrm>
            <a:off x="1763688" y="6309320"/>
            <a:ext cx="1566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PMIPv6’s MNID </a:t>
            </a:r>
            <a:r>
              <a:rPr lang="fr-FR" sz="1200" dirty="0" err="1" smtClean="0"/>
              <a:t>is</a:t>
            </a:r>
            <a:r>
              <a:rPr lang="fr-FR" sz="1200" dirty="0" smtClean="0"/>
              <a:t> </a:t>
            </a:r>
          </a:p>
          <a:p>
            <a:r>
              <a:rPr lang="fr-FR" sz="1200" dirty="0" err="1"/>
              <a:t>c</a:t>
            </a:r>
            <a:r>
              <a:rPr lang="fr-FR" sz="1200" dirty="0" err="1" smtClean="0"/>
              <a:t>hanged</a:t>
            </a:r>
            <a:r>
              <a:rPr lang="fr-FR" sz="1200" dirty="0" smtClean="0"/>
              <a:t> back to DUID</a:t>
            </a:r>
            <a:endParaRPr lang="fr-FR" sz="1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PMIP Network </a:t>
            </a:r>
            <a:r>
              <a:rPr lang="fr-FR" dirty="0" err="1" smtClean="0"/>
              <a:t>Mobility</a:t>
            </a:r>
            <a:r>
              <a:rPr lang="fr-FR" dirty="0" smtClean="0"/>
              <a:t>, </a:t>
            </a:r>
            <a:br>
              <a:rPr lang="fr-FR" dirty="0" smtClean="0"/>
            </a:br>
            <a:r>
              <a:rPr lang="fr-FR" dirty="0" smtClean="0"/>
              <a:t>HNP Division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an extension to PMIP:</a:t>
            </a:r>
          </a:p>
          <a:p>
            <a:pPr lvl="1"/>
            <a:r>
              <a:rPr lang="fr-FR" dirty="0" smtClean="0"/>
              <a:t>PBU tells LMA </a:t>
            </a:r>
            <a:r>
              <a:rPr lang="fr-FR" dirty="0" err="1" smtClean="0"/>
              <a:t>that</a:t>
            </a:r>
            <a:r>
              <a:rPr lang="fr-FR" dirty="0" smtClean="0"/>
              <a:t> a MNP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smtClean="0"/>
              <a:t>out of HNP</a:t>
            </a:r>
          </a:p>
          <a:p>
            <a:r>
              <a:rPr lang="fr-FR" dirty="0" smtClean="0"/>
              <a:t>Self-</a:t>
            </a:r>
            <a:r>
              <a:rPr lang="fr-FR" dirty="0" err="1" smtClean="0"/>
              <a:t>form</a:t>
            </a:r>
            <a:r>
              <a:rPr lang="fr-FR" dirty="0" smtClean="0"/>
              <a:t> MNP out of HNP (alternative to use DHCP-PD )</a:t>
            </a:r>
          </a:p>
          <a:p>
            <a:r>
              <a:rPr lang="fr-FR" dirty="0" err="1" smtClean="0"/>
              <a:t>Offer</a:t>
            </a:r>
            <a:r>
              <a:rPr lang="fr-FR" dirty="0" smtClean="0"/>
              <a:t> network </a:t>
            </a:r>
            <a:r>
              <a:rPr lang="fr-FR" dirty="0" err="1" smtClean="0"/>
              <a:t>mobility</a:t>
            </a:r>
            <a:r>
              <a:rPr lang="fr-FR" dirty="0" smtClean="0"/>
              <a:t>, </a:t>
            </a:r>
            <a:r>
              <a:rPr lang="fr-FR" dirty="0" err="1" smtClean="0"/>
              <a:t>without</a:t>
            </a:r>
            <a:r>
              <a:rPr lang="fr-FR" dirty="0" smtClean="0"/>
              <a:t> modification of PMIP messages</a:t>
            </a:r>
          </a:p>
          <a:p>
            <a:r>
              <a:rPr lang="fr-FR" dirty="0" smtClean="0"/>
              <a:t>Works on </a:t>
            </a:r>
            <a:r>
              <a:rPr lang="fr-FR" dirty="0" err="1" smtClean="0"/>
              <a:t>ptp</a:t>
            </a:r>
            <a:r>
              <a:rPr lang="fr-FR" dirty="0" smtClean="0"/>
              <a:t> links, not on </a:t>
            </a:r>
            <a:r>
              <a:rPr lang="fr-FR" dirty="0" err="1" smtClean="0"/>
              <a:t>shared</a:t>
            </a:r>
            <a:r>
              <a:rPr lang="fr-FR" dirty="0" smtClean="0"/>
              <a:t> links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977246" y="327569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fr-FR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fr-FR" dirty="0" smtClean="0">
                <a:latin typeface="Courier New" pitchFamily="49" charset="0"/>
                <a:cs typeface="Courier New" pitchFamily="49" charset="0"/>
              </a:rPr>
              <a:t>11000</a:t>
            </a:r>
            <a:endParaRPr lang="fr-FR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009202" y="327569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Courier New" pitchFamily="49" charset="0"/>
                <a:cs typeface="Courier New" pitchFamily="49" charset="0"/>
              </a:rPr>
              <a:t>A1 </a:t>
            </a:r>
            <a:r>
              <a:rPr lang="fr-FR" dirty="0" smtClean="0">
                <a:latin typeface="Courier New" pitchFamily="49" charset="0"/>
                <a:cs typeface="Courier New" pitchFamily="49" charset="0"/>
              </a:rPr>
              <a:t>11001</a:t>
            </a:r>
            <a:endParaRPr lang="fr-FR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058350" y="183553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A2</a:t>
            </a:r>
            <a:r>
              <a:rPr lang="fr-FR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fr-FR" dirty="0" smtClean="0">
                <a:latin typeface="Courier New" pitchFamily="49" charset="0"/>
                <a:cs typeface="Courier New" pitchFamily="49" charset="0"/>
              </a:rPr>
              <a:t>11010</a:t>
            </a:r>
            <a:endParaRPr lang="fr-FR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37286" y="3275692"/>
            <a:ext cx="288032" cy="360040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6500500" y="1844824"/>
            <a:ext cx="595112" cy="360040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6058350" y="226758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A3</a:t>
            </a:r>
            <a:r>
              <a:rPr lang="fr-FR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fr-FR" dirty="0" smtClean="0">
                <a:latin typeface="Courier New" pitchFamily="49" charset="0"/>
                <a:cs typeface="Courier New" pitchFamily="49" charset="0"/>
              </a:rPr>
              <a:t>11011</a:t>
            </a:r>
            <a:endParaRPr lang="fr-FR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500500" y="2276872"/>
            <a:ext cx="595112" cy="360040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6073590" y="369844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A4</a:t>
            </a:r>
            <a:r>
              <a:rPr lang="fr-FR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fr-FR" dirty="0" smtClean="0">
                <a:latin typeface="Courier New" pitchFamily="49" charset="0"/>
                <a:cs typeface="Courier New" pitchFamily="49" charset="0"/>
              </a:rPr>
              <a:t>11100</a:t>
            </a:r>
            <a:endParaRPr lang="fr-FR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515740" y="3707740"/>
            <a:ext cx="477287" cy="360040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6073590" y="41397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A5</a:t>
            </a:r>
            <a:r>
              <a:rPr lang="fr-FR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fr-FR" dirty="0" smtClean="0">
                <a:latin typeface="Courier New" pitchFamily="49" charset="0"/>
                <a:cs typeface="Courier New" pitchFamily="49" charset="0"/>
              </a:rPr>
              <a:t>11101</a:t>
            </a:r>
            <a:endParaRPr lang="fr-FR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515740" y="4149080"/>
            <a:ext cx="477287" cy="360040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/>
          <p:cNvSpPr txBox="1"/>
          <p:nvPr/>
        </p:nvSpPr>
        <p:spPr>
          <a:xfrm>
            <a:off x="6073590" y="457183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A6</a:t>
            </a:r>
            <a:r>
              <a:rPr lang="fr-FR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fr-FR" dirty="0" smtClean="0">
                <a:latin typeface="Courier New" pitchFamily="49" charset="0"/>
                <a:cs typeface="Courier New" pitchFamily="49" charset="0"/>
              </a:rPr>
              <a:t>11110</a:t>
            </a:r>
            <a:endParaRPr lang="fr-FR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515740" y="4581128"/>
            <a:ext cx="477287" cy="360040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6073590" y="500388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A7</a:t>
            </a:r>
            <a:r>
              <a:rPr lang="fr-FR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fr-FR" dirty="0" smtClean="0">
                <a:latin typeface="Courier New" pitchFamily="49" charset="0"/>
                <a:cs typeface="Courier New" pitchFamily="49" charset="0"/>
              </a:rPr>
              <a:t>11111</a:t>
            </a:r>
            <a:endParaRPr lang="fr-FR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515740" y="5013176"/>
            <a:ext cx="477287" cy="360040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6058350" y="141277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ourier New" pitchFamily="49" charset="0"/>
                <a:cs typeface="Courier New" pitchFamily="49" charset="0"/>
              </a:rPr>
              <a:t>A0</a:t>
            </a:r>
            <a:r>
              <a:rPr lang="fr-FR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fr-FR" dirty="0" smtClean="0">
                <a:latin typeface="Courier New" pitchFamily="49" charset="0"/>
                <a:cs typeface="Courier New" pitchFamily="49" charset="0"/>
              </a:rPr>
              <a:t>11000</a:t>
            </a:r>
            <a:endParaRPr lang="fr-FR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3261575" y="3645024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latin typeface="Courier New" pitchFamily="49" charset="0"/>
                <a:cs typeface="Courier New" pitchFamily="49" charset="0"/>
              </a:rPr>
              <a:t>HNP /2</a:t>
            </a:r>
            <a:endParaRPr lang="fr-FR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6414687" y="2699628"/>
            <a:ext cx="11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latin typeface="Courier New" pitchFamily="49" charset="0"/>
                <a:cs typeface="Courier New" pitchFamily="49" charset="0"/>
              </a:rPr>
              <a:t>MNP1 /4</a:t>
            </a:r>
            <a:endParaRPr lang="fr-FR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6433630" y="5435932"/>
            <a:ext cx="11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latin typeface="Courier New" pitchFamily="49" charset="0"/>
                <a:cs typeface="Courier New" pitchFamily="49" charset="0"/>
              </a:rPr>
              <a:t>MNP2 /3</a:t>
            </a:r>
            <a:endParaRPr lang="fr-FR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4" name="Accolade fermante 33"/>
          <p:cNvSpPr/>
          <p:nvPr/>
        </p:nvSpPr>
        <p:spPr>
          <a:xfrm rot="5400000">
            <a:off x="6748267" y="2406600"/>
            <a:ext cx="100583" cy="6480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colade fermante 34"/>
          <p:cNvSpPr/>
          <p:nvPr/>
        </p:nvSpPr>
        <p:spPr>
          <a:xfrm rot="5400000">
            <a:off x="6697850" y="5177195"/>
            <a:ext cx="100582" cy="52310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colade fermante 35"/>
          <p:cNvSpPr/>
          <p:nvPr/>
        </p:nvSpPr>
        <p:spPr>
          <a:xfrm rot="5400000">
            <a:off x="3433672" y="3501010"/>
            <a:ext cx="72009" cy="36003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8" name="Connecteur en angle 37"/>
          <p:cNvCxnSpPr/>
          <p:nvPr/>
        </p:nvCxnSpPr>
        <p:spPr>
          <a:xfrm flipV="1">
            <a:off x="4265770" y="2884294"/>
            <a:ext cx="2141297" cy="544706"/>
          </a:xfrm>
          <a:prstGeom prst="bentConnector3">
            <a:avLst>
              <a:gd name="adj1" fmla="val 4359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/>
          <p:cNvCxnSpPr/>
          <p:nvPr/>
        </p:nvCxnSpPr>
        <p:spPr>
          <a:xfrm>
            <a:off x="5137486" y="3429000"/>
            <a:ext cx="9361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en angle 50"/>
          <p:cNvCxnSpPr/>
          <p:nvPr/>
        </p:nvCxnSpPr>
        <p:spPr>
          <a:xfrm rot="16200000" flipH="1">
            <a:off x="4718143" y="3912731"/>
            <a:ext cx="2191598" cy="122413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ZoneTexte 62"/>
          <p:cNvSpPr txBox="1"/>
          <p:nvPr/>
        </p:nvSpPr>
        <p:spPr>
          <a:xfrm>
            <a:off x="4273390" y="3212976"/>
            <a:ext cx="9813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HNP Division</a:t>
            </a:r>
            <a:endParaRPr lang="fr-FR" sz="1200" i="1" dirty="0"/>
          </a:p>
        </p:txBody>
      </p:sp>
      <p:sp>
        <p:nvSpPr>
          <p:cNvPr id="64" name="Accolade fermante 63"/>
          <p:cNvSpPr/>
          <p:nvPr/>
        </p:nvSpPr>
        <p:spPr>
          <a:xfrm>
            <a:off x="7369734" y="1916832"/>
            <a:ext cx="216024" cy="648072"/>
          </a:xfrm>
          <a:prstGeom prst="righ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ZoneTexte 65"/>
          <p:cNvSpPr txBox="1"/>
          <p:nvPr/>
        </p:nvSpPr>
        <p:spPr>
          <a:xfrm>
            <a:off x="7524798" y="2106568"/>
            <a:ext cx="1367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cs typeface="Courier New" pitchFamily="49" charset="0"/>
              </a:rPr>
              <a:t>To </a:t>
            </a:r>
            <a:r>
              <a:rPr lang="fr-FR" sz="1200" dirty="0" err="1" smtClean="0">
                <a:cs typeface="Courier New" pitchFamily="49" charset="0"/>
              </a:rPr>
              <a:t>be</a:t>
            </a:r>
            <a:r>
              <a:rPr lang="fr-FR" sz="1200" dirty="0" smtClean="0">
                <a:cs typeface="Courier New" pitchFamily="49" charset="0"/>
              </a:rPr>
              <a:t> </a:t>
            </a:r>
            <a:r>
              <a:rPr lang="fr-FR" sz="1200" dirty="0" err="1" smtClean="0">
                <a:cs typeface="Courier New" pitchFamily="49" charset="0"/>
              </a:rPr>
              <a:t>used</a:t>
            </a:r>
            <a:r>
              <a:rPr lang="fr-FR" sz="1200" dirty="0" smtClean="0">
                <a:cs typeface="Courier New" pitchFamily="49" charset="0"/>
              </a:rPr>
              <a:t> by </a:t>
            </a:r>
            <a:r>
              <a:rPr lang="fr-FR" sz="1200" dirty="0" err="1" smtClean="0">
                <a:cs typeface="Courier New" pitchFamily="49" charset="0"/>
              </a:rPr>
              <a:t>LFNs</a:t>
            </a:r>
            <a:endParaRPr lang="fr-FR" sz="1200" dirty="0" smtClean="0">
              <a:cs typeface="Courier New" pitchFamily="49" charset="0"/>
            </a:endParaRPr>
          </a:p>
        </p:txBody>
      </p:sp>
      <p:sp>
        <p:nvSpPr>
          <p:cNvPr id="68" name="ZoneTexte 67"/>
          <p:cNvSpPr txBox="1"/>
          <p:nvPr/>
        </p:nvSpPr>
        <p:spPr>
          <a:xfrm>
            <a:off x="7225718" y="3296017"/>
            <a:ext cx="1811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cs typeface="Courier New" pitchFamily="49" charset="0"/>
              </a:rPr>
              <a:t>To </a:t>
            </a:r>
            <a:r>
              <a:rPr lang="fr-FR" sz="1200" dirty="0" err="1" smtClean="0">
                <a:cs typeface="Courier New" pitchFamily="49" charset="0"/>
              </a:rPr>
              <a:t>be</a:t>
            </a:r>
            <a:r>
              <a:rPr lang="fr-FR" sz="1200" dirty="0" smtClean="0">
                <a:cs typeface="Courier New" pitchFamily="49" charset="0"/>
              </a:rPr>
              <a:t> </a:t>
            </a:r>
            <a:r>
              <a:rPr lang="fr-FR" sz="1200" dirty="0" err="1" smtClean="0">
                <a:cs typeface="Courier New" pitchFamily="49" charset="0"/>
              </a:rPr>
              <a:t>used</a:t>
            </a:r>
            <a:r>
              <a:rPr lang="fr-FR" sz="1200" dirty="0" smtClean="0">
                <a:cs typeface="Courier New" pitchFamily="49" charset="0"/>
              </a:rPr>
              <a:t> by </a:t>
            </a:r>
            <a:r>
              <a:rPr lang="fr-FR" sz="1200" dirty="0" err="1" smtClean="0">
                <a:cs typeface="Courier New" pitchFamily="49" charset="0"/>
              </a:rPr>
              <a:t>MR’s</a:t>
            </a:r>
            <a:r>
              <a:rPr lang="fr-FR" sz="1200" dirty="0" smtClean="0">
                <a:cs typeface="Courier New" pitchFamily="49" charset="0"/>
              </a:rPr>
              <a:t> </a:t>
            </a:r>
            <a:r>
              <a:rPr lang="fr-FR" sz="1200" dirty="0" err="1" smtClean="0">
                <a:cs typeface="Courier New" pitchFamily="49" charset="0"/>
              </a:rPr>
              <a:t>egress</a:t>
            </a:r>
            <a:endParaRPr lang="fr-FR" sz="1200" dirty="0" smtClean="0">
              <a:cs typeface="Courier New" pitchFamily="49" charset="0"/>
            </a:endParaRPr>
          </a:p>
        </p:txBody>
      </p:sp>
      <p:sp>
        <p:nvSpPr>
          <p:cNvPr id="69" name="ZoneTexte 68"/>
          <p:cNvSpPr txBox="1"/>
          <p:nvPr/>
        </p:nvSpPr>
        <p:spPr>
          <a:xfrm>
            <a:off x="7513750" y="4376137"/>
            <a:ext cx="1367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cs typeface="Courier New" pitchFamily="49" charset="0"/>
              </a:rPr>
              <a:t>To </a:t>
            </a:r>
            <a:r>
              <a:rPr lang="fr-FR" sz="1200" dirty="0" err="1" smtClean="0">
                <a:cs typeface="Courier New" pitchFamily="49" charset="0"/>
              </a:rPr>
              <a:t>be</a:t>
            </a:r>
            <a:r>
              <a:rPr lang="fr-FR" sz="1200" dirty="0" smtClean="0">
                <a:cs typeface="Courier New" pitchFamily="49" charset="0"/>
              </a:rPr>
              <a:t> </a:t>
            </a:r>
            <a:r>
              <a:rPr lang="fr-FR" sz="1200" dirty="0" err="1" smtClean="0">
                <a:cs typeface="Courier New" pitchFamily="49" charset="0"/>
              </a:rPr>
              <a:t>used</a:t>
            </a:r>
            <a:r>
              <a:rPr lang="fr-FR" sz="1200" dirty="0" smtClean="0">
                <a:cs typeface="Courier New" pitchFamily="49" charset="0"/>
              </a:rPr>
              <a:t> by </a:t>
            </a:r>
            <a:r>
              <a:rPr lang="fr-FR" sz="1200" dirty="0" err="1" smtClean="0">
                <a:cs typeface="Courier New" pitchFamily="49" charset="0"/>
              </a:rPr>
              <a:t>LFNs</a:t>
            </a:r>
            <a:endParaRPr lang="fr-FR" sz="1200" dirty="0" smtClean="0">
              <a:cs typeface="Courier New" pitchFamily="49" charset="0"/>
            </a:endParaRPr>
          </a:p>
        </p:txBody>
      </p:sp>
      <p:sp>
        <p:nvSpPr>
          <p:cNvPr id="70" name="Accolade fermante 69"/>
          <p:cNvSpPr/>
          <p:nvPr/>
        </p:nvSpPr>
        <p:spPr>
          <a:xfrm>
            <a:off x="7297726" y="3645024"/>
            <a:ext cx="216024" cy="1728192"/>
          </a:xfrm>
          <a:prstGeom prst="righ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space réservé du contenu 2"/>
          <p:cNvSpPr>
            <a:spLocks noGrp="1"/>
          </p:cNvSpPr>
          <p:nvPr>
            <p:ph idx="1"/>
          </p:nvPr>
        </p:nvSpPr>
        <p:spPr>
          <a:xfrm>
            <a:off x="179512" y="260648"/>
            <a:ext cx="8964488" cy="64807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FR" b="1" dirty="0" err="1" smtClean="0"/>
              <a:t>Example</a:t>
            </a:r>
            <a:r>
              <a:rPr lang="fr-FR" dirty="0" smtClean="0"/>
              <a:t> HNP division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hypothetical</a:t>
            </a:r>
            <a:r>
              <a:rPr lang="fr-FR" dirty="0" smtClean="0"/>
              <a:t> </a:t>
            </a:r>
          </a:p>
          <a:p>
            <a:pPr>
              <a:buNone/>
            </a:pPr>
            <a:r>
              <a:rPr lang="fr-FR" dirty="0" smtClean="0"/>
              <a:t>5bit </a:t>
            </a:r>
            <a:r>
              <a:rPr lang="fr-FR" dirty="0" err="1" smtClean="0"/>
              <a:t>addresses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HNP/2 </a:t>
            </a:r>
            <a:r>
              <a:rPr lang="fr-FR" dirty="0" smtClean="0">
                <a:sym typeface="Wingdings" pitchFamily="2" charset="2"/>
              </a:rPr>
              <a:t></a:t>
            </a:r>
            <a:r>
              <a:rPr lang="fr-FR" dirty="0" smtClean="0"/>
              <a:t> A/5, MNP1/4 </a:t>
            </a:r>
          </a:p>
          <a:p>
            <a:pPr>
              <a:buNone/>
            </a:pPr>
            <a:r>
              <a:rPr lang="fr-FR" dirty="0" smtClean="0"/>
              <a:t>    and MNP2/3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>
              <a:buNone/>
            </a:pPr>
            <a:endParaRPr lang="fr-FR" dirty="0" smtClean="0"/>
          </a:p>
          <a:p>
            <a:endParaRPr lang="fr-FR" dirty="0" smtClean="0"/>
          </a:p>
          <a:p>
            <a:r>
              <a:rPr lang="fr-FR" dirty="0" smtClean="0">
                <a:solidFill>
                  <a:srgbClr val="00B050"/>
                </a:solidFill>
              </a:rPr>
              <a:t>HNP/64 </a:t>
            </a:r>
            <a:r>
              <a:rPr lang="fr-FR" dirty="0" smtClean="0">
                <a:solidFill>
                  <a:srgbClr val="00B050"/>
                </a:solidFill>
                <a:sym typeface="Wingdings" pitchFamily="2" charset="2"/>
              </a:rPr>
              <a:t> A/128, MNP1/66 and MNP2/65.</a:t>
            </a:r>
            <a:endParaRPr lang="fr-FR" dirty="0" smtClean="0">
              <a:solidFill>
                <a:srgbClr val="00B050"/>
              </a:solidFill>
            </a:endParaRP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Similar</a:t>
            </a:r>
            <a:r>
              <a:rPr lang="fr-FR" dirty="0" smtClean="0"/>
              <a:t> </a:t>
            </a:r>
            <a:r>
              <a:rPr lang="fr-FR" dirty="0" err="1" smtClean="0"/>
              <a:t>Prefix</a:t>
            </a:r>
            <a:r>
              <a:rPr lang="fr-FR" dirty="0" smtClean="0"/>
              <a:t> Division concepts </a:t>
            </a:r>
            <a:r>
              <a:rPr lang="fr-FR" dirty="0" err="1" smtClean="0"/>
              <a:t>alluded</a:t>
            </a:r>
            <a:r>
              <a:rPr lang="fr-FR" dirty="0" smtClean="0"/>
              <a:t> to in:</a:t>
            </a:r>
          </a:p>
          <a:p>
            <a:pPr lvl="1"/>
            <a:r>
              <a:rPr lang="fr-FR" dirty="0" smtClean="0"/>
              <a:t> </a:t>
            </a:r>
            <a:r>
              <a:rPr lang="fr-FR" dirty="0" err="1" smtClean="0"/>
              <a:t>draft</a:t>
            </a:r>
            <a:r>
              <a:rPr lang="fr-FR" dirty="0" smtClean="0"/>
              <a:t>-</a:t>
            </a:r>
            <a:r>
              <a:rPr lang="fr-FR" dirty="0" err="1" smtClean="0"/>
              <a:t>krishnan</a:t>
            </a:r>
            <a:r>
              <a:rPr lang="fr-FR" dirty="0" smtClean="0"/>
              <a:t>-</a:t>
            </a:r>
            <a:r>
              <a:rPr lang="fr-FR" dirty="0" err="1" smtClean="0"/>
              <a:t>intarea</a:t>
            </a:r>
            <a:r>
              <a:rPr lang="fr-FR" dirty="0" smtClean="0"/>
              <a:t>-</a:t>
            </a:r>
            <a:r>
              <a:rPr lang="fr-FR" dirty="0" err="1" smtClean="0"/>
              <a:t>pd</a:t>
            </a:r>
            <a:r>
              <a:rPr lang="fr-FR" dirty="0" smtClean="0"/>
              <a:t>-</a:t>
            </a:r>
            <a:r>
              <a:rPr lang="fr-FR" dirty="0" err="1" smtClean="0"/>
              <a:t>epc</a:t>
            </a:r>
            <a:r>
              <a:rPr lang="fr-FR" dirty="0" smtClean="0"/>
              <a:t>-00, « </a:t>
            </a:r>
            <a:r>
              <a:rPr lang="fr-FR" dirty="0" err="1" smtClean="0"/>
              <a:t>Prefix</a:t>
            </a:r>
            <a:r>
              <a:rPr lang="fr-FR" dirty="0" smtClean="0"/>
              <a:t> </a:t>
            </a:r>
            <a:r>
              <a:rPr lang="fr-FR" dirty="0" err="1" smtClean="0"/>
              <a:t>Delegation</a:t>
            </a:r>
            <a:r>
              <a:rPr lang="fr-FR" dirty="0" smtClean="0"/>
              <a:t> in EPC Networks », 2010.</a:t>
            </a:r>
          </a:p>
          <a:p>
            <a:pPr lvl="1"/>
            <a:r>
              <a:rPr lang="fr-FR" dirty="0" err="1" smtClean="0"/>
              <a:t>draft</a:t>
            </a:r>
            <a:r>
              <a:rPr lang="fr-FR" dirty="0" smtClean="0"/>
              <a:t>-</a:t>
            </a:r>
            <a:r>
              <a:rPr lang="fr-FR" dirty="0" err="1" smtClean="0"/>
              <a:t>arkko</a:t>
            </a:r>
            <a:r>
              <a:rPr lang="fr-FR" dirty="0" smtClean="0"/>
              <a:t>-</a:t>
            </a:r>
            <a:r>
              <a:rPr lang="fr-FR" dirty="0" err="1" smtClean="0"/>
              <a:t>homenet</a:t>
            </a:r>
            <a:r>
              <a:rPr lang="fr-FR" dirty="0" smtClean="0"/>
              <a:t>-</a:t>
            </a:r>
            <a:r>
              <a:rPr lang="fr-FR" dirty="0" err="1" smtClean="0"/>
              <a:t>prefix</a:t>
            </a:r>
            <a:r>
              <a:rPr lang="fr-FR" dirty="0" smtClean="0"/>
              <a:t>-</a:t>
            </a:r>
            <a:r>
              <a:rPr lang="fr-FR" dirty="0" err="1" smtClean="0"/>
              <a:t>assignment</a:t>
            </a:r>
            <a:r>
              <a:rPr lang="fr-FR" dirty="0" smtClean="0"/>
              <a:t>-01, « </a:t>
            </a:r>
            <a:r>
              <a:rPr lang="fr-FR" dirty="0" err="1" smtClean="0"/>
              <a:t>Prefix</a:t>
            </a:r>
            <a:r>
              <a:rPr lang="fr-FR" dirty="0" smtClean="0"/>
              <a:t> </a:t>
            </a:r>
            <a:r>
              <a:rPr lang="fr-FR" dirty="0" err="1" smtClean="0"/>
              <a:t>Assignment</a:t>
            </a:r>
            <a:r>
              <a:rPr lang="fr-FR" dirty="0" smtClean="0"/>
              <a:t> in a Home Network », 2011.</a:t>
            </a:r>
          </a:p>
          <a:p>
            <a:endParaRPr lang="fr-FR" dirty="0" smtClean="0"/>
          </a:p>
          <a:p>
            <a:r>
              <a:rPr lang="fr-FR" dirty="0" smtClean="0"/>
              <a:t>There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implementation</a:t>
            </a:r>
            <a:r>
              <a:rPr lang="fr-FR" dirty="0" smtClean="0"/>
              <a:t> of PMIP-NEMO</a:t>
            </a:r>
            <a:endParaRPr lang="fr-FR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652</Words>
  <Application>Microsoft Office PowerPoint</Application>
  <PresentationFormat>Affichage à l'écran (4:3)</PresentationFormat>
  <Paragraphs>163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Network Mobility with Proxy Mobile IPv6  draft-petrescu-netext-pmip-nemo-01</vt:lpstr>
      <vt:lpstr>Problem of Network Mobility</vt:lpstr>
      <vt:lpstr>PMIP Network Mobility problem</vt:lpstr>
      <vt:lpstr>Design Considerations of  Delegating a Prefix in a PMIP context</vt:lpstr>
      <vt:lpstr>PMIPv6-NEMO with DHCPv6-PD (1/2)</vt:lpstr>
      <vt:lpstr>PMIPv6-NEMO with DHCPv6-PD (2/2)</vt:lpstr>
      <vt:lpstr>PMIP Network Mobility,  HNP Division</vt:lpstr>
      <vt:lpstr>Diapositive 8</vt:lpstr>
      <vt:lpstr> </vt:lpstr>
      <vt:lpstr> 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Mobility with Proxy Mobile IPv6 draft-petrescu-netext-pmip-nemo-01</dc:title>
  <dc:creator>Michael Mathias BOC</dc:creator>
  <cp:lastModifiedBy>Alexandru Petrescu</cp:lastModifiedBy>
  <cp:revision>47</cp:revision>
  <dcterms:created xsi:type="dcterms:W3CDTF">2012-07-25T10:13:01Z</dcterms:created>
  <dcterms:modified xsi:type="dcterms:W3CDTF">2012-08-02T19:29:38Z</dcterms:modified>
</cp:coreProperties>
</file>