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68" r:id="rId2"/>
    <p:sldId id="273" r:id="rId3"/>
    <p:sldId id="272" r:id="rId4"/>
    <p:sldId id="275" r:id="rId5"/>
    <p:sldId id="277" r:id="rId6"/>
    <p:sldId id="27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E5D619"/>
    <a:srgbClr val="E7DE2D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8789" autoAdjust="0"/>
  </p:normalViewPr>
  <p:slideViewPr>
    <p:cSldViewPr snapToGrid="0">
      <p:cViewPr varScale="1">
        <p:scale>
          <a:sx n="72" d="100"/>
          <a:sy n="72" d="100"/>
        </p:scale>
        <p:origin x="-16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D6FD9-43D7-410C-8EF5-9CD3C4F7BFC1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C00A6-3B23-441C-80AF-5D730AD385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28,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NVO3 BOF - Paris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130B-5692-4CAF-80DE-94E304E99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28,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NVO3 BOF - Paris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130B-5692-4CAF-80DE-94E304E99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28,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NVO3 BOF - Paris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130B-5692-4CAF-80DE-94E304E99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28,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NVO3 BOF - Paris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130B-5692-4CAF-80DE-94E304E99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28,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NVO3 BOF - Paris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130B-5692-4CAF-80DE-94E304E99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28,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NVO3 BOF - Paris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130B-5692-4CAF-80DE-94E304E99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28,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NVO3 BOF - Paris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130B-5692-4CAF-80DE-94E304E99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28,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NVO3 BOF - Paris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130B-5692-4CAF-80DE-94E304E99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28,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NVO3 BOF - Paris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130B-5692-4CAF-80DE-94E304E99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28,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NVO3 BOF - Paris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130B-5692-4CAF-80DE-94E304E99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28,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NVO3 BOF - Paris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130B-5692-4CAF-80DE-94E304E99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28,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IETF NVO3 BOF - Paris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4130B-5692-4CAF-80DE-94E304E99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Network Virtualization Overlays</a:t>
            </a:r>
            <a:br>
              <a:rPr lang="en-US" dirty="0" smtClean="0"/>
            </a:br>
            <a:r>
              <a:rPr lang="en-US" dirty="0" smtClean="0"/>
              <a:t>Use Cases</a:t>
            </a:r>
            <a:br>
              <a:rPr lang="en-US" dirty="0" smtClean="0"/>
            </a:br>
            <a:r>
              <a:rPr lang="en-US" sz="2800" dirty="0" smtClean="0"/>
              <a:t>draft-timy-nvo3-use-case-01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5729" y="4397187"/>
            <a:ext cx="6468035" cy="1963271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Lucy Yong         Mehmet Toy</a:t>
            </a:r>
          </a:p>
          <a:p>
            <a:r>
              <a:rPr lang="en-US" sz="2400" dirty="0" smtClean="0"/>
              <a:t>Aldrin Isaac      Vishwas Manral</a:t>
            </a:r>
          </a:p>
          <a:p>
            <a:r>
              <a:rPr lang="en-US" sz="2400" dirty="0" smtClean="0"/>
              <a:t>Linda Dunbar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000" dirty="0" smtClean="0"/>
              <a:t>Vancouver</a:t>
            </a:r>
            <a:r>
              <a:rPr lang="en-US" sz="2400" dirty="0" smtClean="0"/>
              <a:t> </a:t>
            </a:r>
            <a:r>
              <a:rPr lang="en-US" sz="1800" dirty="0" smtClean="0"/>
              <a:t>July 31, 2012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282" y="274639"/>
            <a:ext cx="8552330" cy="8952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Network Virtualization Overlays Promise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410" y="1102660"/>
            <a:ext cx="8498541" cy="463353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Compute system and physical networking decoupled</a:t>
            </a:r>
          </a:p>
          <a:p>
            <a:pPr lvl="1"/>
            <a:r>
              <a:rPr lang="en-US" sz="2000" dirty="0" smtClean="0"/>
              <a:t>Both systems and networking exist in a virtual environment</a:t>
            </a:r>
          </a:p>
          <a:p>
            <a:r>
              <a:rPr lang="en-US" sz="2400" dirty="0" smtClean="0"/>
              <a:t>Virtual networks are built on a common infrastructure with:</a:t>
            </a:r>
          </a:p>
          <a:p>
            <a:pPr lvl="1"/>
            <a:r>
              <a:rPr lang="en-US" sz="2000" dirty="0" smtClean="0"/>
              <a:t>Traffic isolation among one another, independent address space in each</a:t>
            </a:r>
          </a:p>
          <a:p>
            <a:pPr lvl="1"/>
            <a:r>
              <a:rPr lang="en-US" sz="2000" dirty="0" smtClean="0"/>
              <a:t>VM placement and move from one server to another without physical network limitation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July 31,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03782" y="6334538"/>
            <a:ext cx="5078896" cy="523462"/>
          </a:xfrm>
        </p:spPr>
        <p:txBody>
          <a:bodyPr/>
          <a:lstStyle/>
          <a:p>
            <a:r>
              <a:rPr lang="en-US" sz="1400" dirty="0" smtClean="0"/>
              <a:t>IETF NVO3 </a:t>
            </a:r>
            <a:r>
              <a:rPr lang="en-US" sz="1400" dirty="0" smtClean="0"/>
              <a:t>Vancouver                      draft-mity-nvo3-use-case-01</a:t>
            </a: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130B-5692-4CAF-80DE-94E304E99E19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59" name="Group 58"/>
          <p:cNvGrpSpPr/>
          <p:nvPr/>
        </p:nvGrpSpPr>
        <p:grpSpPr>
          <a:xfrm>
            <a:off x="660075" y="3581595"/>
            <a:ext cx="7933765" cy="2718245"/>
            <a:chOff x="739588" y="3899647"/>
            <a:chExt cx="7933765" cy="2718245"/>
          </a:xfrm>
        </p:grpSpPr>
        <p:grpSp>
          <p:nvGrpSpPr>
            <p:cNvPr id="8" name="Group 84"/>
            <p:cNvGrpSpPr/>
            <p:nvPr/>
          </p:nvGrpSpPr>
          <p:grpSpPr>
            <a:xfrm>
              <a:off x="1886084" y="3899647"/>
              <a:ext cx="5405588" cy="991705"/>
              <a:chOff x="1869140" y="2680447"/>
              <a:chExt cx="5515905" cy="1256465"/>
            </a:xfrm>
          </p:grpSpPr>
          <p:grpSp>
            <p:nvGrpSpPr>
              <p:cNvPr id="41" name="Group 11"/>
              <p:cNvGrpSpPr/>
              <p:nvPr/>
            </p:nvGrpSpPr>
            <p:grpSpPr>
              <a:xfrm>
                <a:off x="1869140" y="2944906"/>
                <a:ext cx="1652118" cy="992006"/>
                <a:chOff x="3880968" y="3364969"/>
                <a:chExt cx="1200150" cy="773649"/>
              </a:xfrm>
            </p:grpSpPr>
            <p:pic>
              <p:nvPicPr>
                <p:cNvPr id="57" name="Picture 25"/>
                <p:cNvPicPr>
                  <a:picLocks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 flipH="1">
                  <a:off x="3900018" y="3424243"/>
                  <a:ext cx="1181100" cy="7143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8" name="Picture 12"/>
                <p:cNvPicPr>
                  <a:picLocks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 flipH="1">
                  <a:off x="3880968" y="3364969"/>
                  <a:ext cx="1181100" cy="7143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42" name="Group 12"/>
              <p:cNvGrpSpPr/>
              <p:nvPr/>
            </p:nvGrpSpPr>
            <p:grpSpPr>
              <a:xfrm>
                <a:off x="3809998" y="2922495"/>
                <a:ext cx="1652118" cy="992006"/>
                <a:chOff x="3880968" y="3364969"/>
                <a:chExt cx="1200150" cy="773649"/>
              </a:xfrm>
            </p:grpSpPr>
            <p:pic>
              <p:nvPicPr>
                <p:cNvPr id="55" name="Picture 25"/>
                <p:cNvPicPr>
                  <a:picLocks noChangeArrowheads="1"/>
                </p:cNvPicPr>
                <p:nvPr/>
              </p:nvPicPr>
              <p:blipFill>
                <a:blip r:embed="rId2" cstate="print">
                  <a:duotone>
                    <a:prstClr val="black"/>
                    <a:schemeClr val="accent3">
                      <a:tint val="45000"/>
                      <a:satMod val="400000"/>
                    </a:schemeClr>
                  </a:duotone>
                </a:blip>
                <a:srcRect/>
                <a:stretch>
                  <a:fillRect/>
                </a:stretch>
              </p:blipFill>
              <p:spPr bwMode="auto">
                <a:xfrm flipH="1">
                  <a:off x="3900018" y="3424243"/>
                  <a:ext cx="1181100" cy="7143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6" name="Picture 12"/>
                <p:cNvPicPr>
                  <a:picLocks noChangeArrowheads="1"/>
                </p:cNvPicPr>
                <p:nvPr/>
              </p:nvPicPr>
              <p:blipFill>
                <a:blip r:embed="rId3" cstate="print">
                  <a:duotone>
                    <a:prstClr val="black"/>
                    <a:schemeClr val="accent3">
                      <a:tint val="45000"/>
                      <a:satMod val="400000"/>
                    </a:schemeClr>
                  </a:duotone>
                </a:blip>
                <a:srcRect/>
                <a:stretch>
                  <a:fillRect/>
                </a:stretch>
              </p:blipFill>
              <p:spPr bwMode="auto">
                <a:xfrm flipH="1">
                  <a:off x="3880968" y="3364969"/>
                  <a:ext cx="1181100" cy="7143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43" name="Group 16"/>
              <p:cNvGrpSpPr/>
              <p:nvPr/>
            </p:nvGrpSpPr>
            <p:grpSpPr>
              <a:xfrm>
                <a:off x="5732927" y="2935942"/>
                <a:ext cx="1652118" cy="992006"/>
                <a:chOff x="3880968" y="3364969"/>
                <a:chExt cx="1200150" cy="773649"/>
              </a:xfrm>
            </p:grpSpPr>
            <p:pic>
              <p:nvPicPr>
                <p:cNvPr id="53" name="Picture 25"/>
                <p:cNvPicPr>
                  <a:picLocks noChangeArrowheads="1"/>
                </p:cNvPicPr>
                <p:nvPr/>
              </p:nvPicPr>
              <p:blipFill>
                <a:blip r:embed="rId2" cstate="print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</a:blip>
                <a:srcRect/>
                <a:stretch>
                  <a:fillRect/>
                </a:stretch>
              </p:blipFill>
              <p:spPr bwMode="auto">
                <a:xfrm flipH="1">
                  <a:off x="3900018" y="3424243"/>
                  <a:ext cx="1181100" cy="7143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4" name="Picture 12"/>
                <p:cNvPicPr>
                  <a:picLocks noChangeArrowheads="1"/>
                </p:cNvPicPr>
                <p:nvPr/>
              </p:nvPicPr>
              <p:blipFill>
                <a:blip r:embed="rId3" cstate="print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</a:blip>
                <a:srcRect/>
                <a:stretch>
                  <a:fillRect/>
                </a:stretch>
              </p:blipFill>
              <p:spPr bwMode="auto">
                <a:xfrm flipH="1">
                  <a:off x="3880968" y="3364969"/>
                  <a:ext cx="1181100" cy="7143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44" name="Rounded Rectangle 43"/>
              <p:cNvSpPr/>
              <p:nvPr/>
            </p:nvSpPr>
            <p:spPr>
              <a:xfrm>
                <a:off x="2043951" y="2702859"/>
                <a:ext cx="497541" cy="363071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VM</a:t>
                </a:r>
                <a:endParaRPr lang="en-US" sz="14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5" name="Rounded Rectangle 44"/>
              <p:cNvSpPr/>
              <p:nvPr/>
            </p:nvSpPr>
            <p:spPr>
              <a:xfrm>
                <a:off x="2922493" y="2774576"/>
                <a:ext cx="497541" cy="363071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VM</a:t>
                </a:r>
                <a:endParaRPr lang="en-US" sz="14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6" name="Rounded Rectangle 45"/>
              <p:cNvSpPr/>
              <p:nvPr/>
            </p:nvSpPr>
            <p:spPr>
              <a:xfrm>
                <a:off x="4038599" y="2720788"/>
                <a:ext cx="497541" cy="363071"/>
              </a:xfrm>
              <a:prstGeom prst="roundRect">
                <a:avLst/>
              </a:prstGeom>
              <a:solidFill>
                <a:schemeClr val="accent3">
                  <a:lumMod val="75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VM</a:t>
                </a:r>
                <a:endParaRPr lang="en-US" sz="14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7" name="Rounded Rectangle 46"/>
              <p:cNvSpPr/>
              <p:nvPr/>
            </p:nvSpPr>
            <p:spPr>
              <a:xfrm>
                <a:off x="4890246" y="2725270"/>
                <a:ext cx="497541" cy="363071"/>
              </a:xfrm>
              <a:prstGeom prst="roundRect">
                <a:avLst/>
              </a:prstGeom>
              <a:solidFill>
                <a:schemeClr val="accent3">
                  <a:lumMod val="75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VM</a:t>
                </a:r>
                <a:endParaRPr lang="en-US" sz="14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8" name="Rounded Rectangle 47"/>
              <p:cNvSpPr/>
              <p:nvPr/>
            </p:nvSpPr>
            <p:spPr>
              <a:xfrm>
                <a:off x="5974975" y="2680447"/>
                <a:ext cx="497541" cy="363071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VM</a:t>
                </a:r>
                <a:endParaRPr lang="en-US" sz="14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9" name="Rounded Rectangle 48"/>
              <p:cNvSpPr/>
              <p:nvPr/>
            </p:nvSpPr>
            <p:spPr>
              <a:xfrm>
                <a:off x="6786281" y="2725270"/>
                <a:ext cx="497541" cy="363071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VM</a:t>
                </a:r>
                <a:endParaRPr lang="en-US" sz="14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2339787" y="3200400"/>
                <a:ext cx="5822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VN1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1" name="TextBox 35"/>
              <p:cNvSpPr txBox="1"/>
              <p:nvPr/>
            </p:nvSpPr>
            <p:spPr>
              <a:xfrm>
                <a:off x="4307541" y="3191436"/>
                <a:ext cx="5822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VN2</a:t>
                </a:r>
                <a:endParaRPr lang="en-US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2" name="TextBox 36"/>
              <p:cNvSpPr txBox="1"/>
              <p:nvPr/>
            </p:nvSpPr>
            <p:spPr>
              <a:xfrm>
                <a:off x="6176681" y="3218330"/>
                <a:ext cx="5822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VN3</a:t>
                </a:r>
                <a:endParaRPr lang="en-US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7671279" y="4545893"/>
              <a:ext cx="1002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Virtual</a:t>
              </a:r>
              <a:endParaRPr lang="en-US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739588" y="4838255"/>
              <a:ext cx="7906872" cy="11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1"/>
            <p:cNvSpPr/>
            <p:nvPr/>
          </p:nvSpPr>
          <p:spPr>
            <a:xfrm>
              <a:off x="2022258" y="4978824"/>
              <a:ext cx="487590" cy="30773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VM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4117579" y="4967426"/>
              <a:ext cx="487590" cy="30773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VM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650414" y="4975024"/>
              <a:ext cx="487590" cy="307730"/>
            </a:xfrm>
            <a:prstGeom prst="roundRect">
              <a:avLst/>
            </a:prstGeom>
            <a:solidFill>
              <a:schemeClr val="accent3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VM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5892232" y="4952229"/>
              <a:ext cx="487590" cy="307730"/>
            </a:xfrm>
            <a:prstGeom prst="roundRect">
              <a:avLst/>
            </a:prstGeom>
            <a:solidFill>
              <a:schemeClr val="accent3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VM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4741342" y="4971226"/>
              <a:ext cx="487590" cy="30773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VM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6480855" y="4959829"/>
              <a:ext cx="487590" cy="30773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VM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663033" y="4911341"/>
              <a:ext cx="906435" cy="31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Physical</a:t>
              </a:r>
              <a:endParaRPr lang="en-US" dirty="0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1991510" y="5271356"/>
              <a:ext cx="1172852" cy="28493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vSwitch</a:t>
              </a:r>
              <a:endParaRPr lang="en-US" dirty="0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4091224" y="5286553"/>
              <a:ext cx="1172852" cy="28493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vSwitch</a:t>
              </a:r>
              <a:endParaRPr lang="en-US" dirty="0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5883448" y="5252360"/>
              <a:ext cx="1172852" cy="28493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vSwitch</a:t>
              </a:r>
              <a:endParaRPr lang="en-US" dirty="0"/>
            </a:p>
          </p:txBody>
        </p:sp>
        <p:pic>
          <p:nvPicPr>
            <p:cNvPr id="22" name="Picture 27"/>
            <p:cNvPicPr>
              <a:picLocks noChangeArrowheads="1"/>
            </p:cNvPicPr>
            <p:nvPr/>
          </p:nvPicPr>
          <p:blipFill>
            <a:blip r:embed="rId4" cstate="print">
              <a:grayscl/>
            </a:blip>
            <a:srcRect/>
            <a:stretch>
              <a:fillRect/>
            </a:stretch>
          </p:blipFill>
          <p:spPr bwMode="auto">
            <a:xfrm>
              <a:off x="2322394" y="5667183"/>
              <a:ext cx="580295" cy="407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7"/>
            <p:cNvPicPr>
              <a:picLocks noChangeArrowheads="1"/>
            </p:cNvPicPr>
            <p:nvPr/>
          </p:nvPicPr>
          <p:blipFill>
            <a:blip r:embed="rId4" cstate="print">
              <a:grayscl/>
            </a:blip>
            <a:srcRect/>
            <a:stretch>
              <a:fillRect/>
            </a:stretch>
          </p:blipFill>
          <p:spPr bwMode="auto">
            <a:xfrm>
              <a:off x="4356219" y="5682382"/>
              <a:ext cx="580295" cy="407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7"/>
            <p:cNvPicPr>
              <a:picLocks noChangeArrowheads="1"/>
            </p:cNvPicPr>
            <p:nvPr/>
          </p:nvPicPr>
          <p:blipFill>
            <a:blip r:embed="rId4" cstate="print">
              <a:grayscl/>
            </a:blip>
            <a:srcRect/>
            <a:stretch>
              <a:fillRect/>
            </a:stretch>
          </p:blipFill>
          <p:spPr bwMode="auto">
            <a:xfrm>
              <a:off x="6148442" y="5659586"/>
              <a:ext cx="580295" cy="407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7"/>
            <p:cNvPicPr>
              <a:picLocks noChangeArrowheads="1"/>
            </p:cNvPicPr>
            <p:nvPr/>
          </p:nvPicPr>
          <p:blipFill>
            <a:blip r:embed="rId4" cstate="print">
              <a:grayscl/>
            </a:blip>
            <a:srcRect/>
            <a:stretch>
              <a:fillRect/>
            </a:stretch>
          </p:blipFill>
          <p:spPr bwMode="auto">
            <a:xfrm>
              <a:off x="2339966" y="6183865"/>
              <a:ext cx="580295" cy="407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7"/>
            <p:cNvPicPr>
              <a:picLocks noChangeArrowheads="1"/>
            </p:cNvPicPr>
            <p:nvPr/>
          </p:nvPicPr>
          <p:blipFill>
            <a:blip r:embed="rId4" cstate="print">
              <a:grayscl/>
            </a:blip>
            <a:srcRect/>
            <a:stretch>
              <a:fillRect/>
            </a:stretch>
          </p:blipFill>
          <p:spPr bwMode="auto">
            <a:xfrm>
              <a:off x="6139657" y="6210460"/>
              <a:ext cx="580295" cy="407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7"/>
            <p:cNvPicPr>
              <a:picLocks noChangeArrowheads="1"/>
            </p:cNvPicPr>
            <p:nvPr/>
          </p:nvPicPr>
          <p:blipFill>
            <a:blip r:embed="rId4" cstate="print">
              <a:grayscl/>
            </a:blip>
            <a:srcRect/>
            <a:stretch>
              <a:fillRect/>
            </a:stretch>
          </p:blipFill>
          <p:spPr bwMode="auto">
            <a:xfrm>
              <a:off x="4325469" y="6191464"/>
              <a:ext cx="580295" cy="407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8" name="Straight Connector 27"/>
            <p:cNvCxnSpPr>
              <a:stCxn id="25" idx="3"/>
              <a:endCxn id="27" idx="1"/>
            </p:cNvCxnSpPr>
            <p:nvPr/>
          </p:nvCxnSpPr>
          <p:spPr>
            <a:xfrm>
              <a:off x="2920261" y="6387582"/>
              <a:ext cx="1405208" cy="75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27" idx="3"/>
              <a:endCxn id="26" idx="1"/>
            </p:cNvCxnSpPr>
            <p:nvPr/>
          </p:nvCxnSpPr>
          <p:spPr>
            <a:xfrm>
              <a:off x="4905764" y="6395180"/>
              <a:ext cx="1233893" cy="189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22" idx="3"/>
              <a:endCxn id="27" idx="1"/>
            </p:cNvCxnSpPr>
            <p:nvPr/>
          </p:nvCxnSpPr>
          <p:spPr>
            <a:xfrm>
              <a:off x="2902690" y="5870900"/>
              <a:ext cx="1422779" cy="5242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25" idx="3"/>
              <a:endCxn id="23" idx="1"/>
            </p:cNvCxnSpPr>
            <p:nvPr/>
          </p:nvCxnSpPr>
          <p:spPr>
            <a:xfrm flipV="1">
              <a:off x="2920261" y="5886098"/>
              <a:ext cx="1435958" cy="50148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stCxn id="23" idx="3"/>
              <a:endCxn id="26" idx="1"/>
            </p:cNvCxnSpPr>
            <p:nvPr/>
          </p:nvCxnSpPr>
          <p:spPr>
            <a:xfrm>
              <a:off x="4936514" y="5886098"/>
              <a:ext cx="1203142" cy="5280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27" idx="3"/>
              <a:endCxn id="24" idx="1"/>
            </p:cNvCxnSpPr>
            <p:nvPr/>
          </p:nvCxnSpPr>
          <p:spPr>
            <a:xfrm flipV="1">
              <a:off x="4905764" y="5863303"/>
              <a:ext cx="1242678" cy="5318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20" idx="2"/>
              <a:endCxn id="23" idx="0"/>
            </p:cNvCxnSpPr>
            <p:nvPr/>
          </p:nvCxnSpPr>
          <p:spPr>
            <a:xfrm flipH="1">
              <a:off x="4646367" y="5571488"/>
              <a:ext cx="31284" cy="1108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2531812" y="5544895"/>
              <a:ext cx="118604" cy="8889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565635" y="5560092"/>
              <a:ext cx="118604" cy="8889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384216" y="5537296"/>
              <a:ext cx="118604" cy="8889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544990" y="6399700"/>
              <a:ext cx="3940258" cy="1025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Connector 38"/>
            <p:cNvCxnSpPr>
              <a:stCxn id="22" idx="3"/>
              <a:endCxn id="23" idx="1"/>
            </p:cNvCxnSpPr>
            <p:nvPr/>
          </p:nvCxnSpPr>
          <p:spPr>
            <a:xfrm>
              <a:off x="2902690" y="5870900"/>
              <a:ext cx="1453529" cy="151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stCxn id="23" idx="3"/>
              <a:endCxn id="24" idx="1"/>
            </p:cNvCxnSpPr>
            <p:nvPr/>
          </p:nvCxnSpPr>
          <p:spPr>
            <a:xfrm flipV="1">
              <a:off x="4936514" y="5863303"/>
              <a:ext cx="1211928" cy="227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7680"/>
          </a:xfrm>
        </p:spPr>
        <p:txBody>
          <a:bodyPr/>
          <a:lstStyle/>
          <a:p>
            <a:r>
              <a:rPr lang="en-US" dirty="0" smtClean="0"/>
              <a:t>NVO3 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541" y="1169895"/>
            <a:ext cx="8229600" cy="4539410"/>
          </a:xfrm>
        </p:spPr>
        <p:txBody>
          <a:bodyPr>
            <a:normAutofit/>
          </a:bodyPr>
          <a:lstStyle/>
          <a:p>
            <a:pPr marL="571500" indent="-571500">
              <a:buNone/>
            </a:pPr>
            <a:r>
              <a:rPr lang="en-US" sz="2400" dirty="0" smtClean="0"/>
              <a:t>I.  Virtual Networks in One Data Center</a:t>
            </a:r>
          </a:p>
          <a:p>
            <a:pPr marL="971550" lvl="1" indent="-571500"/>
            <a:r>
              <a:rPr lang="en-US" sz="2000" dirty="0" smtClean="0"/>
              <a:t>Provide communications among the VMs in a closed use group</a:t>
            </a:r>
          </a:p>
          <a:p>
            <a:pPr marL="971550" lvl="1" indent="-571500"/>
            <a:r>
              <a:rPr lang="en-US" sz="2000" dirty="0" smtClean="0"/>
              <a:t>Use for DC internal applications </a:t>
            </a:r>
          </a:p>
          <a:p>
            <a:pPr marL="514350" indent="-514350">
              <a:buNone/>
            </a:pPr>
            <a:r>
              <a:rPr lang="en-US" sz="2400" dirty="0" smtClean="0"/>
              <a:t>II. Interconnection between DC virtual network and external user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000" dirty="0" smtClean="0"/>
              <a:t>One virtual network method in DC and WAN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000" dirty="0" smtClean="0"/>
              <a:t>VN and VPN interconnection at DC Gateway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000" dirty="0" smtClean="0"/>
              <a:t>Connecting a DC virtual network via Internet</a:t>
            </a:r>
          </a:p>
          <a:p>
            <a:pPr marL="914400" lvl="1" indent="-514350"/>
            <a:endParaRPr lang="en-US" dirty="0" smtClean="0"/>
          </a:p>
          <a:p>
            <a:pPr marL="914400" lvl="1" indent="-51435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July 31,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130B-5692-4CAF-80DE-94E304E99E19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90" name="Group 189"/>
          <p:cNvGrpSpPr/>
          <p:nvPr/>
        </p:nvGrpSpPr>
        <p:grpSpPr>
          <a:xfrm>
            <a:off x="704087" y="3823446"/>
            <a:ext cx="7801558" cy="2634119"/>
            <a:chOff x="704087" y="3823446"/>
            <a:chExt cx="7801558" cy="2634119"/>
          </a:xfrm>
        </p:grpSpPr>
        <p:sp>
          <p:nvSpPr>
            <p:cNvPr id="183" name="Freeform 182"/>
            <p:cNvSpPr/>
            <p:nvPr/>
          </p:nvSpPr>
          <p:spPr>
            <a:xfrm>
              <a:off x="1380565" y="3913094"/>
              <a:ext cx="972670" cy="1532964"/>
            </a:xfrm>
            <a:custGeom>
              <a:avLst/>
              <a:gdLst>
                <a:gd name="connsiteX0" fmla="*/ 972670 w 972670"/>
                <a:gd name="connsiteY0" fmla="*/ 0 h 1532964"/>
                <a:gd name="connsiteX1" fmla="*/ 152400 w 972670"/>
                <a:gd name="connsiteY1" fmla="*/ 1290917 h 1532964"/>
                <a:gd name="connsiteX2" fmla="*/ 58270 w 972670"/>
                <a:gd name="connsiteY2" fmla="*/ 1452282 h 1532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2670" h="1532964">
                  <a:moveTo>
                    <a:pt x="972670" y="0"/>
                  </a:moveTo>
                  <a:lnTo>
                    <a:pt x="152400" y="1290917"/>
                  </a:lnTo>
                  <a:cubicBezTo>
                    <a:pt x="0" y="1532964"/>
                    <a:pt x="29135" y="1492623"/>
                    <a:pt x="58270" y="1452282"/>
                  </a:cubicBezTo>
                </a:path>
              </a:pathLst>
            </a:cu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6" name="Picture 59" descr="Internet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521824" y="5253317"/>
              <a:ext cx="899746" cy="773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27" name="Straight Connector 26"/>
            <p:cNvCxnSpPr/>
            <p:nvPr/>
          </p:nvCxnSpPr>
          <p:spPr>
            <a:xfrm flipV="1">
              <a:off x="712693" y="5150223"/>
              <a:ext cx="7678272" cy="80683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11"/>
            <p:cNvGrpSpPr/>
            <p:nvPr/>
          </p:nvGrpSpPr>
          <p:grpSpPr>
            <a:xfrm>
              <a:off x="1075765" y="4310086"/>
              <a:ext cx="1559859" cy="1579726"/>
              <a:chOff x="3880968" y="3364969"/>
              <a:chExt cx="1200150" cy="773649"/>
            </a:xfrm>
          </p:grpSpPr>
          <p:pic>
            <p:nvPicPr>
              <p:cNvPr id="24" name="Picture 25"/>
              <p:cNvPicPr>
                <a:picLocks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flipH="1">
                <a:off x="3900018" y="3424243"/>
                <a:ext cx="1181100" cy="714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12"/>
              <p:cNvPicPr>
                <a:picLocks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flipH="1">
                <a:off x="3880968" y="3364969"/>
                <a:ext cx="1181100" cy="714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9" name="Group 12"/>
            <p:cNvGrpSpPr/>
            <p:nvPr/>
          </p:nvGrpSpPr>
          <p:grpSpPr>
            <a:xfrm>
              <a:off x="3626760" y="4305844"/>
              <a:ext cx="1619076" cy="782972"/>
              <a:chOff x="3880968" y="3364969"/>
              <a:chExt cx="1200150" cy="773649"/>
            </a:xfrm>
          </p:grpSpPr>
          <p:pic>
            <p:nvPicPr>
              <p:cNvPr id="22" name="Picture 25"/>
              <p:cNvPicPr>
                <a:picLocks noChangeArrowheads="1"/>
              </p:cNvPicPr>
              <p:nvPr/>
            </p:nvPicPr>
            <p:blipFill>
              <a:blip r:embed="rId3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 flipH="1">
                <a:off x="3900018" y="3424243"/>
                <a:ext cx="1181100" cy="714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12"/>
              <p:cNvPicPr>
                <a:picLocks noChangeArrowheads="1"/>
              </p:cNvPicPr>
              <p:nvPr/>
            </p:nvPicPr>
            <p:blipFill>
              <a:blip r:embed="rId4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 flipH="1">
                <a:off x="3880968" y="3364969"/>
                <a:ext cx="1181100" cy="714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0" name="Group 16"/>
            <p:cNvGrpSpPr/>
            <p:nvPr/>
          </p:nvGrpSpPr>
          <p:grpSpPr>
            <a:xfrm>
              <a:off x="6143243" y="4370247"/>
              <a:ext cx="1619076" cy="782972"/>
              <a:chOff x="3880968" y="3364969"/>
              <a:chExt cx="1200150" cy="773649"/>
            </a:xfrm>
          </p:grpSpPr>
          <p:pic>
            <p:nvPicPr>
              <p:cNvPr id="20" name="Picture 25"/>
              <p:cNvPicPr>
                <a:picLocks noChangeArrowheads="1"/>
              </p:cNvPicPr>
              <p:nvPr/>
            </p:nvPicPr>
            <p:blipFill>
              <a:blip r:embed="rId3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 flipH="1">
                <a:off x="3900018" y="3424243"/>
                <a:ext cx="1181100" cy="714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12"/>
              <p:cNvPicPr>
                <a:picLocks noChangeArrowheads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 flipH="1">
                <a:off x="3880968" y="3364969"/>
                <a:ext cx="1181100" cy="714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1" name="Rounded Rectangle 10"/>
            <p:cNvSpPr/>
            <p:nvPr/>
          </p:nvSpPr>
          <p:spPr>
            <a:xfrm>
              <a:off x="1465728" y="4132489"/>
              <a:ext cx="487590" cy="28656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VM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2259463" y="4323565"/>
              <a:ext cx="487590" cy="28656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VM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850789" y="4146640"/>
              <a:ext cx="487590" cy="286565"/>
            </a:xfrm>
            <a:prstGeom prst="roundRect">
              <a:avLst/>
            </a:prstGeom>
            <a:solidFill>
              <a:schemeClr val="accent3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VM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4685403" y="4150178"/>
              <a:ext cx="487590" cy="286565"/>
            </a:xfrm>
            <a:prstGeom prst="roundRect">
              <a:avLst/>
            </a:prstGeom>
            <a:solidFill>
              <a:schemeClr val="accent3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VM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6367003" y="4155142"/>
              <a:ext cx="487590" cy="286565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VM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7148636" y="4217413"/>
              <a:ext cx="487590" cy="286565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VM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500153" y="4861366"/>
              <a:ext cx="570567" cy="2915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</a:rPr>
                <a:t>VN1</a:t>
              </a:r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8" name="TextBox 35"/>
            <p:cNvSpPr txBox="1"/>
            <p:nvPr/>
          </p:nvSpPr>
          <p:spPr>
            <a:xfrm>
              <a:off x="4114352" y="4518114"/>
              <a:ext cx="570567" cy="2915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3">
                      <a:lumMod val="75000"/>
                    </a:schemeClr>
                  </a:solidFill>
                </a:rPr>
                <a:t>VN2</a:t>
              </a:r>
              <a:endParaRPr lang="en-US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9" name="TextBox 36"/>
            <p:cNvSpPr txBox="1"/>
            <p:nvPr/>
          </p:nvSpPr>
          <p:spPr>
            <a:xfrm>
              <a:off x="6551228" y="4512447"/>
              <a:ext cx="570567" cy="2915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1">
                      <a:lumMod val="75000"/>
                    </a:schemeClr>
                  </a:solidFill>
                </a:rPr>
                <a:t>VN3</a:t>
              </a:r>
              <a:endParaRPr 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704087" y="4865929"/>
              <a:ext cx="487590" cy="28656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VM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987553" y="4652682"/>
              <a:ext cx="450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DC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844117" y="5195047"/>
              <a:ext cx="6615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WAN</a:t>
              </a:r>
              <a:endParaRPr lang="en-US" dirty="0"/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4101352" y="5002305"/>
              <a:ext cx="497542" cy="268941"/>
            </a:xfrm>
            <a:prstGeom prst="round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GW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pic>
          <p:nvPicPr>
            <p:cNvPr id="35" name="Picture 12"/>
            <p:cNvPicPr>
              <a:picLocks noChangeArrowheads="1"/>
            </p:cNvPicPr>
            <p:nvPr/>
          </p:nvPicPr>
          <p:blipFill>
            <a:blip r:embed="rId4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 flipH="1">
              <a:off x="3658137" y="5251620"/>
              <a:ext cx="1492086" cy="678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TextBox 35"/>
            <p:cNvSpPr txBox="1"/>
            <p:nvPr/>
          </p:nvSpPr>
          <p:spPr>
            <a:xfrm>
              <a:off x="4101354" y="5446058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VPN</a:t>
              </a:r>
              <a:endParaRPr lang="en-US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535271" y="5392270"/>
              <a:ext cx="9587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2060"/>
                  </a:solidFill>
                </a:rPr>
                <a:t>Internet</a:t>
              </a:r>
              <a:endParaRPr lang="en-US" b="1" dirty="0">
                <a:solidFill>
                  <a:srgbClr val="002060"/>
                </a:solidFill>
              </a:endParaRPr>
            </a:p>
          </p:txBody>
        </p:sp>
        <p:grpSp>
          <p:nvGrpSpPr>
            <p:cNvPr id="39" name="Group 4070"/>
            <p:cNvGrpSpPr>
              <a:grpSpLocks/>
            </p:cNvGrpSpPr>
            <p:nvPr/>
          </p:nvGrpSpPr>
          <p:grpSpPr bwMode="auto">
            <a:xfrm>
              <a:off x="7351058" y="5741893"/>
              <a:ext cx="286871" cy="349624"/>
              <a:chOff x="2544" y="2208"/>
              <a:chExt cx="431" cy="657"/>
            </a:xfrm>
          </p:grpSpPr>
          <p:grpSp>
            <p:nvGrpSpPr>
              <p:cNvPr id="40" name="Group 4071"/>
              <p:cNvGrpSpPr>
                <a:grpSpLocks/>
              </p:cNvGrpSpPr>
              <p:nvPr/>
            </p:nvGrpSpPr>
            <p:grpSpPr bwMode="auto">
              <a:xfrm>
                <a:off x="2544" y="2266"/>
                <a:ext cx="248" cy="225"/>
                <a:chOff x="1115" y="2348"/>
                <a:chExt cx="220" cy="199"/>
              </a:xfrm>
            </p:grpSpPr>
            <p:sp>
              <p:nvSpPr>
                <p:cNvPr id="54" name="Arc 4072"/>
                <p:cNvSpPr>
                  <a:spLocks/>
                </p:cNvSpPr>
                <p:nvPr/>
              </p:nvSpPr>
              <p:spPr bwMode="auto">
                <a:xfrm>
                  <a:off x="1266" y="2484"/>
                  <a:ext cx="44" cy="32"/>
                </a:xfrm>
                <a:custGeom>
                  <a:avLst/>
                  <a:gdLst>
                    <a:gd name="T0" fmla="*/ 0 w 38364"/>
                    <a:gd name="T1" fmla="*/ 0 h 34984"/>
                    <a:gd name="T2" fmla="*/ 0 w 38364"/>
                    <a:gd name="T3" fmla="*/ 0 h 34984"/>
                    <a:gd name="T4" fmla="*/ 0 w 38364"/>
                    <a:gd name="T5" fmla="*/ 0 h 34984"/>
                    <a:gd name="T6" fmla="*/ 0 60000 65536"/>
                    <a:gd name="T7" fmla="*/ 0 60000 65536"/>
                    <a:gd name="T8" fmla="*/ 0 60000 65536"/>
                    <a:gd name="T9" fmla="*/ 0 w 38364"/>
                    <a:gd name="T10" fmla="*/ 0 h 34984"/>
                    <a:gd name="T11" fmla="*/ 38364 w 38364"/>
                    <a:gd name="T12" fmla="*/ 34984 h 349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8364" h="34984" fill="none" extrusionOk="0">
                      <a:moveTo>
                        <a:pt x="0" y="7979"/>
                      </a:moveTo>
                      <a:cubicBezTo>
                        <a:pt x="4101" y="2931"/>
                        <a:pt x="10259" y="-1"/>
                        <a:pt x="16764" y="0"/>
                      </a:cubicBezTo>
                      <a:cubicBezTo>
                        <a:pt x="28693" y="0"/>
                        <a:pt x="38364" y="9670"/>
                        <a:pt x="38364" y="21600"/>
                      </a:cubicBezTo>
                      <a:cubicBezTo>
                        <a:pt x="38364" y="26456"/>
                        <a:pt x="36727" y="31172"/>
                        <a:pt x="33717" y="34984"/>
                      </a:cubicBezTo>
                    </a:path>
                    <a:path w="38364" h="34984" stroke="0" extrusionOk="0">
                      <a:moveTo>
                        <a:pt x="0" y="7979"/>
                      </a:moveTo>
                      <a:cubicBezTo>
                        <a:pt x="4101" y="2931"/>
                        <a:pt x="10259" y="-1"/>
                        <a:pt x="16764" y="0"/>
                      </a:cubicBezTo>
                      <a:cubicBezTo>
                        <a:pt x="28693" y="0"/>
                        <a:pt x="38364" y="9670"/>
                        <a:pt x="38364" y="21600"/>
                      </a:cubicBezTo>
                      <a:cubicBezTo>
                        <a:pt x="38364" y="26456"/>
                        <a:pt x="36727" y="31172"/>
                        <a:pt x="33717" y="34984"/>
                      </a:cubicBezTo>
                      <a:lnTo>
                        <a:pt x="16764" y="21600"/>
                      </a:lnTo>
                      <a:close/>
                    </a:path>
                  </a:pathLst>
                </a:custGeom>
                <a:noFill/>
                <a:ln w="12699" cap="rnd">
                  <a:solidFill>
                    <a:srgbClr val="494936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Arc 4073"/>
                <p:cNvSpPr>
                  <a:spLocks/>
                </p:cNvSpPr>
                <p:nvPr/>
              </p:nvSpPr>
              <p:spPr bwMode="auto">
                <a:xfrm>
                  <a:off x="1267" y="2483"/>
                  <a:ext cx="44" cy="29"/>
                </a:xfrm>
                <a:custGeom>
                  <a:avLst/>
                  <a:gdLst>
                    <a:gd name="T0" fmla="*/ 0 w 37828"/>
                    <a:gd name="T1" fmla="*/ 0 h 34119"/>
                    <a:gd name="T2" fmla="*/ 0 w 37828"/>
                    <a:gd name="T3" fmla="*/ 0 h 34119"/>
                    <a:gd name="T4" fmla="*/ 0 w 37828"/>
                    <a:gd name="T5" fmla="*/ 0 h 34119"/>
                    <a:gd name="T6" fmla="*/ 0 60000 65536"/>
                    <a:gd name="T7" fmla="*/ 0 60000 65536"/>
                    <a:gd name="T8" fmla="*/ 0 60000 65536"/>
                    <a:gd name="T9" fmla="*/ 0 w 37828"/>
                    <a:gd name="T10" fmla="*/ 0 h 34119"/>
                    <a:gd name="T11" fmla="*/ 37828 w 37828"/>
                    <a:gd name="T12" fmla="*/ 34119 h 3411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7828" h="34119" fill="none" extrusionOk="0">
                      <a:moveTo>
                        <a:pt x="-1" y="7344"/>
                      </a:moveTo>
                      <a:cubicBezTo>
                        <a:pt x="4100" y="2676"/>
                        <a:pt x="10013" y="-1"/>
                        <a:pt x="16228" y="0"/>
                      </a:cubicBezTo>
                      <a:cubicBezTo>
                        <a:pt x="28157" y="0"/>
                        <a:pt x="37828" y="9670"/>
                        <a:pt x="37828" y="21600"/>
                      </a:cubicBezTo>
                      <a:cubicBezTo>
                        <a:pt x="37828" y="26086"/>
                        <a:pt x="36430" y="30462"/>
                        <a:pt x="33830" y="34119"/>
                      </a:cubicBezTo>
                    </a:path>
                    <a:path w="37828" h="34119" stroke="0" extrusionOk="0">
                      <a:moveTo>
                        <a:pt x="-1" y="7344"/>
                      </a:moveTo>
                      <a:cubicBezTo>
                        <a:pt x="4100" y="2676"/>
                        <a:pt x="10013" y="-1"/>
                        <a:pt x="16228" y="0"/>
                      </a:cubicBezTo>
                      <a:cubicBezTo>
                        <a:pt x="28157" y="0"/>
                        <a:pt x="37828" y="9670"/>
                        <a:pt x="37828" y="21600"/>
                      </a:cubicBezTo>
                      <a:cubicBezTo>
                        <a:pt x="37828" y="26086"/>
                        <a:pt x="36430" y="30462"/>
                        <a:pt x="33830" y="34119"/>
                      </a:cubicBezTo>
                      <a:lnTo>
                        <a:pt x="16228" y="21600"/>
                      </a:lnTo>
                      <a:close/>
                    </a:path>
                  </a:pathLst>
                </a:custGeom>
                <a:noFill/>
                <a:ln w="12699" cap="rnd">
                  <a:solidFill>
                    <a:srgbClr val="DBDBCE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56" name="Group 4074"/>
                <p:cNvGrpSpPr>
                  <a:grpSpLocks/>
                </p:cNvGrpSpPr>
                <p:nvPr/>
              </p:nvGrpSpPr>
              <p:grpSpPr bwMode="auto">
                <a:xfrm>
                  <a:off x="1302" y="2510"/>
                  <a:ext cx="33" cy="35"/>
                  <a:chOff x="1302" y="2510"/>
                  <a:chExt cx="33" cy="35"/>
                </a:xfrm>
              </p:grpSpPr>
              <p:sp>
                <p:nvSpPr>
                  <p:cNvPr id="77" name="Freeform 4075"/>
                  <p:cNvSpPr>
                    <a:spLocks/>
                  </p:cNvSpPr>
                  <p:nvPr/>
                </p:nvSpPr>
                <p:spPr bwMode="auto">
                  <a:xfrm>
                    <a:off x="1302" y="2510"/>
                    <a:ext cx="33" cy="19"/>
                  </a:xfrm>
                  <a:custGeom>
                    <a:avLst/>
                    <a:gdLst>
                      <a:gd name="T0" fmla="*/ 32 w 33"/>
                      <a:gd name="T1" fmla="*/ 18 h 19"/>
                      <a:gd name="T2" fmla="*/ 20 w 33"/>
                      <a:gd name="T3" fmla="*/ 0 h 19"/>
                      <a:gd name="T4" fmla="*/ 0 w 33"/>
                      <a:gd name="T5" fmla="*/ 0 h 19"/>
                      <a:gd name="T6" fmla="*/ 13 w 33"/>
                      <a:gd name="T7" fmla="*/ 18 h 19"/>
                      <a:gd name="T8" fmla="*/ 32 w 33"/>
                      <a:gd name="T9" fmla="*/ 18 h 1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3"/>
                      <a:gd name="T16" fmla="*/ 0 h 19"/>
                      <a:gd name="T17" fmla="*/ 33 w 33"/>
                      <a:gd name="T18" fmla="*/ 19 h 19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3" h="19">
                        <a:moveTo>
                          <a:pt x="32" y="18"/>
                        </a:moveTo>
                        <a:lnTo>
                          <a:pt x="20" y="0"/>
                        </a:lnTo>
                        <a:lnTo>
                          <a:pt x="0" y="0"/>
                        </a:lnTo>
                        <a:lnTo>
                          <a:pt x="13" y="18"/>
                        </a:lnTo>
                        <a:lnTo>
                          <a:pt x="32" y="18"/>
                        </a:lnTo>
                      </a:path>
                    </a:pathLst>
                  </a:custGeom>
                  <a:solidFill>
                    <a:srgbClr val="C9C9B6"/>
                  </a:solidFill>
                  <a:ln w="9525" cap="rnd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8" name="Freeform 4076"/>
                  <p:cNvSpPr>
                    <a:spLocks/>
                  </p:cNvSpPr>
                  <p:nvPr/>
                </p:nvSpPr>
                <p:spPr bwMode="auto">
                  <a:xfrm>
                    <a:off x="1302" y="2510"/>
                    <a:ext cx="33" cy="19"/>
                  </a:xfrm>
                  <a:custGeom>
                    <a:avLst/>
                    <a:gdLst>
                      <a:gd name="T0" fmla="*/ 32 w 33"/>
                      <a:gd name="T1" fmla="*/ 18 h 19"/>
                      <a:gd name="T2" fmla="*/ 20 w 33"/>
                      <a:gd name="T3" fmla="*/ 0 h 19"/>
                      <a:gd name="T4" fmla="*/ 0 w 33"/>
                      <a:gd name="T5" fmla="*/ 0 h 19"/>
                      <a:gd name="T6" fmla="*/ 13 w 33"/>
                      <a:gd name="T7" fmla="*/ 18 h 19"/>
                      <a:gd name="T8" fmla="*/ 32 w 33"/>
                      <a:gd name="T9" fmla="*/ 18 h 1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3"/>
                      <a:gd name="T16" fmla="*/ 0 h 19"/>
                      <a:gd name="T17" fmla="*/ 33 w 33"/>
                      <a:gd name="T18" fmla="*/ 19 h 19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3" h="19">
                        <a:moveTo>
                          <a:pt x="32" y="18"/>
                        </a:moveTo>
                        <a:lnTo>
                          <a:pt x="20" y="0"/>
                        </a:lnTo>
                        <a:lnTo>
                          <a:pt x="0" y="0"/>
                        </a:lnTo>
                        <a:lnTo>
                          <a:pt x="13" y="18"/>
                        </a:lnTo>
                        <a:lnTo>
                          <a:pt x="32" y="18"/>
                        </a:lnTo>
                      </a:path>
                    </a:pathLst>
                  </a:custGeom>
                  <a:solidFill>
                    <a:srgbClr val="C9C9B6"/>
                  </a:solidFill>
                  <a:ln w="12699" cap="rnd">
                    <a:solidFill>
                      <a:srgbClr val="494936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9" name="Freeform 4077"/>
                  <p:cNvSpPr>
                    <a:spLocks/>
                  </p:cNvSpPr>
                  <p:nvPr/>
                </p:nvSpPr>
                <p:spPr bwMode="auto">
                  <a:xfrm>
                    <a:off x="1302" y="2510"/>
                    <a:ext cx="17" cy="24"/>
                  </a:xfrm>
                  <a:custGeom>
                    <a:avLst/>
                    <a:gdLst>
                      <a:gd name="T0" fmla="*/ 16 w 17"/>
                      <a:gd name="T1" fmla="*/ 23 h 24"/>
                      <a:gd name="T2" fmla="*/ 0 w 17"/>
                      <a:gd name="T3" fmla="*/ 13 h 24"/>
                      <a:gd name="T4" fmla="*/ 0 w 17"/>
                      <a:gd name="T5" fmla="*/ 0 h 24"/>
                      <a:gd name="T6" fmla="*/ 16 w 17"/>
                      <a:gd name="T7" fmla="*/ 18 h 24"/>
                      <a:gd name="T8" fmla="*/ 16 w 17"/>
                      <a:gd name="T9" fmla="*/ 23 h 2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7"/>
                      <a:gd name="T16" fmla="*/ 0 h 24"/>
                      <a:gd name="T17" fmla="*/ 17 w 17"/>
                      <a:gd name="T18" fmla="*/ 24 h 24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7" h="24">
                        <a:moveTo>
                          <a:pt x="16" y="23"/>
                        </a:moveTo>
                        <a:lnTo>
                          <a:pt x="0" y="13"/>
                        </a:lnTo>
                        <a:lnTo>
                          <a:pt x="0" y="0"/>
                        </a:lnTo>
                        <a:lnTo>
                          <a:pt x="16" y="18"/>
                        </a:lnTo>
                        <a:lnTo>
                          <a:pt x="16" y="23"/>
                        </a:lnTo>
                      </a:path>
                    </a:pathLst>
                  </a:custGeom>
                  <a:solidFill>
                    <a:srgbClr val="7A7A5A"/>
                  </a:solidFill>
                  <a:ln w="9525" cap="rnd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0" name="Freeform 4078"/>
                  <p:cNvSpPr>
                    <a:spLocks/>
                  </p:cNvSpPr>
                  <p:nvPr/>
                </p:nvSpPr>
                <p:spPr bwMode="auto">
                  <a:xfrm>
                    <a:off x="1302" y="2510"/>
                    <a:ext cx="17" cy="24"/>
                  </a:xfrm>
                  <a:custGeom>
                    <a:avLst/>
                    <a:gdLst>
                      <a:gd name="T0" fmla="*/ 16 w 17"/>
                      <a:gd name="T1" fmla="*/ 23 h 24"/>
                      <a:gd name="T2" fmla="*/ 0 w 17"/>
                      <a:gd name="T3" fmla="*/ 13 h 24"/>
                      <a:gd name="T4" fmla="*/ 0 w 17"/>
                      <a:gd name="T5" fmla="*/ 0 h 24"/>
                      <a:gd name="T6" fmla="*/ 16 w 17"/>
                      <a:gd name="T7" fmla="*/ 18 h 24"/>
                      <a:gd name="T8" fmla="*/ 16 w 17"/>
                      <a:gd name="T9" fmla="*/ 23 h 2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7"/>
                      <a:gd name="T16" fmla="*/ 0 h 24"/>
                      <a:gd name="T17" fmla="*/ 17 w 17"/>
                      <a:gd name="T18" fmla="*/ 24 h 24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7" h="24">
                        <a:moveTo>
                          <a:pt x="16" y="23"/>
                        </a:moveTo>
                        <a:lnTo>
                          <a:pt x="0" y="13"/>
                        </a:lnTo>
                        <a:lnTo>
                          <a:pt x="0" y="0"/>
                        </a:lnTo>
                        <a:lnTo>
                          <a:pt x="16" y="18"/>
                        </a:lnTo>
                        <a:lnTo>
                          <a:pt x="16" y="23"/>
                        </a:lnTo>
                      </a:path>
                    </a:pathLst>
                  </a:custGeom>
                  <a:solidFill>
                    <a:srgbClr val="7A7A5A"/>
                  </a:solidFill>
                  <a:ln w="12699" cap="rnd">
                    <a:solidFill>
                      <a:srgbClr val="494936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1" name="Freeform 4079"/>
                  <p:cNvSpPr>
                    <a:spLocks/>
                  </p:cNvSpPr>
                  <p:nvPr/>
                </p:nvSpPr>
                <p:spPr bwMode="auto">
                  <a:xfrm>
                    <a:off x="1315" y="2528"/>
                    <a:ext cx="20" cy="17"/>
                  </a:xfrm>
                  <a:custGeom>
                    <a:avLst/>
                    <a:gdLst>
                      <a:gd name="T0" fmla="*/ 19 w 20"/>
                      <a:gd name="T1" fmla="*/ 0 h 17"/>
                      <a:gd name="T2" fmla="*/ 0 w 20"/>
                      <a:gd name="T3" fmla="*/ 0 h 17"/>
                      <a:gd name="T4" fmla="*/ 0 w 20"/>
                      <a:gd name="T5" fmla="*/ 16 h 17"/>
                      <a:gd name="T6" fmla="*/ 19 w 20"/>
                      <a:gd name="T7" fmla="*/ 16 h 17"/>
                      <a:gd name="T8" fmla="*/ 19 w 20"/>
                      <a:gd name="T9" fmla="*/ 0 h 1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0"/>
                      <a:gd name="T16" fmla="*/ 0 h 17"/>
                      <a:gd name="T17" fmla="*/ 20 w 20"/>
                      <a:gd name="T18" fmla="*/ 17 h 1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0" h="17">
                        <a:moveTo>
                          <a:pt x="19" y="0"/>
                        </a:moveTo>
                        <a:lnTo>
                          <a:pt x="0" y="0"/>
                        </a:lnTo>
                        <a:lnTo>
                          <a:pt x="0" y="16"/>
                        </a:lnTo>
                        <a:lnTo>
                          <a:pt x="19" y="16"/>
                        </a:lnTo>
                        <a:lnTo>
                          <a:pt x="19" y="0"/>
                        </a:lnTo>
                      </a:path>
                    </a:pathLst>
                  </a:custGeom>
                  <a:solidFill>
                    <a:srgbClr val="B7B79D"/>
                  </a:solidFill>
                  <a:ln w="9525" cap="rnd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" name="Freeform 4080"/>
                  <p:cNvSpPr>
                    <a:spLocks/>
                  </p:cNvSpPr>
                  <p:nvPr/>
                </p:nvSpPr>
                <p:spPr bwMode="auto">
                  <a:xfrm>
                    <a:off x="1315" y="2528"/>
                    <a:ext cx="20" cy="17"/>
                  </a:xfrm>
                  <a:custGeom>
                    <a:avLst/>
                    <a:gdLst>
                      <a:gd name="T0" fmla="*/ 19 w 20"/>
                      <a:gd name="T1" fmla="*/ 0 h 17"/>
                      <a:gd name="T2" fmla="*/ 0 w 20"/>
                      <a:gd name="T3" fmla="*/ 0 h 17"/>
                      <a:gd name="T4" fmla="*/ 0 w 20"/>
                      <a:gd name="T5" fmla="*/ 16 h 17"/>
                      <a:gd name="T6" fmla="*/ 19 w 20"/>
                      <a:gd name="T7" fmla="*/ 16 h 17"/>
                      <a:gd name="T8" fmla="*/ 19 w 20"/>
                      <a:gd name="T9" fmla="*/ 0 h 1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0"/>
                      <a:gd name="T16" fmla="*/ 0 h 17"/>
                      <a:gd name="T17" fmla="*/ 20 w 20"/>
                      <a:gd name="T18" fmla="*/ 17 h 1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0" h="17">
                        <a:moveTo>
                          <a:pt x="19" y="0"/>
                        </a:moveTo>
                        <a:lnTo>
                          <a:pt x="0" y="0"/>
                        </a:lnTo>
                        <a:lnTo>
                          <a:pt x="0" y="16"/>
                        </a:lnTo>
                        <a:lnTo>
                          <a:pt x="19" y="16"/>
                        </a:lnTo>
                        <a:lnTo>
                          <a:pt x="19" y="0"/>
                        </a:lnTo>
                      </a:path>
                    </a:pathLst>
                  </a:custGeom>
                  <a:solidFill>
                    <a:srgbClr val="B7B79D"/>
                  </a:solidFill>
                  <a:ln w="12699" cap="rnd">
                    <a:solidFill>
                      <a:srgbClr val="494936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57" name="Freeform 4081"/>
                <p:cNvSpPr>
                  <a:spLocks/>
                </p:cNvSpPr>
                <p:nvPr/>
              </p:nvSpPr>
              <p:spPr bwMode="auto">
                <a:xfrm>
                  <a:off x="1125" y="2503"/>
                  <a:ext cx="26" cy="33"/>
                </a:xfrm>
                <a:custGeom>
                  <a:avLst/>
                  <a:gdLst>
                    <a:gd name="T0" fmla="*/ 25 w 26"/>
                    <a:gd name="T1" fmla="*/ 32 h 33"/>
                    <a:gd name="T2" fmla="*/ 0 w 26"/>
                    <a:gd name="T3" fmla="*/ 10 h 33"/>
                    <a:gd name="T4" fmla="*/ 0 w 26"/>
                    <a:gd name="T5" fmla="*/ 0 h 33"/>
                    <a:gd name="T6" fmla="*/ 25 w 26"/>
                    <a:gd name="T7" fmla="*/ 27 h 33"/>
                    <a:gd name="T8" fmla="*/ 25 w 26"/>
                    <a:gd name="T9" fmla="*/ 32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"/>
                    <a:gd name="T16" fmla="*/ 0 h 33"/>
                    <a:gd name="T17" fmla="*/ 26 w 26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" h="33">
                      <a:moveTo>
                        <a:pt x="25" y="32"/>
                      </a:moveTo>
                      <a:lnTo>
                        <a:pt x="0" y="10"/>
                      </a:lnTo>
                      <a:lnTo>
                        <a:pt x="0" y="0"/>
                      </a:lnTo>
                      <a:lnTo>
                        <a:pt x="25" y="27"/>
                      </a:lnTo>
                      <a:lnTo>
                        <a:pt x="25" y="32"/>
                      </a:lnTo>
                    </a:path>
                  </a:pathLst>
                </a:custGeom>
                <a:solidFill>
                  <a:srgbClr val="DBDBCE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" name="Freeform 4082"/>
                <p:cNvSpPr>
                  <a:spLocks/>
                </p:cNvSpPr>
                <p:nvPr/>
              </p:nvSpPr>
              <p:spPr bwMode="auto">
                <a:xfrm>
                  <a:off x="1125" y="2503"/>
                  <a:ext cx="26" cy="33"/>
                </a:xfrm>
                <a:custGeom>
                  <a:avLst/>
                  <a:gdLst>
                    <a:gd name="T0" fmla="*/ 25 w 26"/>
                    <a:gd name="T1" fmla="*/ 32 h 33"/>
                    <a:gd name="T2" fmla="*/ 0 w 26"/>
                    <a:gd name="T3" fmla="*/ 10 h 33"/>
                    <a:gd name="T4" fmla="*/ 0 w 26"/>
                    <a:gd name="T5" fmla="*/ 0 h 33"/>
                    <a:gd name="T6" fmla="*/ 25 w 26"/>
                    <a:gd name="T7" fmla="*/ 27 h 33"/>
                    <a:gd name="T8" fmla="*/ 25 w 26"/>
                    <a:gd name="T9" fmla="*/ 32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"/>
                    <a:gd name="T16" fmla="*/ 0 h 33"/>
                    <a:gd name="T17" fmla="*/ 26 w 26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" h="33">
                      <a:moveTo>
                        <a:pt x="25" y="32"/>
                      </a:moveTo>
                      <a:lnTo>
                        <a:pt x="0" y="10"/>
                      </a:lnTo>
                      <a:lnTo>
                        <a:pt x="0" y="0"/>
                      </a:lnTo>
                      <a:lnTo>
                        <a:pt x="25" y="27"/>
                      </a:lnTo>
                      <a:lnTo>
                        <a:pt x="25" y="32"/>
                      </a:lnTo>
                    </a:path>
                  </a:pathLst>
                </a:custGeom>
                <a:solidFill>
                  <a:srgbClr val="DBDBCE"/>
                </a:solidFill>
                <a:ln w="12699" cap="rnd">
                  <a:solidFill>
                    <a:srgbClr val="49493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" name="Freeform 4083"/>
                <p:cNvSpPr>
                  <a:spLocks/>
                </p:cNvSpPr>
                <p:nvPr/>
              </p:nvSpPr>
              <p:spPr bwMode="auto">
                <a:xfrm>
                  <a:off x="1115" y="2463"/>
                  <a:ext cx="161" cy="21"/>
                </a:xfrm>
                <a:custGeom>
                  <a:avLst/>
                  <a:gdLst>
                    <a:gd name="T0" fmla="*/ 160 w 161"/>
                    <a:gd name="T1" fmla="*/ 20 h 21"/>
                    <a:gd name="T2" fmla="*/ 142 w 161"/>
                    <a:gd name="T3" fmla="*/ 0 h 21"/>
                    <a:gd name="T4" fmla="*/ 0 w 161"/>
                    <a:gd name="T5" fmla="*/ 0 h 21"/>
                    <a:gd name="T6" fmla="*/ 18 w 161"/>
                    <a:gd name="T7" fmla="*/ 20 h 21"/>
                    <a:gd name="T8" fmla="*/ 160 w 161"/>
                    <a:gd name="T9" fmla="*/ 2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1"/>
                    <a:gd name="T16" fmla="*/ 0 h 21"/>
                    <a:gd name="T17" fmla="*/ 161 w 16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1" h="21">
                      <a:moveTo>
                        <a:pt x="160" y="20"/>
                      </a:moveTo>
                      <a:lnTo>
                        <a:pt x="142" y="0"/>
                      </a:lnTo>
                      <a:lnTo>
                        <a:pt x="0" y="0"/>
                      </a:lnTo>
                      <a:lnTo>
                        <a:pt x="18" y="20"/>
                      </a:lnTo>
                      <a:lnTo>
                        <a:pt x="160" y="20"/>
                      </a:lnTo>
                    </a:path>
                  </a:pathLst>
                </a:custGeom>
                <a:solidFill>
                  <a:srgbClr val="C9C9B6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" name="Freeform 4084"/>
                <p:cNvSpPr>
                  <a:spLocks/>
                </p:cNvSpPr>
                <p:nvPr/>
              </p:nvSpPr>
              <p:spPr bwMode="auto">
                <a:xfrm>
                  <a:off x="1115" y="2463"/>
                  <a:ext cx="161" cy="21"/>
                </a:xfrm>
                <a:custGeom>
                  <a:avLst/>
                  <a:gdLst>
                    <a:gd name="T0" fmla="*/ 160 w 161"/>
                    <a:gd name="T1" fmla="*/ 20 h 21"/>
                    <a:gd name="T2" fmla="*/ 142 w 161"/>
                    <a:gd name="T3" fmla="*/ 0 h 21"/>
                    <a:gd name="T4" fmla="*/ 0 w 161"/>
                    <a:gd name="T5" fmla="*/ 0 h 21"/>
                    <a:gd name="T6" fmla="*/ 18 w 161"/>
                    <a:gd name="T7" fmla="*/ 20 h 21"/>
                    <a:gd name="T8" fmla="*/ 160 w 161"/>
                    <a:gd name="T9" fmla="*/ 2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1"/>
                    <a:gd name="T16" fmla="*/ 0 h 21"/>
                    <a:gd name="T17" fmla="*/ 161 w 16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1" h="21">
                      <a:moveTo>
                        <a:pt x="160" y="20"/>
                      </a:moveTo>
                      <a:lnTo>
                        <a:pt x="142" y="0"/>
                      </a:lnTo>
                      <a:lnTo>
                        <a:pt x="0" y="0"/>
                      </a:lnTo>
                      <a:lnTo>
                        <a:pt x="18" y="20"/>
                      </a:lnTo>
                      <a:lnTo>
                        <a:pt x="160" y="20"/>
                      </a:lnTo>
                    </a:path>
                  </a:pathLst>
                </a:custGeom>
                <a:solidFill>
                  <a:srgbClr val="C9C9B6"/>
                </a:solidFill>
                <a:ln w="12699" cap="rnd">
                  <a:solidFill>
                    <a:srgbClr val="49493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" name="Freeform 4085"/>
                <p:cNvSpPr>
                  <a:spLocks/>
                </p:cNvSpPr>
                <p:nvPr/>
              </p:nvSpPr>
              <p:spPr bwMode="auto">
                <a:xfrm>
                  <a:off x="1133" y="2483"/>
                  <a:ext cx="143" cy="26"/>
                </a:xfrm>
                <a:custGeom>
                  <a:avLst/>
                  <a:gdLst>
                    <a:gd name="T0" fmla="*/ 142 w 143"/>
                    <a:gd name="T1" fmla="*/ 0 h 26"/>
                    <a:gd name="T2" fmla="*/ 0 w 143"/>
                    <a:gd name="T3" fmla="*/ 0 h 26"/>
                    <a:gd name="T4" fmla="*/ 0 w 143"/>
                    <a:gd name="T5" fmla="*/ 25 h 26"/>
                    <a:gd name="T6" fmla="*/ 142 w 143"/>
                    <a:gd name="T7" fmla="*/ 25 h 26"/>
                    <a:gd name="T8" fmla="*/ 142 w 143"/>
                    <a:gd name="T9" fmla="*/ 0 h 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3"/>
                    <a:gd name="T16" fmla="*/ 0 h 26"/>
                    <a:gd name="T17" fmla="*/ 143 w 143"/>
                    <a:gd name="T18" fmla="*/ 26 h 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3" h="26">
                      <a:moveTo>
                        <a:pt x="142" y="0"/>
                      </a:moveTo>
                      <a:lnTo>
                        <a:pt x="0" y="0"/>
                      </a:lnTo>
                      <a:lnTo>
                        <a:pt x="0" y="25"/>
                      </a:lnTo>
                      <a:lnTo>
                        <a:pt x="142" y="25"/>
                      </a:lnTo>
                      <a:lnTo>
                        <a:pt x="142" y="0"/>
                      </a:lnTo>
                    </a:path>
                  </a:pathLst>
                </a:custGeom>
                <a:solidFill>
                  <a:srgbClr val="B7B79D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" name="Freeform 4086"/>
                <p:cNvSpPr>
                  <a:spLocks/>
                </p:cNvSpPr>
                <p:nvPr/>
              </p:nvSpPr>
              <p:spPr bwMode="auto">
                <a:xfrm>
                  <a:off x="1133" y="2483"/>
                  <a:ext cx="143" cy="26"/>
                </a:xfrm>
                <a:custGeom>
                  <a:avLst/>
                  <a:gdLst>
                    <a:gd name="T0" fmla="*/ 142 w 143"/>
                    <a:gd name="T1" fmla="*/ 0 h 26"/>
                    <a:gd name="T2" fmla="*/ 0 w 143"/>
                    <a:gd name="T3" fmla="*/ 0 h 26"/>
                    <a:gd name="T4" fmla="*/ 0 w 143"/>
                    <a:gd name="T5" fmla="*/ 25 h 26"/>
                    <a:gd name="T6" fmla="*/ 142 w 143"/>
                    <a:gd name="T7" fmla="*/ 25 h 26"/>
                    <a:gd name="T8" fmla="*/ 142 w 143"/>
                    <a:gd name="T9" fmla="*/ 0 h 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3"/>
                    <a:gd name="T16" fmla="*/ 0 h 26"/>
                    <a:gd name="T17" fmla="*/ 143 w 143"/>
                    <a:gd name="T18" fmla="*/ 26 h 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3" h="26">
                      <a:moveTo>
                        <a:pt x="142" y="0"/>
                      </a:moveTo>
                      <a:lnTo>
                        <a:pt x="0" y="0"/>
                      </a:lnTo>
                      <a:lnTo>
                        <a:pt x="0" y="25"/>
                      </a:lnTo>
                      <a:lnTo>
                        <a:pt x="142" y="25"/>
                      </a:lnTo>
                      <a:lnTo>
                        <a:pt x="142" y="0"/>
                      </a:lnTo>
                    </a:path>
                  </a:pathLst>
                </a:custGeom>
                <a:solidFill>
                  <a:srgbClr val="B7B79D"/>
                </a:solidFill>
                <a:ln w="12699" cap="rnd">
                  <a:solidFill>
                    <a:srgbClr val="49493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" name="Freeform 4087"/>
                <p:cNvSpPr>
                  <a:spLocks/>
                </p:cNvSpPr>
                <p:nvPr/>
              </p:nvSpPr>
              <p:spPr bwMode="auto">
                <a:xfrm>
                  <a:off x="1115" y="2463"/>
                  <a:ext cx="19" cy="46"/>
                </a:xfrm>
                <a:custGeom>
                  <a:avLst/>
                  <a:gdLst>
                    <a:gd name="T0" fmla="*/ 18 w 19"/>
                    <a:gd name="T1" fmla="*/ 45 h 46"/>
                    <a:gd name="T2" fmla="*/ 0 w 19"/>
                    <a:gd name="T3" fmla="*/ 27 h 46"/>
                    <a:gd name="T4" fmla="*/ 0 w 19"/>
                    <a:gd name="T5" fmla="*/ 0 h 46"/>
                    <a:gd name="T6" fmla="*/ 18 w 19"/>
                    <a:gd name="T7" fmla="*/ 20 h 46"/>
                    <a:gd name="T8" fmla="*/ 18 w 19"/>
                    <a:gd name="T9" fmla="*/ 45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46"/>
                    <a:gd name="T17" fmla="*/ 19 w 19"/>
                    <a:gd name="T18" fmla="*/ 46 h 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46">
                      <a:moveTo>
                        <a:pt x="18" y="45"/>
                      </a:moveTo>
                      <a:lnTo>
                        <a:pt x="0" y="27"/>
                      </a:lnTo>
                      <a:lnTo>
                        <a:pt x="0" y="0"/>
                      </a:lnTo>
                      <a:lnTo>
                        <a:pt x="18" y="20"/>
                      </a:lnTo>
                      <a:lnTo>
                        <a:pt x="18" y="45"/>
                      </a:lnTo>
                    </a:path>
                  </a:pathLst>
                </a:custGeom>
                <a:solidFill>
                  <a:srgbClr val="DBDBCE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" name="Freeform 4088"/>
                <p:cNvSpPr>
                  <a:spLocks/>
                </p:cNvSpPr>
                <p:nvPr/>
              </p:nvSpPr>
              <p:spPr bwMode="auto">
                <a:xfrm>
                  <a:off x="1115" y="2463"/>
                  <a:ext cx="19" cy="46"/>
                </a:xfrm>
                <a:custGeom>
                  <a:avLst/>
                  <a:gdLst>
                    <a:gd name="T0" fmla="*/ 18 w 19"/>
                    <a:gd name="T1" fmla="*/ 45 h 46"/>
                    <a:gd name="T2" fmla="*/ 0 w 19"/>
                    <a:gd name="T3" fmla="*/ 27 h 46"/>
                    <a:gd name="T4" fmla="*/ 0 w 19"/>
                    <a:gd name="T5" fmla="*/ 0 h 46"/>
                    <a:gd name="T6" fmla="*/ 18 w 19"/>
                    <a:gd name="T7" fmla="*/ 20 h 46"/>
                    <a:gd name="T8" fmla="*/ 18 w 19"/>
                    <a:gd name="T9" fmla="*/ 45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46"/>
                    <a:gd name="T17" fmla="*/ 19 w 19"/>
                    <a:gd name="T18" fmla="*/ 46 h 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46">
                      <a:moveTo>
                        <a:pt x="18" y="45"/>
                      </a:moveTo>
                      <a:lnTo>
                        <a:pt x="0" y="27"/>
                      </a:lnTo>
                      <a:lnTo>
                        <a:pt x="0" y="0"/>
                      </a:lnTo>
                      <a:lnTo>
                        <a:pt x="18" y="20"/>
                      </a:lnTo>
                      <a:lnTo>
                        <a:pt x="18" y="45"/>
                      </a:lnTo>
                    </a:path>
                  </a:pathLst>
                </a:custGeom>
                <a:solidFill>
                  <a:srgbClr val="DBDBCE"/>
                </a:solidFill>
                <a:ln w="12699" cap="rnd">
                  <a:solidFill>
                    <a:srgbClr val="49493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5" name="Freeform 4089"/>
                <p:cNvSpPr>
                  <a:spLocks/>
                </p:cNvSpPr>
                <p:nvPr/>
              </p:nvSpPr>
              <p:spPr bwMode="auto">
                <a:xfrm>
                  <a:off x="1118" y="2463"/>
                  <a:ext cx="155" cy="17"/>
                </a:xfrm>
                <a:custGeom>
                  <a:avLst/>
                  <a:gdLst>
                    <a:gd name="T0" fmla="*/ 154 w 155"/>
                    <a:gd name="T1" fmla="*/ 16 h 17"/>
                    <a:gd name="T2" fmla="*/ 139 w 155"/>
                    <a:gd name="T3" fmla="*/ 0 h 17"/>
                    <a:gd name="T4" fmla="*/ 0 w 155"/>
                    <a:gd name="T5" fmla="*/ 0 h 17"/>
                    <a:gd name="T6" fmla="*/ 15 w 155"/>
                    <a:gd name="T7" fmla="*/ 16 h 17"/>
                    <a:gd name="T8" fmla="*/ 154 w 155"/>
                    <a:gd name="T9" fmla="*/ 16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5"/>
                    <a:gd name="T16" fmla="*/ 0 h 17"/>
                    <a:gd name="T17" fmla="*/ 155 w 155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5" h="17">
                      <a:moveTo>
                        <a:pt x="154" y="16"/>
                      </a:moveTo>
                      <a:lnTo>
                        <a:pt x="139" y="0"/>
                      </a:lnTo>
                      <a:lnTo>
                        <a:pt x="0" y="0"/>
                      </a:lnTo>
                      <a:lnTo>
                        <a:pt x="15" y="16"/>
                      </a:lnTo>
                      <a:lnTo>
                        <a:pt x="154" y="16"/>
                      </a:lnTo>
                    </a:path>
                  </a:pathLst>
                </a:custGeom>
                <a:solidFill>
                  <a:srgbClr val="000000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6" name="Freeform 4090"/>
                <p:cNvSpPr>
                  <a:spLocks/>
                </p:cNvSpPr>
                <p:nvPr/>
              </p:nvSpPr>
              <p:spPr bwMode="auto">
                <a:xfrm>
                  <a:off x="1118" y="2463"/>
                  <a:ext cx="155" cy="17"/>
                </a:xfrm>
                <a:custGeom>
                  <a:avLst/>
                  <a:gdLst>
                    <a:gd name="T0" fmla="*/ 154 w 155"/>
                    <a:gd name="T1" fmla="*/ 16 h 17"/>
                    <a:gd name="T2" fmla="*/ 139 w 155"/>
                    <a:gd name="T3" fmla="*/ 0 h 17"/>
                    <a:gd name="T4" fmla="*/ 0 w 155"/>
                    <a:gd name="T5" fmla="*/ 0 h 17"/>
                    <a:gd name="T6" fmla="*/ 15 w 155"/>
                    <a:gd name="T7" fmla="*/ 16 h 17"/>
                    <a:gd name="T8" fmla="*/ 154 w 155"/>
                    <a:gd name="T9" fmla="*/ 16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5"/>
                    <a:gd name="T16" fmla="*/ 0 h 17"/>
                    <a:gd name="T17" fmla="*/ 155 w 155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5" h="17">
                      <a:moveTo>
                        <a:pt x="154" y="16"/>
                      </a:moveTo>
                      <a:lnTo>
                        <a:pt x="139" y="0"/>
                      </a:lnTo>
                      <a:lnTo>
                        <a:pt x="0" y="0"/>
                      </a:lnTo>
                      <a:lnTo>
                        <a:pt x="15" y="16"/>
                      </a:lnTo>
                      <a:lnTo>
                        <a:pt x="154" y="16"/>
                      </a:lnTo>
                    </a:path>
                  </a:pathLst>
                </a:custGeom>
                <a:solidFill>
                  <a:srgbClr val="000000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7" name="Freeform 4091"/>
                <p:cNvSpPr>
                  <a:spLocks/>
                </p:cNvSpPr>
                <p:nvPr/>
              </p:nvSpPr>
              <p:spPr bwMode="auto">
                <a:xfrm>
                  <a:off x="1118" y="2348"/>
                  <a:ext cx="158" cy="17"/>
                </a:xfrm>
                <a:custGeom>
                  <a:avLst/>
                  <a:gdLst>
                    <a:gd name="T0" fmla="*/ 157 w 158"/>
                    <a:gd name="T1" fmla="*/ 16 h 17"/>
                    <a:gd name="T2" fmla="*/ 142 w 158"/>
                    <a:gd name="T3" fmla="*/ 0 h 17"/>
                    <a:gd name="T4" fmla="*/ 0 w 158"/>
                    <a:gd name="T5" fmla="*/ 0 h 17"/>
                    <a:gd name="T6" fmla="*/ 15 w 158"/>
                    <a:gd name="T7" fmla="*/ 16 h 17"/>
                    <a:gd name="T8" fmla="*/ 157 w 158"/>
                    <a:gd name="T9" fmla="*/ 16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8"/>
                    <a:gd name="T16" fmla="*/ 0 h 17"/>
                    <a:gd name="T17" fmla="*/ 158 w 158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8" h="17">
                      <a:moveTo>
                        <a:pt x="157" y="16"/>
                      </a:moveTo>
                      <a:lnTo>
                        <a:pt x="142" y="0"/>
                      </a:lnTo>
                      <a:lnTo>
                        <a:pt x="0" y="0"/>
                      </a:lnTo>
                      <a:lnTo>
                        <a:pt x="15" y="16"/>
                      </a:lnTo>
                      <a:lnTo>
                        <a:pt x="157" y="16"/>
                      </a:lnTo>
                    </a:path>
                  </a:pathLst>
                </a:custGeom>
                <a:solidFill>
                  <a:srgbClr val="C9C9B6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8" name="Freeform 4092"/>
                <p:cNvSpPr>
                  <a:spLocks/>
                </p:cNvSpPr>
                <p:nvPr/>
              </p:nvSpPr>
              <p:spPr bwMode="auto">
                <a:xfrm>
                  <a:off x="1118" y="2348"/>
                  <a:ext cx="158" cy="17"/>
                </a:xfrm>
                <a:custGeom>
                  <a:avLst/>
                  <a:gdLst>
                    <a:gd name="T0" fmla="*/ 157 w 158"/>
                    <a:gd name="T1" fmla="*/ 16 h 17"/>
                    <a:gd name="T2" fmla="*/ 142 w 158"/>
                    <a:gd name="T3" fmla="*/ 0 h 17"/>
                    <a:gd name="T4" fmla="*/ 0 w 158"/>
                    <a:gd name="T5" fmla="*/ 0 h 17"/>
                    <a:gd name="T6" fmla="*/ 15 w 158"/>
                    <a:gd name="T7" fmla="*/ 16 h 17"/>
                    <a:gd name="T8" fmla="*/ 157 w 158"/>
                    <a:gd name="T9" fmla="*/ 16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8"/>
                    <a:gd name="T16" fmla="*/ 0 h 17"/>
                    <a:gd name="T17" fmla="*/ 158 w 158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8" h="17">
                      <a:moveTo>
                        <a:pt x="157" y="16"/>
                      </a:moveTo>
                      <a:lnTo>
                        <a:pt x="142" y="0"/>
                      </a:lnTo>
                      <a:lnTo>
                        <a:pt x="0" y="0"/>
                      </a:lnTo>
                      <a:lnTo>
                        <a:pt x="15" y="16"/>
                      </a:lnTo>
                      <a:lnTo>
                        <a:pt x="157" y="16"/>
                      </a:lnTo>
                    </a:path>
                  </a:pathLst>
                </a:custGeom>
                <a:solidFill>
                  <a:srgbClr val="C9C9B6"/>
                </a:solidFill>
                <a:ln w="12699" cap="rnd">
                  <a:solidFill>
                    <a:srgbClr val="49493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9" name="Rectangle 4093"/>
                <p:cNvSpPr>
                  <a:spLocks noChangeArrowheads="1"/>
                </p:cNvSpPr>
                <p:nvPr/>
              </p:nvSpPr>
              <p:spPr bwMode="auto">
                <a:xfrm>
                  <a:off x="1137" y="2367"/>
                  <a:ext cx="136" cy="104"/>
                </a:xfrm>
                <a:prstGeom prst="rect">
                  <a:avLst/>
                </a:prstGeom>
                <a:solidFill>
                  <a:srgbClr val="B7B79D"/>
                </a:solidFill>
                <a:ln w="12699">
                  <a:solidFill>
                    <a:srgbClr val="494936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0" name="Rectangle 4094"/>
                <p:cNvSpPr>
                  <a:spLocks noChangeArrowheads="1"/>
                </p:cNvSpPr>
                <p:nvPr/>
              </p:nvSpPr>
              <p:spPr bwMode="auto">
                <a:xfrm>
                  <a:off x="1149" y="2382"/>
                  <a:ext cx="112" cy="79"/>
                </a:xfrm>
                <a:prstGeom prst="rect">
                  <a:avLst/>
                </a:prstGeom>
                <a:solidFill>
                  <a:srgbClr val="FFFFFF"/>
                </a:solidFill>
                <a:ln w="12699">
                  <a:solidFill>
                    <a:srgbClr val="494936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1" name="Freeform 4095"/>
                <p:cNvSpPr>
                  <a:spLocks/>
                </p:cNvSpPr>
                <p:nvPr/>
              </p:nvSpPr>
              <p:spPr bwMode="auto">
                <a:xfrm>
                  <a:off x="1118" y="2348"/>
                  <a:ext cx="17" cy="128"/>
                </a:xfrm>
                <a:custGeom>
                  <a:avLst/>
                  <a:gdLst>
                    <a:gd name="T0" fmla="*/ 16 w 17"/>
                    <a:gd name="T1" fmla="*/ 127 h 128"/>
                    <a:gd name="T2" fmla="*/ 0 w 17"/>
                    <a:gd name="T3" fmla="*/ 112 h 128"/>
                    <a:gd name="T4" fmla="*/ 0 w 17"/>
                    <a:gd name="T5" fmla="*/ 0 h 128"/>
                    <a:gd name="T6" fmla="*/ 16 w 17"/>
                    <a:gd name="T7" fmla="*/ 15 h 128"/>
                    <a:gd name="T8" fmla="*/ 16 w 17"/>
                    <a:gd name="T9" fmla="*/ 127 h 1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128"/>
                    <a:gd name="T17" fmla="*/ 17 w 17"/>
                    <a:gd name="T18" fmla="*/ 128 h 1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128">
                      <a:moveTo>
                        <a:pt x="16" y="127"/>
                      </a:moveTo>
                      <a:lnTo>
                        <a:pt x="0" y="112"/>
                      </a:lnTo>
                      <a:lnTo>
                        <a:pt x="0" y="0"/>
                      </a:lnTo>
                      <a:lnTo>
                        <a:pt x="16" y="15"/>
                      </a:lnTo>
                      <a:lnTo>
                        <a:pt x="16" y="127"/>
                      </a:lnTo>
                    </a:path>
                  </a:pathLst>
                </a:custGeom>
                <a:solidFill>
                  <a:srgbClr val="DBDBCE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" name="Freeform 4096"/>
                <p:cNvSpPr>
                  <a:spLocks/>
                </p:cNvSpPr>
                <p:nvPr/>
              </p:nvSpPr>
              <p:spPr bwMode="auto">
                <a:xfrm>
                  <a:off x="1118" y="2348"/>
                  <a:ext cx="17" cy="128"/>
                </a:xfrm>
                <a:custGeom>
                  <a:avLst/>
                  <a:gdLst>
                    <a:gd name="T0" fmla="*/ 16 w 17"/>
                    <a:gd name="T1" fmla="*/ 127 h 128"/>
                    <a:gd name="T2" fmla="*/ 0 w 17"/>
                    <a:gd name="T3" fmla="*/ 112 h 128"/>
                    <a:gd name="T4" fmla="*/ 0 w 17"/>
                    <a:gd name="T5" fmla="*/ 0 h 128"/>
                    <a:gd name="T6" fmla="*/ 16 w 17"/>
                    <a:gd name="T7" fmla="*/ 15 h 128"/>
                    <a:gd name="T8" fmla="*/ 16 w 17"/>
                    <a:gd name="T9" fmla="*/ 127 h 1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128"/>
                    <a:gd name="T17" fmla="*/ 17 w 17"/>
                    <a:gd name="T18" fmla="*/ 128 h 1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128">
                      <a:moveTo>
                        <a:pt x="16" y="127"/>
                      </a:moveTo>
                      <a:lnTo>
                        <a:pt x="0" y="112"/>
                      </a:lnTo>
                      <a:lnTo>
                        <a:pt x="0" y="0"/>
                      </a:lnTo>
                      <a:lnTo>
                        <a:pt x="16" y="15"/>
                      </a:lnTo>
                      <a:lnTo>
                        <a:pt x="16" y="127"/>
                      </a:lnTo>
                    </a:path>
                  </a:pathLst>
                </a:custGeom>
                <a:solidFill>
                  <a:srgbClr val="DBDBCE"/>
                </a:solidFill>
                <a:ln w="12699" cap="rnd">
                  <a:solidFill>
                    <a:srgbClr val="49493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" name="Freeform 4097"/>
                <p:cNvSpPr>
                  <a:spLocks/>
                </p:cNvSpPr>
                <p:nvPr/>
              </p:nvSpPr>
              <p:spPr bwMode="auto">
                <a:xfrm>
                  <a:off x="1125" y="2503"/>
                  <a:ext cx="181" cy="28"/>
                </a:xfrm>
                <a:custGeom>
                  <a:avLst/>
                  <a:gdLst>
                    <a:gd name="T0" fmla="*/ 180 w 181"/>
                    <a:gd name="T1" fmla="*/ 27 h 28"/>
                    <a:gd name="T2" fmla="*/ 157 w 181"/>
                    <a:gd name="T3" fmla="*/ 0 h 28"/>
                    <a:gd name="T4" fmla="*/ 0 w 181"/>
                    <a:gd name="T5" fmla="*/ 0 h 28"/>
                    <a:gd name="T6" fmla="*/ 23 w 181"/>
                    <a:gd name="T7" fmla="*/ 27 h 28"/>
                    <a:gd name="T8" fmla="*/ 180 w 181"/>
                    <a:gd name="T9" fmla="*/ 27 h 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1"/>
                    <a:gd name="T16" fmla="*/ 0 h 28"/>
                    <a:gd name="T17" fmla="*/ 181 w 181"/>
                    <a:gd name="T18" fmla="*/ 28 h 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1" h="28">
                      <a:moveTo>
                        <a:pt x="180" y="27"/>
                      </a:moveTo>
                      <a:lnTo>
                        <a:pt x="157" y="0"/>
                      </a:lnTo>
                      <a:lnTo>
                        <a:pt x="0" y="0"/>
                      </a:lnTo>
                      <a:lnTo>
                        <a:pt x="23" y="27"/>
                      </a:lnTo>
                      <a:lnTo>
                        <a:pt x="180" y="27"/>
                      </a:lnTo>
                    </a:path>
                  </a:pathLst>
                </a:custGeom>
                <a:solidFill>
                  <a:srgbClr val="C9C9B6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" name="Freeform 4098"/>
                <p:cNvSpPr>
                  <a:spLocks/>
                </p:cNvSpPr>
                <p:nvPr/>
              </p:nvSpPr>
              <p:spPr bwMode="auto">
                <a:xfrm>
                  <a:off x="1125" y="2503"/>
                  <a:ext cx="181" cy="28"/>
                </a:xfrm>
                <a:custGeom>
                  <a:avLst/>
                  <a:gdLst>
                    <a:gd name="T0" fmla="*/ 180 w 181"/>
                    <a:gd name="T1" fmla="*/ 27 h 28"/>
                    <a:gd name="T2" fmla="*/ 157 w 181"/>
                    <a:gd name="T3" fmla="*/ 0 h 28"/>
                    <a:gd name="T4" fmla="*/ 0 w 181"/>
                    <a:gd name="T5" fmla="*/ 0 h 28"/>
                    <a:gd name="T6" fmla="*/ 23 w 181"/>
                    <a:gd name="T7" fmla="*/ 27 h 28"/>
                    <a:gd name="T8" fmla="*/ 180 w 181"/>
                    <a:gd name="T9" fmla="*/ 27 h 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1"/>
                    <a:gd name="T16" fmla="*/ 0 h 28"/>
                    <a:gd name="T17" fmla="*/ 181 w 181"/>
                    <a:gd name="T18" fmla="*/ 28 h 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1" h="28">
                      <a:moveTo>
                        <a:pt x="180" y="27"/>
                      </a:moveTo>
                      <a:lnTo>
                        <a:pt x="157" y="0"/>
                      </a:lnTo>
                      <a:lnTo>
                        <a:pt x="0" y="0"/>
                      </a:lnTo>
                      <a:lnTo>
                        <a:pt x="23" y="27"/>
                      </a:lnTo>
                      <a:lnTo>
                        <a:pt x="180" y="27"/>
                      </a:lnTo>
                    </a:path>
                  </a:pathLst>
                </a:custGeom>
                <a:solidFill>
                  <a:srgbClr val="C9C9B6"/>
                </a:solidFill>
                <a:ln w="12699" cap="rnd">
                  <a:solidFill>
                    <a:srgbClr val="49493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" name="Freeform 4099"/>
                <p:cNvSpPr>
                  <a:spLocks/>
                </p:cNvSpPr>
                <p:nvPr/>
              </p:nvSpPr>
              <p:spPr bwMode="auto">
                <a:xfrm>
                  <a:off x="1148" y="2530"/>
                  <a:ext cx="158" cy="17"/>
                </a:xfrm>
                <a:custGeom>
                  <a:avLst/>
                  <a:gdLst>
                    <a:gd name="T0" fmla="*/ 157 w 158"/>
                    <a:gd name="T1" fmla="*/ 0 h 17"/>
                    <a:gd name="T2" fmla="*/ 0 w 158"/>
                    <a:gd name="T3" fmla="*/ 0 h 17"/>
                    <a:gd name="T4" fmla="*/ 0 w 158"/>
                    <a:gd name="T5" fmla="*/ 16 h 17"/>
                    <a:gd name="T6" fmla="*/ 157 w 158"/>
                    <a:gd name="T7" fmla="*/ 16 h 17"/>
                    <a:gd name="T8" fmla="*/ 157 w 158"/>
                    <a:gd name="T9" fmla="*/ 0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8"/>
                    <a:gd name="T16" fmla="*/ 0 h 17"/>
                    <a:gd name="T17" fmla="*/ 158 w 158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8" h="17">
                      <a:moveTo>
                        <a:pt x="157" y="0"/>
                      </a:moveTo>
                      <a:lnTo>
                        <a:pt x="0" y="0"/>
                      </a:lnTo>
                      <a:lnTo>
                        <a:pt x="0" y="16"/>
                      </a:lnTo>
                      <a:lnTo>
                        <a:pt x="157" y="16"/>
                      </a:lnTo>
                      <a:lnTo>
                        <a:pt x="157" y="0"/>
                      </a:lnTo>
                    </a:path>
                  </a:pathLst>
                </a:custGeom>
                <a:solidFill>
                  <a:srgbClr val="B7B79D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6" name="Freeform 4100"/>
                <p:cNvSpPr>
                  <a:spLocks/>
                </p:cNvSpPr>
                <p:nvPr/>
              </p:nvSpPr>
              <p:spPr bwMode="auto">
                <a:xfrm>
                  <a:off x="1148" y="2530"/>
                  <a:ext cx="158" cy="17"/>
                </a:xfrm>
                <a:custGeom>
                  <a:avLst/>
                  <a:gdLst>
                    <a:gd name="T0" fmla="*/ 157 w 158"/>
                    <a:gd name="T1" fmla="*/ 0 h 17"/>
                    <a:gd name="T2" fmla="*/ 0 w 158"/>
                    <a:gd name="T3" fmla="*/ 0 h 17"/>
                    <a:gd name="T4" fmla="*/ 0 w 158"/>
                    <a:gd name="T5" fmla="*/ 16 h 17"/>
                    <a:gd name="T6" fmla="*/ 157 w 158"/>
                    <a:gd name="T7" fmla="*/ 16 h 17"/>
                    <a:gd name="T8" fmla="*/ 157 w 158"/>
                    <a:gd name="T9" fmla="*/ 0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8"/>
                    <a:gd name="T16" fmla="*/ 0 h 17"/>
                    <a:gd name="T17" fmla="*/ 158 w 158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8" h="17">
                      <a:moveTo>
                        <a:pt x="157" y="0"/>
                      </a:moveTo>
                      <a:lnTo>
                        <a:pt x="0" y="0"/>
                      </a:lnTo>
                      <a:lnTo>
                        <a:pt x="0" y="16"/>
                      </a:lnTo>
                      <a:lnTo>
                        <a:pt x="157" y="16"/>
                      </a:lnTo>
                      <a:lnTo>
                        <a:pt x="157" y="0"/>
                      </a:lnTo>
                    </a:path>
                  </a:pathLst>
                </a:custGeom>
                <a:solidFill>
                  <a:srgbClr val="B7B79D"/>
                </a:solidFill>
                <a:ln w="12699" cap="rnd">
                  <a:solidFill>
                    <a:srgbClr val="49493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1" name="Group 4101"/>
              <p:cNvGrpSpPr>
                <a:grpSpLocks/>
              </p:cNvGrpSpPr>
              <p:nvPr/>
            </p:nvGrpSpPr>
            <p:grpSpPr bwMode="auto">
              <a:xfrm>
                <a:off x="2602" y="2210"/>
                <a:ext cx="386" cy="658"/>
                <a:chOff x="1083" y="2300"/>
                <a:chExt cx="340" cy="584"/>
              </a:xfrm>
            </p:grpSpPr>
            <p:sp>
              <p:nvSpPr>
                <p:cNvPr id="42" name="Freeform 4102"/>
                <p:cNvSpPr>
                  <a:spLocks/>
                </p:cNvSpPr>
                <p:nvPr/>
              </p:nvSpPr>
              <p:spPr bwMode="auto">
                <a:xfrm>
                  <a:off x="1178" y="2485"/>
                  <a:ext cx="68" cy="31"/>
                </a:xfrm>
                <a:custGeom>
                  <a:avLst/>
                  <a:gdLst>
                    <a:gd name="T0" fmla="*/ 67 w 68"/>
                    <a:gd name="T1" fmla="*/ 13 h 31"/>
                    <a:gd name="T2" fmla="*/ 47 w 68"/>
                    <a:gd name="T3" fmla="*/ 13 h 31"/>
                    <a:gd name="T4" fmla="*/ 32 w 68"/>
                    <a:gd name="T5" fmla="*/ 0 h 31"/>
                    <a:gd name="T6" fmla="*/ 12 w 68"/>
                    <a:gd name="T7" fmla="*/ 8 h 31"/>
                    <a:gd name="T8" fmla="*/ 7 w 68"/>
                    <a:gd name="T9" fmla="*/ 10 h 31"/>
                    <a:gd name="T10" fmla="*/ 0 w 68"/>
                    <a:gd name="T11" fmla="*/ 15 h 31"/>
                    <a:gd name="T12" fmla="*/ 2 w 68"/>
                    <a:gd name="T13" fmla="*/ 25 h 31"/>
                    <a:gd name="T14" fmla="*/ 7 w 68"/>
                    <a:gd name="T15" fmla="*/ 25 h 31"/>
                    <a:gd name="T16" fmla="*/ 10 w 68"/>
                    <a:gd name="T17" fmla="*/ 18 h 31"/>
                    <a:gd name="T18" fmla="*/ 12 w 68"/>
                    <a:gd name="T19" fmla="*/ 15 h 31"/>
                    <a:gd name="T20" fmla="*/ 22 w 68"/>
                    <a:gd name="T21" fmla="*/ 18 h 31"/>
                    <a:gd name="T22" fmla="*/ 15 w 68"/>
                    <a:gd name="T23" fmla="*/ 20 h 31"/>
                    <a:gd name="T24" fmla="*/ 12 w 68"/>
                    <a:gd name="T25" fmla="*/ 20 h 31"/>
                    <a:gd name="T26" fmla="*/ 12 w 68"/>
                    <a:gd name="T27" fmla="*/ 25 h 31"/>
                    <a:gd name="T28" fmla="*/ 35 w 68"/>
                    <a:gd name="T29" fmla="*/ 30 h 31"/>
                    <a:gd name="T30" fmla="*/ 50 w 68"/>
                    <a:gd name="T31" fmla="*/ 25 h 31"/>
                    <a:gd name="T32" fmla="*/ 64 w 68"/>
                    <a:gd name="T33" fmla="*/ 25 h 31"/>
                    <a:gd name="T34" fmla="*/ 67 w 68"/>
                    <a:gd name="T35" fmla="*/ 13 h 31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68"/>
                    <a:gd name="T55" fmla="*/ 0 h 31"/>
                    <a:gd name="T56" fmla="*/ 68 w 68"/>
                    <a:gd name="T57" fmla="*/ 31 h 31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68" h="31">
                      <a:moveTo>
                        <a:pt x="67" y="13"/>
                      </a:moveTo>
                      <a:lnTo>
                        <a:pt x="47" y="13"/>
                      </a:lnTo>
                      <a:lnTo>
                        <a:pt x="32" y="0"/>
                      </a:lnTo>
                      <a:lnTo>
                        <a:pt x="12" y="8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2" y="25"/>
                      </a:lnTo>
                      <a:lnTo>
                        <a:pt x="7" y="25"/>
                      </a:lnTo>
                      <a:lnTo>
                        <a:pt x="10" y="18"/>
                      </a:lnTo>
                      <a:lnTo>
                        <a:pt x="12" y="15"/>
                      </a:lnTo>
                      <a:lnTo>
                        <a:pt x="22" y="18"/>
                      </a:lnTo>
                      <a:lnTo>
                        <a:pt x="15" y="20"/>
                      </a:lnTo>
                      <a:lnTo>
                        <a:pt x="12" y="20"/>
                      </a:lnTo>
                      <a:lnTo>
                        <a:pt x="12" y="25"/>
                      </a:lnTo>
                      <a:lnTo>
                        <a:pt x="35" y="30"/>
                      </a:lnTo>
                      <a:lnTo>
                        <a:pt x="50" y="25"/>
                      </a:lnTo>
                      <a:lnTo>
                        <a:pt x="64" y="25"/>
                      </a:lnTo>
                      <a:lnTo>
                        <a:pt x="67" y="13"/>
                      </a:lnTo>
                    </a:path>
                  </a:pathLst>
                </a:custGeom>
                <a:solidFill>
                  <a:srgbClr val="FBDFAF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" name="Freeform 4103"/>
                <p:cNvSpPr>
                  <a:spLocks/>
                </p:cNvSpPr>
                <p:nvPr/>
              </p:nvSpPr>
              <p:spPr bwMode="auto">
                <a:xfrm>
                  <a:off x="1158" y="2678"/>
                  <a:ext cx="63" cy="78"/>
                </a:xfrm>
                <a:custGeom>
                  <a:avLst/>
                  <a:gdLst>
                    <a:gd name="T0" fmla="*/ 27 w 63"/>
                    <a:gd name="T1" fmla="*/ 0 h 78"/>
                    <a:gd name="T2" fmla="*/ 25 w 63"/>
                    <a:gd name="T3" fmla="*/ 35 h 78"/>
                    <a:gd name="T4" fmla="*/ 20 w 63"/>
                    <a:gd name="T5" fmla="*/ 37 h 78"/>
                    <a:gd name="T6" fmla="*/ 2 w 63"/>
                    <a:gd name="T7" fmla="*/ 50 h 78"/>
                    <a:gd name="T8" fmla="*/ 0 w 63"/>
                    <a:gd name="T9" fmla="*/ 70 h 78"/>
                    <a:gd name="T10" fmla="*/ 17 w 63"/>
                    <a:gd name="T11" fmla="*/ 70 h 78"/>
                    <a:gd name="T12" fmla="*/ 30 w 63"/>
                    <a:gd name="T13" fmla="*/ 70 h 78"/>
                    <a:gd name="T14" fmla="*/ 30 w 63"/>
                    <a:gd name="T15" fmla="*/ 75 h 78"/>
                    <a:gd name="T16" fmla="*/ 50 w 63"/>
                    <a:gd name="T17" fmla="*/ 77 h 78"/>
                    <a:gd name="T18" fmla="*/ 57 w 63"/>
                    <a:gd name="T19" fmla="*/ 77 h 78"/>
                    <a:gd name="T20" fmla="*/ 62 w 63"/>
                    <a:gd name="T21" fmla="*/ 77 h 78"/>
                    <a:gd name="T22" fmla="*/ 62 w 63"/>
                    <a:gd name="T23" fmla="*/ 60 h 78"/>
                    <a:gd name="T24" fmla="*/ 60 w 63"/>
                    <a:gd name="T25" fmla="*/ 55 h 78"/>
                    <a:gd name="T26" fmla="*/ 55 w 63"/>
                    <a:gd name="T27" fmla="*/ 42 h 78"/>
                    <a:gd name="T28" fmla="*/ 57 w 63"/>
                    <a:gd name="T29" fmla="*/ 7 h 78"/>
                    <a:gd name="T30" fmla="*/ 27 w 63"/>
                    <a:gd name="T31" fmla="*/ 0 h 7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3"/>
                    <a:gd name="T49" fmla="*/ 0 h 78"/>
                    <a:gd name="T50" fmla="*/ 63 w 63"/>
                    <a:gd name="T51" fmla="*/ 78 h 78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3" h="78">
                      <a:moveTo>
                        <a:pt x="27" y="0"/>
                      </a:moveTo>
                      <a:lnTo>
                        <a:pt x="25" y="35"/>
                      </a:lnTo>
                      <a:lnTo>
                        <a:pt x="20" y="37"/>
                      </a:lnTo>
                      <a:lnTo>
                        <a:pt x="2" y="50"/>
                      </a:lnTo>
                      <a:lnTo>
                        <a:pt x="0" y="70"/>
                      </a:lnTo>
                      <a:lnTo>
                        <a:pt x="17" y="70"/>
                      </a:lnTo>
                      <a:lnTo>
                        <a:pt x="30" y="70"/>
                      </a:lnTo>
                      <a:lnTo>
                        <a:pt x="30" y="75"/>
                      </a:lnTo>
                      <a:lnTo>
                        <a:pt x="50" y="77"/>
                      </a:lnTo>
                      <a:lnTo>
                        <a:pt x="57" y="77"/>
                      </a:lnTo>
                      <a:lnTo>
                        <a:pt x="62" y="77"/>
                      </a:lnTo>
                      <a:lnTo>
                        <a:pt x="62" y="60"/>
                      </a:lnTo>
                      <a:lnTo>
                        <a:pt x="60" y="55"/>
                      </a:lnTo>
                      <a:lnTo>
                        <a:pt x="55" y="42"/>
                      </a:lnTo>
                      <a:lnTo>
                        <a:pt x="57" y="7"/>
                      </a:lnTo>
                      <a:lnTo>
                        <a:pt x="27" y="0"/>
                      </a:lnTo>
                    </a:path>
                  </a:pathLst>
                </a:custGeom>
                <a:solidFill>
                  <a:schemeClr val="bg2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Freeform 4104"/>
                <p:cNvSpPr>
                  <a:spLocks/>
                </p:cNvSpPr>
                <p:nvPr/>
              </p:nvSpPr>
              <p:spPr bwMode="auto">
                <a:xfrm>
                  <a:off x="1083" y="2725"/>
                  <a:ext cx="96" cy="79"/>
                </a:xfrm>
                <a:custGeom>
                  <a:avLst/>
                  <a:gdLst>
                    <a:gd name="T0" fmla="*/ 47 w 96"/>
                    <a:gd name="T1" fmla="*/ 0 h 79"/>
                    <a:gd name="T2" fmla="*/ 52 w 96"/>
                    <a:gd name="T3" fmla="*/ 25 h 79"/>
                    <a:gd name="T4" fmla="*/ 45 w 96"/>
                    <a:gd name="T5" fmla="*/ 25 h 79"/>
                    <a:gd name="T6" fmla="*/ 30 w 96"/>
                    <a:gd name="T7" fmla="*/ 35 h 79"/>
                    <a:gd name="T8" fmla="*/ 10 w 96"/>
                    <a:gd name="T9" fmla="*/ 35 h 79"/>
                    <a:gd name="T10" fmla="*/ 3 w 96"/>
                    <a:gd name="T11" fmla="*/ 38 h 79"/>
                    <a:gd name="T12" fmla="*/ 0 w 96"/>
                    <a:gd name="T13" fmla="*/ 45 h 79"/>
                    <a:gd name="T14" fmla="*/ 3 w 96"/>
                    <a:gd name="T15" fmla="*/ 53 h 79"/>
                    <a:gd name="T16" fmla="*/ 23 w 96"/>
                    <a:gd name="T17" fmla="*/ 65 h 79"/>
                    <a:gd name="T18" fmla="*/ 30 w 96"/>
                    <a:gd name="T19" fmla="*/ 68 h 79"/>
                    <a:gd name="T20" fmla="*/ 43 w 96"/>
                    <a:gd name="T21" fmla="*/ 68 h 79"/>
                    <a:gd name="T22" fmla="*/ 62 w 96"/>
                    <a:gd name="T23" fmla="*/ 70 h 79"/>
                    <a:gd name="T24" fmla="*/ 62 w 96"/>
                    <a:gd name="T25" fmla="*/ 78 h 79"/>
                    <a:gd name="T26" fmla="*/ 70 w 96"/>
                    <a:gd name="T27" fmla="*/ 78 h 79"/>
                    <a:gd name="T28" fmla="*/ 80 w 96"/>
                    <a:gd name="T29" fmla="*/ 78 h 79"/>
                    <a:gd name="T30" fmla="*/ 87 w 96"/>
                    <a:gd name="T31" fmla="*/ 75 h 79"/>
                    <a:gd name="T32" fmla="*/ 95 w 96"/>
                    <a:gd name="T33" fmla="*/ 70 h 79"/>
                    <a:gd name="T34" fmla="*/ 95 w 96"/>
                    <a:gd name="T35" fmla="*/ 58 h 79"/>
                    <a:gd name="T36" fmla="*/ 90 w 96"/>
                    <a:gd name="T37" fmla="*/ 45 h 79"/>
                    <a:gd name="T38" fmla="*/ 87 w 96"/>
                    <a:gd name="T39" fmla="*/ 38 h 79"/>
                    <a:gd name="T40" fmla="*/ 82 w 96"/>
                    <a:gd name="T41" fmla="*/ 30 h 79"/>
                    <a:gd name="T42" fmla="*/ 77 w 96"/>
                    <a:gd name="T43" fmla="*/ 5 h 79"/>
                    <a:gd name="T44" fmla="*/ 47 w 96"/>
                    <a:gd name="T45" fmla="*/ 0 h 79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96"/>
                    <a:gd name="T70" fmla="*/ 0 h 79"/>
                    <a:gd name="T71" fmla="*/ 96 w 96"/>
                    <a:gd name="T72" fmla="*/ 79 h 79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96" h="79">
                      <a:moveTo>
                        <a:pt x="47" y="0"/>
                      </a:moveTo>
                      <a:lnTo>
                        <a:pt x="52" y="25"/>
                      </a:lnTo>
                      <a:lnTo>
                        <a:pt x="45" y="25"/>
                      </a:lnTo>
                      <a:lnTo>
                        <a:pt x="30" y="35"/>
                      </a:lnTo>
                      <a:lnTo>
                        <a:pt x="10" y="35"/>
                      </a:lnTo>
                      <a:lnTo>
                        <a:pt x="3" y="38"/>
                      </a:lnTo>
                      <a:lnTo>
                        <a:pt x="0" y="45"/>
                      </a:lnTo>
                      <a:lnTo>
                        <a:pt x="3" y="53"/>
                      </a:lnTo>
                      <a:lnTo>
                        <a:pt x="23" y="65"/>
                      </a:lnTo>
                      <a:lnTo>
                        <a:pt x="30" y="68"/>
                      </a:lnTo>
                      <a:lnTo>
                        <a:pt x="43" y="68"/>
                      </a:lnTo>
                      <a:lnTo>
                        <a:pt x="62" y="70"/>
                      </a:lnTo>
                      <a:lnTo>
                        <a:pt x="62" y="78"/>
                      </a:lnTo>
                      <a:lnTo>
                        <a:pt x="70" y="78"/>
                      </a:lnTo>
                      <a:lnTo>
                        <a:pt x="80" y="78"/>
                      </a:lnTo>
                      <a:lnTo>
                        <a:pt x="87" y="75"/>
                      </a:lnTo>
                      <a:lnTo>
                        <a:pt x="95" y="70"/>
                      </a:lnTo>
                      <a:lnTo>
                        <a:pt x="95" y="58"/>
                      </a:lnTo>
                      <a:lnTo>
                        <a:pt x="90" y="45"/>
                      </a:lnTo>
                      <a:lnTo>
                        <a:pt x="87" y="38"/>
                      </a:lnTo>
                      <a:lnTo>
                        <a:pt x="82" y="30"/>
                      </a:lnTo>
                      <a:lnTo>
                        <a:pt x="77" y="5"/>
                      </a:lnTo>
                      <a:lnTo>
                        <a:pt x="47" y="0"/>
                      </a:lnTo>
                    </a:path>
                  </a:pathLst>
                </a:custGeom>
                <a:solidFill>
                  <a:schemeClr val="bg2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Freeform 4105"/>
                <p:cNvSpPr>
                  <a:spLocks/>
                </p:cNvSpPr>
                <p:nvPr/>
              </p:nvSpPr>
              <p:spPr bwMode="auto">
                <a:xfrm>
                  <a:off x="1208" y="2717"/>
                  <a:ext cx="187" cy="167"/>
                </a:xfrm>
                <a:custGeom>
                  <a:avLst/>
                  <a:gdLst>
                    <a:gd name="T0" fmla="*/ 74 w 187"/>
                    <a:gd name="T1" fmla="*/ 0 h 167"/>
                    <a:gd name="T2" fmla="*/ 72 w 187"/>
                    <a:gd name="T3" fmla="*/ 56 h 167"/>
                    <a:gd name="T4" fmla="*/ 7 w 187"/>
                    <a:gd name="T5" fmla="*/ 31 h 167"/>
                    <a:gd name="T6" fmla="*/ 2 w 187"/>
                    <a:gd name="T7" fmla="*/ 33 h 167"/>
                    <a:gd name="T8" fmla="*/ 0 w 187"/>
                    <a:gd name="T9" fmla="*/ 51 h 167"/>
                    <a:gd name="T10" fmla="*/ 5 w 187"/>
                    <a:gd name="T11" fmla="*/ 51 h 167"/>
                    <a:gd name="T12" fmla="*/ 5 w 187"/>
                    <a:gd name="T13" fmla="*/ 58 h 167"/>
                    <a:gd name="T14" fmla="*/ 7 w 187"/>
                    <a:gd name="T15" fmla="*/ 63 h 167"/>
                    <a:gd name="T16" fmla="*/ 10 w 187"/>
                    <a:gd name="T17" fmla="*/ 63 h 167"/>
                    <a:gd name="T18" fmla="*/ 15 w 187"/>
                    <a:gd name="T19" fmla="*/ 61 h 167"/>
                    <a:gd name="T20" fmla="*/ 17 w 187"/>
                    <a:gd name="T21" fmla="*/ 56 h 167"/>
                    <a:gd name="T22" fmla="*/ 17 w 187"/>
                    <a:gd name="T23" fmla="*/ 51 h 167"/>
                    <a:gd name="T24" fmla="*/ 67 w 187"/>
                    <a:gd name="T25" fmla="*/ 71 h 167"/>
                    <a:gd name="T26" fmla="*/ 22 w 187"/>
                    <a:gd name="T27" fmla="*/ 121 h 167"/>
                    <a:gd name="T28" fmla="*/ 20 w 187"/>
                    <a:gd name="T29" fmla="*/ 141 h 167"/>
                    <a:gd name="T30" fmla="*/ 22 w 187"/>
                    <a:gd name="T31" fmla="*/ 148 h 167"/>
                    <a:gd name="T32" fmla="*/ 22 w 187"/>
                    <a:gd name="T33" fmla="*/ 153 h 167"/>
                    <a:gd name="T34" fmla="*/ 24 w 187"/>
                    <a:gd name="T35" fmla="*/ 161 h 167"/>
                    <a:gd name="T36" fmla="*/ 27 w 187"/>
                    <a:gd name="T37" fmla="*/ 163 h 167"/>
                    <a:gd name="T38" fmla="*/ 29 w 187"/>
                    <a:gd name="T39" fmla="*/ 163 h 167"/>
                    <a:gd name="T40" fmla="*/ 34 w 187"/>
                    <a:gd name="T41" fmla="*/ 166 h 167"/>
                    <a:gd name="T42" fmla="*/ 37 w 187"/>
                    <a:gd name="T43" fmla="*/ 163 h 167"/>
                    <a:gd name="T44" fmla="*/ 39 w 187"/>
                    <a:gd name="T45" fmla="*/ 156 h 167"/>
                    <a:gd name="T46" fmla="*/ 42 w 187"/>
                    <a:gd name="T47" fmla="*/ 153 h 167"/>
                    <a:gd name="T48" fmla="*/ 37 w 187"/>
                    <a:gd name="T49" fmla="*/ 148 h 167"/>
                    <a:gd name="T50" fmla="*/ 34 w 187"/>
                    <a:gd name="T51" fmla="*/ 146 h 167"/>
                    <a:gd name="T52" fmla="*/ 34 w 187"/>
                    <a:gd name="T53" fmla="*/ 141 h 167"/>
                    <a:gd name="T54" fmla="*/ 32 w 187"/>
                    <a:gd name="T55" fmla="*/ 141 h 167"/>
                    <a:gd name="T56" fmla="*/ 29 w 187"/>
                    <a:gd name="T57" fmla="*/ 136 h 167"/>
                    <a:gd name="T58" fmla="*/ 82 w 187"/>
                    <a:gd name="T59" fmla="*/ 76 h 167"/>
                    <a:gd name="T60" fmla="*/ 169 w 187"/>
                    <a:gd name="T61" fmla="*/ 126 h 167"/>
                    <a:gd name="T62" fmla="*/ 169 w 187"/>
                    <a:gd name="T63" fmla="*/ 133 h 167"/>
                    <a:gd name="T64" fmla="*/ 171 w 187"/>
                    <a:gd name="T65" fmla="*/ 136 h 167"/>
                    <a:gd name="T66" fmla="*/ 171 w 187"/>
                    <a:gd name="T67" fmla="*/ 148 h 167"/>
                    <a:gd name="T68" fmla="*/ 174 w 187"/>
                    <a:gd name="T69" fmla="*/ 151 h 167"/>
                    <a:gd name="T70" fmla="*/ 176 w 187"/>
                    <a:gd name="T71" fmla="*/ 153 h 167"/>
                    <a:gd name="T72" fmla="*/ 181 w 187"/>
                    <a:gd name="T73" fmla="*/ 153 h 167"/>
                    <a:gd name="T74" fmla="*/ 186 w 187"/>
                    <a:gd name="T75" fmla="*/ 148 h 167"/>
                    <a:gd name="T76" fmla="*/ 181 w 187"/>
                    <a:gd name="T77" fmla="*/ 136 h 167"/>
                    <a:gd name="T78" fmla="*/ 181 w 187"/>
                    <a:gd name="T79" fmla="*/ 131 h 167"/>
                    <a:gd name="T80" fmla="*/ 176 w 187"/>
                    <a:gd name="T81" fmla="*/ 123 h 167"/>
                    <a:gd name="T82" fmla="*/ 179 w 187"/>
                    <a:gd name="T83" fmla="*/ 108 h 167"/>
                    <a:gd name="T84" fmla="*/ 97 w 187"/>
                    <a:gd name="T85" fmla="*/ 66 h 167"/>
                    <a:gd name="T86" fmla="*/ 124 w 187"/>
                    <a:gd name="T87" fmla="*/ 41 h 167"/>
                    <a:gd name="T88" fmla="*/ 129 w 187"/>
                    <a:gd name="T89" fmla="*/ 46 h 167"/>
                    <a:gd name="T90" fmla="*/ 131 w 187"/>
                    <a:gd name="T91" fmla="*/ 51 h 167"/>
                    <a:gd name="T92" fmla="*/ 136 w 187"/>
                    <a:gd name="T93" fmla="*/ 56 h 167"/>
                    <a:gd name="T94" fmla="*/ 146 w 187"/>
                    <a:gd name="T95" fmla="*/ 48 h 167"/>
                    <a:gd name="T96" fmla="*/ 146 w 187"/>
                    <a:gd name="T97" fmla="*/ 46 h 167"/>
                    <a:gd name="T98" fmla="*/ 144 w 187"/>
                    <a:gd name="T99" fmla="*/ 41 h 167"/>
                    <a:gd name="T100" fmla="*/ 136 w 187"/>
                    <a:gd name="T101" fmla="*/ 38 h 167"/>
                    <a:gd name="T102" fmla="*/ 134 w 187"/>
                    <a:gd name="T103" fmla="*/ 31 h 167"/>
                    <a:gd name="T104" fmla="*/ 121 w 187"/>
                    <a:gd name="T105" fmla="*/ 21 h 167"/>
                    <a:gd name="T106" fmla="*/ 92 w 187"/>
                    <a:gd name="T107" fmla="*/ 48 h 167"/>
                    <a:gd name="T108" fmla="*/ 93 w 187"/>
                    <a:gd name="T109" fmla="*/ 5 h 167"/>
                    <a:gd name="T110" fmla="*/ 74 w 187"/>
                    <a:gd name="T111" fmla="*/ 0 h 167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187"/>
                    <a:gd name="T169" fmla="*/ 0 h 167"/>
                    <a:gd name="T170" fmla="*/ 187 w 187"/>
                    <a:gd name="T171" fmla="*/ 167 h 167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187" h="167">
                      <a:moveTo>
                        <a:pt x="74" y="0"/>
                      </a:moveTo>
                      <a:lnTo>
                        <a:pt x="72" y="56"/>
                      </a:lnTo>
                      <a:lnTo>
                        <a:pt x="7" y="31"/>
                      </a:lnTo>
                      <a:lnTo>
                        <a:pt x="2" y="33"/>
                      </a:lnTo>
                      <a:lnTo>
                        <a:pt x="0" y="51"/>
                      </a:lnTo>
                      <a:lnTo>
                        <a:pt x="5" y="51"/>
                      </a:lnTo>
                      <a:lnTo>
                        <a:pt x="5" y="58"/>
                      </a:lnTo>
                      <a:lnTo>
                        <a:pt x="7" y="63"/>
                      </a:lnTo>
                      <a:lnTo>
                        <a:pt x="10" y="63"/>
                      </a:lnTo>
                      <a:lnTo>
                        <a:pt x="15" y="61"/>
                      </a:lnTo>
                      <a:lnTo>
                        <a:pt x="17" y="56"/>
                      </a:lnTo>
                      <a:lnTo>
                        <a:pt x="17" y="51"/>
                      </a:lnTo>
                      <a:lnTo>
                        <a:pt x="67" y="71"/>
                      </a:lnTo>
                      <a:lnTo>
                        <a:pt x="22" y="121"/>
                      </a:lnTo>
                      <a:lnTo>
                        <a:pt x="20" y="141"/>
                      </a:lnTo>
                      <a:lnTo>
                        <a:pt x="22" y="148"/>
                      </a:lnTo>
                      <a:lnTo>
                        <a:pt x="22" y="153"/>
                      </a:lnTo>
                      <a:lnTo>
                        <a:pt x="24" y="161"/>
                      </a:lnTo>
                      <a:lnTo>
                        <a:pt x="27" y="163"/>
                      </a:lnTo>
                      <a:lnTo>
                        <a:pt x="29" y="163"/>
                      </a:lnTo>
                      <a:lnTo>
                        <a:pt x="34" y="166"/>
                      </a:lnTo>
                      <a:lnTo>
                        <a:pt x="37" y="163"/>
                      </a:lnTo>
                      <a:lnTo>
                        <a:pt x="39" y="156"/>
                      </a:lnTo>
                      <a:lnTo>
                        <a:pt x="42" y="153"/>
                      </a:lnTo>
                      <a:lnTo>
                        <a:pt x="37" y="148"/>
                      </a:lnTo>
                      <a:lnTo>
                        <a:pt x="34" y="146"/>
                      </a:lnTo>
                      <a:lnTo>
                        <a:pt x="34" y="141"/>
                      </a:lnTo>
                      <a:lnTo>
                        <a:pt x="32" y="141"/>
                      </a:lnTo>
                      <a:lnTo>
                        <a:pt x="29" y="136"/>
                      </a:lnTo>
                      <a:lnTo>
                        <a:pt x="82" y="76"/>
                      </a:lnTo>
                      <a:lnTo>
                        <a:pt x="169" y="126"/>
                      </a:lnTo>
                      <a:lnTo>
                        <a:pt x="169" y="133"/>
                      </a:lnTo>
                      <a:lnTo>
                        <a:pt x="171" y="136"/>
                      </a:lnTo>
                      <a:lnTo>
                        <a:pt x="171" y="148"/>
                      </a:lnTo>
                      <a:lnTo>
                        <a:pt x="174" y="151"/>
                      </a:lnTo>
                      <a:lnTo>
                        <a:pt x="176" y="153"/>
                      </a:lnTo>
                      <a:lnTo>
                        <a:pt x="181" y="153"/>
                      </a:lnTo>
                      <a:lnTo>
                        <a:pt x="186" y="148"/>
                      </a:lnTo>
                      <a:lnTo>
                        <a:pt x="181" y="136"/>
                      </a:lnTo>
                      <a:lnTo>
                        <a:pt x="181" y="131"/>
                      </a:lnTo>
                      <a:lnTo>
                        <a:pt x="176" y="123"/>
                      </a:lnTo>
                      <a:lnTo>
                        <a:pt x="179" y="108"/>
                      </a:lnTo>
                      <a:lnTo>
                        <a:pt x="97" y="66"/>
                      </a:lnTo>
                      <a:lnTo>
                        <a:pt x="124" y="41"/>
                      </a:lnTo>
                      <a:lnTo>
                        <a:pt x="129" y="46"/>
                      </a:lnTo>
                      <a:lnTo>
                        <a:pt x="131" y="51"/>
                      </a:lnTo>
                      <a:lnTo>
                        <a:pt x="136" y="56"/>
                      </a:lnTo>
                      <a:lnTo>
                        <a:pt x="146" y="48"/>
                      </a:lnTo>
                      <a:lnTo>
                        <a:pt x="146" y="46"/>
                      </a:lnTo>
                      <a:lnTo>
                        <a:pt x="144" y="41"/>
                      </a:lnTo>
                      <a:lnTo>
                        <a:pt x="136" y="38"/>
                      </a:lnTo>
                      <a:lnTo>
                        <a:pt x="134" y="31"/>
                      </a:lnTo>
                      <a:lnTo>
                        <a:pt x="121" y="21"/>
                      </a:lnTo>
                      <a:lnTo>
                        <a:pt x="92" y="48"/>
                      </a:lnTo>
                      <a:lnTo>
                        <a:pt x="93" y="5"/>
                      </a:lnTo>
                      <a:lnTo>
                        <a:pt x="74" y="0"/>
                      </a:lnTo>
                    </a:path>
                  </a:pathLst>
                </a:custGeom>
                <a:solidFill>
                  <a:srgbClr val="DDDDDD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" name="Freeform 4106"/>
                <p:cNvSpPr>
                  <a:spLocks/>
                </p:cNvSpPr>
                <p:nvPr/>
              </p:nvSpPr>
              <p:spPr bwMode="auto">
                <a:xfrm>
                  <a:off x="1173" y="2663"/>
                  <a:ext cx="224" cy="77"/>
                </a:xfrm>
                <a:custGeom>
                  <a:avLst/>
                  <a:gdLst>
                    <a:gd name="T0" fmla="*/ 72 w 224"/>
                    <a:gd name="T1" fmla="*/ 30 h 77"/>
                    <a:gd name="T2" fmla="*/ 2 w 224"/>
                    <a:gd name="T3" fmla="*/ 0 h 77"/>
                    <a:gd name="T4" fmla="*/ 0 w 224"/>
                    <a:gd name="T5" fmla="*/ 6 h 77"/>
                    <a:gd name="T6" fmla="*/ 0 w 224"/>
                    <a:gd name="T7" fmla="*/ 14 h 77"/>
                    <a:gd name="T8" fmla="*/ 2 w 224"/>
                    <a:gd name="T9" fmla="*/ 20 h 77"/>
                    <a:gd name="T10" fmla="*/ 83 w 224"/>
                    <a:gd name="T11" fmla="*/ 59 h 77"/>
                    <a:gd name="T12" fmla="*/ 142 w 224"/>
                    <a:gd name="T13" fmla="*/ 76 h 77"/>
                    <a:gd name="T14" fmla="*/ 169 w 224"/>
                    <a:gd name="T15" fmla="*/ 74 h 77"/>
                    <a:gd name="T16" fmla="*/ 196 w 224"/>
                    <a:gd name="T17" fmla="*/ 59 h 77"/>
                    <a:gd name="T18" fmla="*/ 223 w 224"/>
                    <a:gd name="T19" fmla="*/ 41 h 77"/>
                    <a:gd name="T20" fmla="*/ 223 w 224"/>
                    <a:gd name="T21" fmla="*/ 26 h 77"/>
                    <a:gd name="T22" fmla="*/ 72 w 224"/>
                    <a:gd name="T23" fmla="*/ 30 h 7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24"/>
                    <a:gd name="T37" fmla="*/ 0 h 77"/>
                    <a:gd name="T38" fmla="*/ 224 w 224"/>
                    <a:gd name="T39" fmla="*/ 77 h 77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24" h="77">
                      <a:moveTo>
                        <a:pt x="72" y="30"/>
                      </a:moveTo>
                      <a:lnTo>
                        <a:pt x="2" y="0"/>
                      </a:lnTo>
                      <a:lnTo>
                        <a:pt x="0" y="6"/>
                      </a:lnTo>
                      <a:lnTo>
                        <a:pt x="0" y="14"/>
                      </a:lnTo>
                      <a:lnTo>
                        <a:pt x="2" y="20"/>
                      </a:lnTo>
                      <a:lnTo>
                        <a:pt x="83" y="59"/>
                      </a:lnTo>
                      <a:lnTo>
                        <a:pt x="142" y="76"/>
                      </a:lnTo>
                      <a:lnTo>
                        <a:pt x="169" y="74"/>
                      </a:lnTo>
                      <a:lnTo>
                        <a:pt x="196" y="59"/>
                      </a:lnTo>
                      <a:lnTo>
                        <a:pt x="223" y="41"/>
                      </a:lnTo>
                      <a:lnTo>
                        <a:pt x="223" y="26"/>
                      </a:lnTo>
                      <a:lnTo>
                        <a:pt x="72" y="30"/>
                      </a:lnTo>
                    </a:path>
                  </a:pathLst>
                </a:custGeom>
                <a:solidFill>
                  <a:srgbClr val="2E7FE8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" name="Freeform 4107"/>
                <p:cNvSpPr>
                  <a:spLocks/>
                </p:cNvSpPr>
                <p:nvPr/>
              </p:nvSpPr>
              <p:spPr bwMode="auto">
                <a:xfrm>
                  <a:off x="1111" y="2584"/>
                  <a:ext cx="243" cy="155"/>
                </a:xfrm>
                <a:custGeom>
                  <a:avLst/>
                  <a:gdLst>
                    <a:gd name="T0" fmla="*/ 202 w 243"/>
                    <a:gd name="T1" fmla="*/ 30 h 155"/>
                    <a:gd name="T2" fmla="*/ 88 w 243"/>
                    <a:gd name="T3" fmla="*/ 0 h 155"/>
                    <a:gd name="T4" fmla="*/ 61 w 243"/>
                    <a:gd name="T5" fmla="*/ 9 h 155"/>
                    <a:gd name="T6" fmla="*/ 65 w 243"/>
                    <a:gd name="T7" fmla="*/ 22 h 155"/>
                    <a:gd name="T8" fmla="*/ 41 w 243"/>
                    <a:gd name="T9" fmla="*/ 24 h 155"/>
                    <a:gd name="T10" fmla="*/ 12 w 243"/>
                    <a:gd name="T11" fmla="*/ 29 h 155"/>
                    <a:gd name="T12" fmla="*/ 0 w 243"/>
                    <a:gd name="T13" fmla="*/ 51 h 155"/>
                    <a:gd name="T14" fmla="*/ 2 w 243"/>
                    <a:gd name="T15" fmla="*/ 119 h 155"/>
                    <a:gd name="T16" fmla="*/ 5 w 243"/>
                    <a:gd name="T17" fmla="*/ 144 h 155"/>
                    <a:gd name="T18" fmla="*/ 29 w 243"/>
                    <a:gd name="T19" fmla="*/ 154 h 155"/>
                    <a:gd name="T20" fmla="*/ 57 w 243"/>
                    <a:gd name="T21" fmla="*/ 151 h 155"/>
                    <a:gd name="T22" fmla="*/ 53 w 243"/>
                    <a:gd name="T23" fmla="*/ 75 h 155"/>
                    <a:gd name="T24" fmla="*/ 77 w 243"/>
                    <a:gd name="T25" fmla="*/ 90 h 155"/>
                    <a:gd name="T26" fmla="*/ 155 w 243"/>
                    <a:gd name="T27" fmla="*/ 117 h 155"/>
                    <a:gd name="T28" fmla="*/ 197 w 243"/>
                    <a:gd name="T29" fmla="*/ 123 h 155"/>
                    <a:gd name="T30" fmla="*/ 242 w 243"/>
                    <a:gd name="T31" fmla="*/ 93 h 155"/>
                    <a:gd name="T32" fmla="*/ 202 w 243"/>
                    <a:gd name="T33" fmla="*/ 30 h 15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243"/>
                    <a:gd name="T52" fmla="*/ 0 h 155"/>
                    <a:gd name="T53" fmla="*/ 243 w 243"/>
                    <a:gd name="T54" fmla="*/ 155 h 155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243" h="155">
                      <a:moveTo>
                        <a:pt x="202" y="30"/>
                      </a:moveTo>
                      <a:lnTo>
                        <a:pt x="88" y="0"/>
                      </a:lnTo>
                      <a:lnTo>
                        <a:pt x="61" y="9"/>
                      </a:lnTo>
                      <a:lnTo>
                        <a:pt x="65" y="22"/>
                      </a:lnTo>
                      <a:lnTo>
                        <a:pt x="41" y="24"/>
                      </a:lnTo>
                      <a:lnTo>
                        <a:pt x="12" y="29"/>
                      </a:lnTo>
                      <a:lnTo>
                        <a:pt x="0" y="51"/>
                      </a:lnTo>
                      <a:lnTo>
                        <a:pt x="2" y="119"/>
                      </a:lnTo>
                      <a:lnTo>
                        <a:pt x="5" y="144"/>
                      </a:lnTo>
                      <a:lnTo>
                        <a:pt x="29" y="154"/>
                      </a:lnTo>
                      <a:lnTo>
                        <a:pt x="57" y="151"/>
                      </a:lnTo>
                      <a:lnTo>
                        <a:pt x="53" y="75"/>
                      </a:lnTo>
                      <a:lnTo>
                        <a:pt x="77" y="90"/>
                      </a:lnTo>
                      <a:lnTo>
                        <a:pt x="155" y="117"/>
                      </a:lnTo>
                      <a:lnTo>
                        <a:pt x="197" y="123"/>
                      </a:lnTo>
                      <a:lnTo>
                        <a:pt x="242" y="93"/>
                      </a:lnTo>
                      <a:lnTo>
                        <a:pt x="202" y="30"/>
                      </a:lnTo>
                    </a:path>
                  </a:pathLst>
                </a:custGeom>
                <a:solidFill>
                  <a:srgbClr val="006C88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" name="Freeform 4108"/>
                <p:cNvSpPr>
                  <a:spLocks/>
                </p:cNvSpPr>
                <p:nvPr/>
              </p:nvSpPr>
              <p:spPr bwMode="auto">
                <a:xfrm>
                  <a:off x="1113" y="2515"/>
                  <a:ext cx="56" cy="44"/>
                </a:xfrm>
                <a:custGeom>
                  <a:avLst/>
                  <a:gdLst>
                    <a:gd name="T0" fmla="*/ 55 w 56"/>
                    <a:gd name="T1" fmla="*/ 28 h 44"/>
                    <a:gd name="T2" fmla="*/ 37 w 56"/>
                    <a:gd name="T3" fmla="*/ 18 h 44"/>
                    <a:gd name="T4" fmla="*/ 37 w 56"/>
                    <a:gd name="T5" fmla="*/ 5 h 44"/>
                    <a:gd name="T6" fmla="*/ 25 w 56"/>
                    <a:gd name="T7" fmla="*/ 0 h 44"/>
                    <a:gd name="T8" fmla="*/ 22 w 56"/>
                    <a:gd name="T9" fmla="*/ 0 h 44"/>
                    <a:gd name="T10" fmla="*/ 22 w 56"/>
                    <a:gd name="T11" fmla="*/ 5 h 44"/>
                    <a:gd name="T12" fmla="*/ 13 w 56"/>
                    <a:gd name="T13" fmla="*/ 3 h 44"/>
                    <a:gd name="T14" fmla="*/ 3 w 56"/>
                    <a:gd name="T15" fmla="*/ 0 h 44"/>
                    <a:gd name="T16" fmla="*/ 0 w 56"/>
                    <a:gd name="T17" fmla="*/ 5 h 44"/>
                    <a:gd name="T18" fmla="*/ 3 w 56"/>
                    <a:gd name="T19" fmla="*/ 8 h 44"/>
                    <a:gd name="T20" fmla="*/ 3 w 56"/>
                    <a:gd name="T21" fmla="*/ 30 h 44"/>
                    <a:gd name="T22" fmla="*/ 20 w 56"/>
                    <a:gd name="T23" fmla="*/ 40 h 44"/>
                    <a:gd name="T24" fmla="*/ 25 w 56"/>
                    <a:gd name="T25" fmla="*/ 40 h 44"/>
                    <a:gd name="T26" fmla="*/ 35 w 56"/>
                    <a:gd name="T27" fmla="*/ 43 h 44"/>
                    <a:gd name="T28" fmla="*/ 55 w 56"/>
                    <a:gd name="T29" fmla="*/ 28 h 44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56"/>
                    <a:gd name="T46" fmla="*/ 0 h 44"/>
                    <a:gd name="T47" fmla="*/ 56 w 56"/>
                    <a:gd name="T48" fmla="*/ 44 h 44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56" h="44">
                      <a:moveTo>
                        <a:pt x="55" y="28"/>
                      </a:moveTo>
                      <a:lnTo>
                        <a:pt x="37" y="18"/>
                      </a:lnTo>
                      <a:lnTo>
                        <a:pt x="37" y="5"/>
                      </a:lnTo>
                      <a:lnTo>
                        <a:pt x="25" y="0"/>
                      </a:lnTo>
                      <a:lnTo>
                        <a:pt x="22" y="0"/>
                      </a:lnTo>
                      <a:lnTo>
                        <a:pt x="22" y="5"/>
                      </a:lnTo>
                      <a:lnTo>
                        <a:pt x="13" y="3"/>
                      </a:lnTo>
                      <a:lnTo>
                        <a:pt x="3" y="0"/>
                      </a:lnTo>
                      <a:lnTo>
                        <a:pt x="0" y="5"/>
                      </a:lnTo>
                      <a:lnTo>
                        <a:pt x="3" y="8"/>
                      </a:lnTo>
                      <a:lnTo>
                        <a:pt x="3" y="30"/>
                      </a:lnTo>
                      <a:lnTo>
                        <a:pt x="20" y="40"/>
                      </a:lnTo>
                      <a:lnTo>
                        <a:pt x="25" y="40"/>
                      </a:lnTo>
                      <a:lnTo>
                        <a:pt x="35" y="43"/>
                      </a:lnTo>
                      <a:lnTo>
                        <a:pt x="55" y="28"/>
                      </a:lnTo>
                    </a:path>
                  </a:pathLst>
                </a:custGeom>
                <a:solidFill>
                  <a:srgbClr val="FBDFAF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" name="Freeform 4109"/>
                <p:cNvSpPr>
                  <a:spLocks/>
                </p:cNvSpPr>
                <p:nvPr/>
              </p:nvSpPr>
              <p:spPr bwMode="auto">
                <a:xfrm>
                  <a:off x="1268" y="2317"/>
                  <a:ext cx="88" cy="119"/>
                </a:xfrm>
                <a:custGeom>
                  <a:avLst/>
                  <a:gdLst>
                    <a:gd name="T0" fmla="*/ 8 w 88"/>
                    <a:gd name="T1" fmla="*/ 10 h 119"/>
                    <a:gd name="T2" fmla="*/ 8 w 88"/>
                    <a:gd name="T3" fmla="*/ 33 h 119"/>
                    <a:gd name="T4" fmla="*/ 8 w 88"/>
                    <a:gd name="T5" fmla="*/ 38 h 119"/>
                    <a:gd name="T6" fmla="*/ 0 w 88"/>
                    <a:gd name="T7" fmla="*/ 55 h 119"/>
                    <a:gd name="T8" fmla="*/ 3 w 88"/>
                    <a:gd name="T9" fmla="*/ 60 h 119"/>
                    <a:gd name="T10" fmla="*/ 8 w 88"/>
                    <a:gd name="T11" fmla="*/ 60 h 119"/>
                    <a:gd name="T12" fmla="*/ 8 w 88"/>
                    <a:gd name="T13" fmla="*/ 70 h 119"/>
                    <a:gd name="T14" fmla="*/ 13 w 88"/>
                    <a:gd name="T15" fmla="*/ 70 h 119"/>
                    <a:gd name="T16" fmla="*/ 10 w 88"/>
                    <a:gd name="T17" fmla="*/ 73 h 119"/>
                    <a:gd name="T18" fmla="*/ 13 w 88"/>
                    <a:gd name="T19" fmla="*/ 83 h 119"/>
                    <a:gd name="T20" fmla="*/ 15 w 88"/>
                    <a:gd name="T21" fmla="*/ 90 h 119"/>
                    <a:gd name="T22" fmla="*/ 20 w 88"/>
                    <a:gd name="T23" fmla="*/ 93 h 119"/>
                    <a:gd name="T24" fmla="*/ 28 w 88"/>
                    <a:gd name="T25" fmla="*/ 93 h 119"/>
                    <a:gd name="T26" fmla="*/ 38 w 88"/>
                    <a:gd name="T27" fmla="*/ 100 h 119"/>
                    <a:gd name="T28" fmla="*/ 48 w 88"/>
                    <a:gd name="T29" fmla="*/ 118 h 119"/>
                    <a:gd name="T30" fmla="*/ 87 w 88"/>
                    <a:gd name="T31" fmla="*/ 83 h 119"/>
                    <a:gd name="T32" fmla="*/ 68 w 88"/>
                    <a:gd name="T33" fmla="*/ 0 h 119"/>
                    <a:gd name="T34" fmla="*/ 8 w 88"/>
                    <a:gd name="T35" fmla="*/ 10 h 119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88"/>
                    <a:gd name="T55" fmla="*/ 0 h 119"/>
                    <a:gd name="T56" fmla="*/ 88 w 88"/>
                    <a:gd name="T57" fmla="*/ 119 h 119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88" h="119">
                      <a:moveTo>
                        <a:pt x="8" y="10"/>
                      </a:moveTo>
                      <a:lnTo>
                        <a:pt x="8" y="33"/>
                      </a:lnTo>
                      <a:lnTo>
                        <a:pt x="8" y="38"/>
                      </a:lnTo>
                      <a:lnTo>
                        <a:pt x="0" y="55"/>
                      </a:lnTo>
                      <a:lnTo>
                        <a:pt x="3" y="60"/>
                      </a:lnTo>
                      <a:lnTo>
                        <a:pt x="8" y="60"/>
                      </a:lnTo>
                      <a:lnTo>
                        <a:pt x="8" y="70"/>
                      </a:lnTo>
                      <a:lnTo>
                        <a:pt x="13" y="70"/>
                      </a:lnTo>
                      <a:lnTo>
                        <a:pt x="10" y="73"/>
                      </a:lnTo>
                      <a:lnTo>
                        <a:pt x="13" y="83"/>
                      </a:lnTo>
                      <a:lnTo>
                        <a:pt x="15" y="90"/>
                      </a:lnTo>
                      <a:lnTo>
                        <a:pt x="20" y="93"/>
                      </a:lnTo>
                      <a:lnTo>
                        <a:pt x="28" y="93"/>
                      </a:lnTo>
                      <a:lnTo>
                        <a:pt x="38" y="100"/>
                      </a:lnTo>
                      <a:lnTo>
                        <a:pt x="48" y="118"/>
                      </a:lnTo>
                      <a:lnTo>
                        <a:pt x="87" y="83"/>
                      </a:lnTo>
                      <a:lnTo>
                        <a:pt x="68" y="0"/>
                      </a:lnTo>
                      <a:lnTo>
                        <a:pt x="8" y="10"/>
                      </a:lnTo>
                    </a:path>
                  </a:pathLst>
                </a:custGeom>
                <a:solidFill>
                  <a:srgbClr val="FBDFAF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" name="Freeform 4110"/>
                <p:cNvSpPr>
                  <a:spLocks/>
                </p:cNvSpPr>
                <p:nvPr/>
              </p:nvSpPr>
              <p:spPr bwMode="auto">
                <a:xfrm>
                  <a:off x="1268" y="2300"/>
                  <a:ext cx="106" cy="102"/>
                </a:xfrm>
                <a:custGeom>
                  <a:avLst/>
                  <a:gdLst>
                    <a:gd name="T0" fmla="*/ 45 w 106"/>
                    <a:gd name="T1" fmla="*/ 69 h 102"/>
                    <a:gd name="T2" fmla="*/ 53 w 106"/>
                    <a:gd name="T3" fmla="*/ 78 h 102"/>
                    <a:gd name="T4" fmla="*/ 60 w 106"/>
                    <a:gd name="T5" fmla="*/ 98 h 102"/>
                    <a:gd name="T6" fmla="*/ 82 w 106"/>
                    <a:gd name="T7" fmla="*/ 101 h 102"/>
                    <a:gd name="T8" fmla="*/ 92 w 106"/>
                    <a:gd name="T9" fmla="*/ 98 h 102"/>
                    <a:gd name="T10" fmla="*/ 105 w 106"/>
                    <a:gd name="T11" fmla="*/ 52 h 102"/>
                    <a:gd name="T12" fmla="*/ 105 w 106"/>
                    <a:gd name="T13" fmla="*/ 36 h 102"/>
                    <a:gd name="T14" fmla="*/ 92 w 106"/>
                    <a:gd name="T15" fmla="*/ 12 h 102"/>
                    <a:gd name="T16" fmla="*/ 75 w 106"/>
                    <a:gd name="T17" fmla="*/ 0 h 102"/>
                    <a:gd name="T18" fmla="*/ 48 w 106"/>
                    <a:gd name="T19" fmla="*/ 0 h 102"/>
                    <a:gd name="T20" fmla="*/ 20 w 106"/>
                    <a:gd name="T21" fmla="*/ 7 h 102"/>
                    <a:gd name="T22" fmla="*/ 18 w 106"/>
                    <a:gd name="T23" fmla="*/ 15 h 102"/>
                    <a:gd name="T24" fmla="*/ 0 w 106"/>
                    <a:gd name="T25" fmla="*/ 26 h 102"/>
                    <a:gd name="T26" fmla="*/ 0 w 106"/>
                    <a:gd name="T27" fmla="*/ 33 h 102"/>
                    <a:gd name="T28" fmla="*/ 10 w 106"/>
                    <a:gd name="T29" fmla="*/ 41 h 102"/>
                    <a:gd name="T30" fmla="*/ 20 w 106"/>
                    <a:gd name="T31" fmla="*/ 43 h 102"/>
                    <a:gd name="T32" fmla="*/ 28 w 106"/>
                    <a:gd name="T33" fmla="*/ 52 h 102"/>
                    <a:gd name="T34" fmla="*/ 30 w 106"/>
                    <a:gd name="T35" fmla="*/ 69 h 102"/>
                    <a:gd name="T36" fmla="*/ 38 w 106"/>
                    <a:gd name="T37" fmla="*/ 74 h 102"/>
                    <a:gd name="T38" fmla="*/ 45 w 106"/>
                    <a:gd name="T39" fmla="*/ 69 h 10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06"/>
                    <a:gd name="T61" fmla="*/ 0 h 102"/>
                    <a:gd name="T62" fmla="*/ 106 w 106"/>
                    <a:gd name="T63" fmla="*/ 102 h 102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06" h="102">
                      <a:moveTo>
                        <a:pt x="45" y="69"/>
                      </a:moveTo>
                      <a:lnTo>
                        <a:pt x="53" y="78"/>
                      </a:lnTo>
                      <a:lnTo>
                        <a:pt x="60" y="98"/>
                      </a:lnTo>
                      <a:lnTo>
                        <a:pt x="82" y="101"/>
                      </a:lnTo>
                      <a:lnTo>
                        <a:pt x="92" y="98"/>
                      </a:lnTo>
                      <a:lnTo>
                        <a:pt x="105" y="52"/>
                      </a:lnTo>
                      <a:lnTo>
                        <a:pt x="105" y="36"/>
                      </a:lnTo>
                      <a:lnTo>
                        <a:pt x="92" y="12"/>
                      </a:lnTo>
                      <a:lnTo>
                        <a:pt x="75" y="0"/>
                      </a:lnTo>
                      <a:lnTo>
                        <a:pt x="48" y="0"/>
                      </a:lnTo>
                      <a:lnTo>
                        <a:pt x="20" y="7"/>
                      </a:lnTo>
                      <a:lnTo>
                        <a:pt x="18" y="15"/>
                      </a:lnTo>
                      <a:lnTo>
                        <a:pt x="0" y="26"/>
                      </a:lnTo>
                      <a:lnTo>
                        <a:pt x="0" y="33"/>
                      </a:lnTo>
                      <a:lnTo>
                        <a:pt x="10" y="41"/>
                      </a:lnTo>
                      <a:lnTo>
                        <a:pt x="20" y="43"/>
                      </a:lnTo>
                      <a:lnTo>
                        <a:pt x="28" y="52"/>
                      </a:lnTo>
                      <a:lnTo>
                        <a:pt x="30" y="69"/>
                      </a:lnTo>
                      <a:lnTo>
                        <a:pt x="38" y="74"/>
                      </a:lnTo>
                      <a:lnTo>
                        <a:pt x="45" y="69"/>
                      </a:lnTo>
                    </a:path>
                  </a:pathLst>
                </a:custGeom>
                <a:solidFill>
                  <a:srgbClr val="656346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" name="Freeform 4111"/>
                <p:cNvSpPr>
                  <a:spLocks/>
                </p:cNvSpPr>
                <p:nvPr/>
              </p:nvSpPr>
              <p:spPr bwMode="auto">
                <a:xfrm>
                  <a:off x="1143" y="2400"/>
                  <a:ext cx="260" cy="284"/>
                </a:xfrm>
                <a:custGeom>
                  <a:avLst/>
                  <a:gdLst>
                    <a:gd name="T0" fmla="*/ 204 w 260"/>
                    <a:gd name="T1" fmla="*/ 0 h 284"/>
                    <a:gd name="T2" fmla="*/ 189 w 260"/>
                    <a:gd name="T3" fmla="*/ 5 h 284"/>
                    <a:gd name="T4" fmla="*/ 179 w 260"/>
                    <a:gd name="T5" fmla="*/ 13 h 284"/>
                    <a:gd name="T6" fmla="*/ 153 w 260"/>
                    <a:gd name="T7" fmla="*/ 35 h 284"/>
                    <a:gd name="T8" fmla="*/ 139 w 260"/>
                    <a:gd name="T9" fmla="*/ 58 h 284"/>
                    <a:gd name="T10" fmla="*/ 134 w 260"/>
                    <a:gd name="T11" fmla="*/ 70 h 284"/>
                    <a:gd name="T12" fmla="*/ 129 w 260"/>
                    <a:gd name="T13" fmla="*/ 88 h 284"/>
                    <a:gd name="T14" fmla="*/ 107 w 260"/>
                    <a:gd name="T15" fmla="*/ 139 h 284"/>
                    <a:gd name="T16" fmla="*/ 50 w 260"/>
                    <a:gd name="T17" fmla="*/ 143 h 284"/>
                    <a:gd name="T18" fmla="*/ 16 w 260"/>
                    <a:gd name="T19" fmla="*/ 137 h 284"/>
                    <a:gd name="T20" fmla="*/ 7 w 260"/>
                    <a:gd name="T21" fmla="*/ 155 h 284"/>
                    <a:gd name="T22" fmla="*/ 0 w 260"/>
                    <a:gd name="T23" fmla="*/ 165 h 284"/>
                    <a:gd name="T24" fmla="*/ 41 w 260"/>
                    <a:gd name="T25" fmla="*/ 176 h 284"/>
                    <a:gd name="T26" fmla="*/ 85 w 260"/>
                    <a:gd name="T27" fmla="*/ 182 h 284"/>
                    <a:gd name="T28" fmla="*/ 121 w 260"/>
                    <a:gd name="T29" fmla="*/ 184 h 284"/>
                    <a:gd name="T30" fmla="*/ 152 w 260"/>
                    <a:gd name="T31" fmla="*/ 128 h 284"/>
                    <a:gd name="T32" fmla="*/ 128 w 260"/>
                    <a:gd name="T33" fmla="*/ 173 h 284"/>
                    <a:gd name="T34" fmla="*/ 125 w 260"/>
                    <a:gd name="T35" fmla="*/ 226 h 284"/>
                    <a:gd name="T36" fmla="*/ 135 w 260"/>
                    <a:gd name="T37" fmla="*/ 253 h 284"/>
                    <a:gd name="T38" fmla="*/ 149 w 260"/>
                    <a:gd name="T39" fmla="*/ 265 h 284"/>
                    <a:gd name="T40" fmla="*/ 161 w 260"/>
                    <a:gd name="T41" fmla="*/ 271 h 284"/>
                    <a:gd name="T42" fmla="*/ 176 w 260"/>
                    <a:gd name="T43" fmla="*/ 272 h 284"/>
                    <a:gd name="T44" fmla="*/ 206 w 260"/>
                    <a:gd name="T45" fmla="*/ 283 h 284"/>
                    <a:gd name="T46" fmla="*/ 225 w 260"/>
                    <a:gd name="T47" fmla="*/ 272 h 284"/>
                    <a:gd name="T48" fmla="*/ 234 w 260"/>
                    <a:gd name="T49" fmla="*/ 278 h 284"/>
                    <a:gd name="T50" fmla="*/ 249 w 260"/>
                    <a:gd name="T51" fmla="*/ 233 h 284"/>
                    <a:gd name="T52" fmla="*/ 256 w 260"/>
                    <a:gd name="T53" fmla="*/ 178 h 284"/>
                    <a:gd name="T54" fmla="*/ 259 w 260"/>
                    <a:gd name="T55" fmla="*/ 125 h 284"/>
                    <a:gd name="T56" fmla="*/ 259 w 260"/>
                    <a:gd name="T57" fmla="*/ 118 h 284"/>
                    <a:gd name="T58" fmla="*/ 256 w 260"/>
                    <a:gd name="T59" fmla="*/ 63 h 284"/>
                    <a:gd name="T60" fmla="*/ 246 w 260"/>
                    <a:gd name="T61" fmla="*/ 30 h 284"/>
                    <a:gd name="T62" fmla="*/ 229 w 260"/>
                    <a:gd name="T63" fmla="*/ 13 h 284"/>
                    <a:gd name="T64" fmla="*/ 214 w 260"/>
                    <a:gd name="T65" fmla="*/ 10 h 284"/>
                    <a:gd name="T66" fmla="*/ 204 w 260"/>
                    <a:gd name="T67" fmla="*/ 0 h 284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260"/>
                    <a:gd name="T103" fmla="*/ 0 h 284"/>
                    <a:gd name="T104" fmla="*/ 260 w 260"/>
                    <a:gd name="T105" fmla="*/ 284 h 284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260" h="284">
                      <a:moveTo>
                        <a:pt x="204" y="0"/>
                      </a:moveTo>
                      <a:lnTo>
                        <a:pt x="189" y="5"/>
                      </a:lnTo>
                      <a:lnTo>
                        <a:pt x="179" y="13"/>
                      </a:lnTo>
                      <a:lnTo>
                        <a:pt x="153" y="35"/>
                      </a:lnTo>
                      <a:lnTo>
                        <a:pt x="139" y="58"/>
                      </a:lnTo>
                      <a:lnTo>
                        <a:pt x="134" y="70"/>
                      </a:lnTo>
                      <a:lnTo>
                        <a:pt x="129" y="88"/>
                      </a:lnTo>
                      <a:lnTo>
                        <a:pt x="107" y="139"/>
                      </a:lnTo>
                      <a:lnTo>
                        <a:pt x="50" y="143"/>
                      </a:lnTo>
                      <a:lnTo>
                        <a:pt x="16" y="137"/>
                      </a:lnTo>
                      <a:lnTo>
                        <a:pt x="7" y="155"/>
                      </a:lnTo>
                      <a:lnTo>
                        <a:pt x="0" y="165"/>
                      </a:lnTo>
                      <a:lnTo>
                        <a:pt x="41" y="176"/>
                      </a:lnTo>
                      <a:lnTo>
                        <a:pt x="85" y="182"/>
                      </a:lnTo>
                      <a:lnTo>
                        <a:pt x="121" y="184"/>
                      </a:lnTo>
                      <a:lnTo>
                        <a:pt x="152" y="128"/>
                      </a:lnTo>
                      <a:lnTo>
                        <a:pt x="128" y="173"/>
                      </a:lnTo>
                      <a:lnTo>
                        <a:pt x="125" y="226"/>
                      </a:lnTo>
                      <a:lnTo>
                        <a:pt x="135" y="253"/>
                      </a:lnTo>
                      <a:lnTo>
                        <a:pt x="149" y="265"/>
                      </a:lnTo>
                      <a:lnTo>
                        <a:pt x="161" y="271"/>
                      </a:lnTo>
                      <a:lnTo>
                        <a:pt x="176" y="272"/>
                      </a:lnTo>
                      <a:lnTo>
                        <a:pt x="206" y="283"/>
                      </a:lnTo>
                      <a:lnTo>
                        <a:pt x="225" y="272"/>
                      </a:lnTo>
                      <a:lnTo>
                        <a:pt x="234" y="278"/>
                      </a:lnTo>
                      <a:lnTo>
                        <a:pt x="249" y="233"/>
                      </a:lnTo>
                      <a:lnTo>
                        <a:pt x="256" y="178"/>
                      </a:lnTo>
                      <a:lnTo>
                        <a:pt x="259" y="125"/>
                      </a:lnTo>
                      <a:lnTo>
                        <a:pt x="259" y="118"/>
                      </a:lnTo>
                      <a:lnTo>
                        <a:pt x="256" y="63"/>
                      </a:lnTo>
                      <a:lnTo>
                        <a:pt x="246" y="30"/>
                      </a:lnTo>
                      <a:lnTo>
                        <a:pt x="229" y="13"/>
                      </a:lnTo>
                      <a:lnTo>
                        <a:pt x="214" y="10"/>
                      </a:lnTo>
                      <a:lnTo>
                        <a:pt x="204" y="0"/>
                      </a:lnTo>
                    </a:path>
                  </a:pathLst>
                </a:custGeom>
                <a:solidFill>
                  <a:srgbClr val="006C88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" name="Freeform 4112"/>
                <p:cNvSpPr>
                  <a:spLocks/>
                </p:cNvSpPr>
                <p:nvPr/>
              </p:nvSpPr>
              <p:spPr bwMode="auto">
                <a:xfrm>
                  <a:off x="1269" y="2531"/>
                  <a:ext cx="154" cy="195"/>
                </a:xfrm>
                <a:custGeom>
                  <a:avLst/>
                  <a:gdLst>
                    <a:gd name="T0" fmla="*/ 47 w 154"/>
                    <a:gd name="T1" fmla="*/ 89 h 195"/>
                    <a:gd name="T2" fmla="*/ 60 w 154"/>
                    <a:gd name="T3" fmla="*/ 54 h 195"/>
                    <a:gd name="T4" fmla="*/ 86 w 154"/>
                    <a:gd name="T5" fmla="*/ 21 h 195"/>
                    <a:gd name="T6" fmla="*/ 114 w 154"/>
                    <a:gd name="T7" fmla="*/ 2 h 195"/>
                    <a:gd name="T8" fmla="*/ 137 w 154"/>
                    <a:gd name="T9" fmla="*/ 0 h 195"/>
                    <a:gd name="T10" fmla="*/ 147 w 154"/>
                    <a:gd name="T11" fmla="*/ 2 h 195"/>
                    <a:gd name="T12" fmla="*/ 153 w 154"/>
                    <a:gd name="T13" fmla="*/ 24 h 195"/>
                    <a:gd name="T14" fmla="*/ 150 w 154"/>
                    <a:gd name="T15" fmla="*/ 77 h 195"/>
                    <a:gd name="T16" fmla="*/ 131 w 154"/>
                    <a:gd name="T17" fmla="*/ 153 h 195"/>
                    <a:gd name="T18" fmla="*/ 72 w 154"/>
                    <a:gd name="T19" fmla="*/ 191 h 195"/>
                    <a:gd name="T20" fmla="*/ 42 w 154"/>
                    <a:gd name="T21" fmla="*/ 194 h 195"/>
                    <a:gd name="T22" fmla="*/ 0 w 154"/>
                    <a:gd name="T23" fmla="*/ 179 h 195"/>
                    <a:gd name="T24" fmla="*/ 33 w 154"/>
                    <a:gd name="T25" fmla="*/ 122 h 195"/>
                    <a:gd name="T26" fmla="*/ 47 w 154"/>
                    <a:gd name="T27" fmla="*/ 89 h 19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54"/>
                    <a:gd name="T43" fmla="*/ 0 h 195"/>
                    <a:gd name="T44" fmla="*/ 154 w 154"/>
                    <a:gd name="T45" fmla="*/ 195 h 19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54" h="195">
                      <a:moveTo>
                        <a:pt x="47" y="89"/>
                      </a:moveTo>
                      <a:lnTo>
                        <a:pt x="60" y="54"/>
                      </a:lnTo>
                      <a:lnTo>
                        <a:pt x="86" y="21"/>
                      </a:lnTo>
                      <a:lnTo>
                        <a:pt x="114" y="2"/>
                      </a:lnTo>
                      <a:lnTo>
                        <a:pt x="137" y="0"/>
                      </a:lnTo>
                      <a:lnTo>
                        <a:pt x="147" y="2"/>
                      </a:lnTo>
                      <a:lnTo>
                        <a:pt x="153" y="24"/>
                      </a:lnTo>
                      <a:lnTo>
                        <a:pt x="150" y="77"/>
                      </a:lnTo>
                      <a:lnTo>
                        <a:pt x="131" y="153"/>
                      </a:lnTo>
                      <a:lnTo>
                        <a:pt x="72" y="191"/>
                      </a:lnTo>
                      <a:lnTo>
                        <a:pt x="42" y="194"/>
                      </a:lnTo>
                      <a:lnTo>
                        <a:pt x="0" y="179"/>
                      </a:lnTo>
                      <a:lnTo>
                        <a:pt x="33" y="122"/>
                      </a:lnTo>
                      <a:lnTo>
                        <a:pt x="47" y="89"/>
                      </a:lnTo>
                    </a:path>
                  </a:pathLst>
                </a:custGeom>
                <a:solidFill>
                  <a:srgbClr val="2E7FE8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" name="Line 4113"/>
                <p:cNvSpPr>
                  <a:spLocks noChangeShapeType="1"/>
                </p:cNvSpPr>
                <p:nvPr/>
              </p:nvSpPr>
              <p:spPr bwMode="auto">
                <a:xfrm>
                  <a:off x="1177" y="2609"/>
                  <a:ext cx="82" cy="14"/>
                </a:xfrm>
                <a:prstGeom prst="line">
                  <a:avLst/>
                </a:prstGeom>
                <a:noFill/>
                <a:ln w="12699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7" name="Group 4070"/>
            <p:cNvGrpSpPr>
              <a:grpSpLocks/>
            </p:cNvGrpSpPr>
            <p:nvPr/>
          </p:nvGrpSpPr>
          <p:grpSpPr bwMode="auto">
            <a:xfrm rot="5001553">
              <a:off x="6383669" y="5763705"/>
              <a:ext cx="286697" cy="477048"/>
              <a:chOff x="2544" y="2208"/>
              <a:chExt cx="431" cy="657"/>
            </a:xfrm>
          </p:grpSpPr>
          <p:grpSp>
            <p:nvGrpSpPr>
              <p:cNvPr id="128" name="Group 4071"/>
              <p:cNvGrpSpPr>
                <a:grpSpLocks/>
              </p:cNvGrpSpPr>
              <p:nvPr/>
            </p:nvGrpSpPr>
            <p:grpSpPr bwMode="auto">
              <a:xfrm>
                <a:off x="2544" y="2266"/>
                <a:ext cx="248" cy="225"/>
                <a:chOff x="1115" y="2348"/>
                <a:chExt cx="220" cy="199"/>
              </a:xfrm>
            </p:grpSpPr>
            <p:sp>
              <p:nvSpPr>
                <p:cNvPr id="142" name="Arc 4072"/>
                <p:cNvSpPr>
                  <a:spLocks/>
                </p:cNvSpPr>
                <p:nvPr/>
              </p:nvSpPr>
              <p:spPr bwMode="auto">
                <a:xfrm>
                  <a:off x="1266" y="2484"/>
                  <a:ext cx="44" cy="32"/>
                </a:xfrm>
                <a:custGeom>
                  <a:avLst/>
                  <a:gdLst>
                    <a:gd name="T0" fmla="*/ 0 w 38364"/>
                    <a:gd name="T1" fmla="*/ 0 h 34984"/>
                    <a:gd name="T2" fmla="*/ 0 w 38364"/>
                    <a:gd name="T3" fmla="*/ 0 h 34984"/>
                    <a:gd name="T4" fmla="*/ 0 w 38364"/>
                    <a:gd name="T5" fmla="*/ 0 h 34984"/>
                    <a:gd name="T6" fmla="*/ 0 60000 65536"/>
                    <a:gd name="T7" fmla="*/ 0 60000 65536"/>
                    <a:gd name="T8" fmla="*/ 0 60000 65536"/>
                    <a:gd name="T9" fmla="*/ 0 w 38364"/>
                    <a:gd name="T10" fmla="*/ 0 h 34984"/>
                    <a:gd name="T11" fmla="*/ 38364 w 38364"/>
                    <a:gd name="T12" fmla="*/ 34984 h 349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8364" h="34984" fill="none" extrusionOk="0">
                      <a:moveTo>
                        <a:pt x="0" y="7979"/>
                      </a:moveTo>
                      <a:cubicBezTo>
                        <a:pt x="4101" y="2931"/>
                        <a:pt x="10259" y="-1"/>
                        <a:pt x="16764" y="0"/>
                      </a:cubicBezTo>
                      <a:cubicBezTo>
                        <a:pt x="28693" y="0"/>
                        <a:pt x="38364" y="9670"/>
                        <a:pt x="38364" y="21600"/>
                      </a:cubicBezTo>
                      <a:cubicBezTo>
                        <a:pt x="38364" y="26456"/>
                        <a:pt x="36727" y="31172"/>
                        <a:pt x="33717" y="34984"/>
                      </a:cubicBezTo>
                    </a:path>
                    <a:path w="38364" h="34984" stroke="0" extrusionOk="0">
                      <a:moveTo>
                        <a:pt x="0" y="7979"/>
                      </a:moveTo>
                      <a:cubicBezTo>
                        <a:pt x="4101" y="2931"/>
                        <a:pt x="10259" y="-1"/>
                        <a:pt x="16764" y="0"/>
                      </a:cubicBezTo>
                      <a:cubicBezTo>
                        <a:pt x="28693" y="0"/>
                        <a:pt x="38364" y="9670"/>
                        <a:pt x="38364" y="21600"/>
                      </a:cubicBezTo>
                      <a:cubicBezTo>
                        <a:pt x="38364" y="26456"/>
                        <a:pt x="36727" y="31172"/>
                        <a:pt x="33717" y="34984"/>
                      </a:cubicBezTo>
                      <a:lnTo>
                        <a:pt x="16764" y="21600"/>
                      </a:lnTo>
                      <a:close/>
                    </a:path>
                  </a:pathLst>
                </a:custGeom>
                <a:noFill/>
                <a:ln w="12699" cap="rnd">
                  <a:solidFill>
                    <a:srgbClr val="494936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3" name="Arc 4073"/>
                <p:cNvSpPr>
                  <a:spLocks/>
                </p:cNvSpPr>
                <p:nvPr/>
              </p:nvSpPr>
              <p:spPr bwMode="auto">
                <a:xfrm>
                  <a:off x="1267" y="2483"/>
                  <a:ext cx="44" cy="29"/>
                </a:xfrm>
                <a:custGeom>
                  <a:avLst/>
                  <a:gdLst>
                    <a:gd name="T0" fmla="*/ 0 w 37828"/>
                    <a:gd name="T1" fmla="*/ 0 h 34119"/>
                    <a:gd name="T2" fmla="*/ 0 w 37828"/>
                    <a:gd name="T3" fmla="*/ 0 h 34119"/>
                    <a:gd name="T4" fmla="*/ 0 w 37828"/>
                    <a:gd name="T5" fmla="*/ 0 h 34119"/>
                    <a:gd name="T6" fmla="*/ 0 60000 65536"/>
                    <a:gd name="T7" fmla="*/ 0 60000 65536"/>
                    <a:gd name="T8" fmla="*/ 0 60000 65536"/>
                    <a:gd name="T9" fmla="*/ 0 w 37828"/>
                    <a:gd name="T10" fmla="*/ 0 h 34119"/>
                    <a:gd name="T11" fmla="*/ 37828 w 37828"/>
                    <a:gd name="T12" fmla="*/ 34119 h 3411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7828" h="34119" fill="none" extrusionOk="0">
                      <a:moveTo>
                        <a:pt x="-1" y="7344"/>
                      </a:moveTo>
                      <a:cubicBezTo>
                        <a:pt x="4100" y="2676"/>
                        <a:pt x="10013" y="-1"/>
                        <a:pt x="16228" y="0"/>
                      </a:cubicBezTo>
                      <a:cubicBezTo>
                        <a:pt x="28157" y="0"/>
                        <a:pt x="37828" y="9670"/>
                        <a:pt x="37828" y="21600"/>
                      </a:cubicBezTo>
                      <a:cubicBezTo>
                        <a:pt x="37828" y="26086"/>
                        <a:pt x="36430" y="30462"/>
                        <a:pt x="33830" y="34119"/>
                      </a:cubicBezTo>
                    </a:path>
                    <a:path w="37828" h="34119" stroke="0" extrusionOk="0">
                      <a:moveTo>
                        <a:pt x="-1" y="7344"/>
                      </a:moveTo>
                      <a:cubicBezTo>
                        <a:pt x="4100" y="2676"/>
                        <a:pt x="10013" y="-1"/>
                        <a:pt x="16228" y="0"/>
                      </a:cubicBezTo>
                      <a:cubicBezTo>
                        <a:pt x="28157" y="0"/>
                        <a:pt x="37828" y="9670"/>
                        <a:pt x="37828" y="21600"/>
                      </a:cubicBezTo>
                      <a:cubicBezTo>
                        <a:pt x="37828" y="26086"/>
                        <a:pt x="36430" y="30462"/>
                        <a:pt x="33830" y="34119"/>
                      </a:cubicBezTo>
                      <a:lnTo>
                        <a:pt x="16228" y="21600"/>
                      </a:lnTo>
                      <a:close/>
                    </a:path>
                  </a:pathLst>
                </a:custGeom>
                <a:noFill/>
                <a:ln w="12699" cap="rnd">
                  <a:solidFill>
                    <a:srgbClr val="DBDBCE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44" name="Group 4074"/>
                <p:cNvGrpSpPr>
                  <a:grpSpLocks/>
                </p:cNvGrpSpPr>
                <p:nvPr/>
              </p:nvGrpSpPr>
              <p:grpSpPr bwMode="auto">
                <a:xfrm>
                  <a:off x="1302" y="2510"/>
                  <a:ext cx="33" cy="35"/>
                  <a:chOff x="1302" y="2510"/>
                  <a:chExt cx="33" cy="35"/>
                </a:xfrm>
              </p:grpSpPr>
              <p:sp>
                <p:nvSpPr>
                  <p:cNvPr id="165" name="Freeform 4075"/>
                  <p:cNvSpPr>
                    <a:spLocks/>
                  </p:cNvSpPr>
                  <p:nvPr/>
                </p:nvSpPr>
                <p:spPr bwMode="auto">
                  <a:xfrm>
                    <a:off x="1302" y="2510"/>
                    <a:ext cx="33" cy="19"/>
                  </a:xfrm>
                  <a:custGeom>
                    <a:avLst/>
                    <a:gdLst>
                      <a:gd name="T0" fmla="*/ 32 w 33"/>
                      <a:gd name="T1" fmla="*/ 18 h 19"/>
                      <a:gd name="T2" fmla="*/ 20 w 33"/>
                      <a:gd name="T3" fmla="*/ 0 h 19"/>
                      <a:gd name="T4" fmla="*/ 0 w 33"/>
                      <a:gd name="T5" fmla="*/ 0 h 19"/>
                      <a:gd name="T6" fmla="*/ 13 w 33"/>
                      <a:gd name="T7" fmla="*/ 18 h 19"/>
                      <a:gd name="T8" fmla="*/ 32 w 33"/>
                      <a:gd name="T9" fmla="*/ 18 h 1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3"/>
                      <a:gd name="T16" fmla="*/ 0 h 19"/>
                      <a:gd name="T17" fmla="*/ 33 w 33"/>
                      <a:gd name="T18" fmla="*/ 19 h 19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3" h="19">
                        <a:moveTo>
                          <a:pt x="32" y="18"/>
                        </a:moveTo>
                        <a:lnTo>
                          <a:pt x="20" y="0"/>
                        </a:lnTo>
                        <a:lnTo>
                          <a:pt x="0" y="0"/>
                        </a:lnTo>
                        <a:lnTo>
                          <a:pt x="13" y="18"/>
                        </a:lnTo>
                        <a:lnTo>
                          <a:pt x="32" y="18"/>
                        </a:lnTo>
                      </a:path>
                    </a:pathLst>
                  </a:custGeom>
                  <a:solidFill>
                    <a:srgbClr val="C9C9B6"/>
                  </a:solidFill>
                  <a:ln w="9525" cap="rnd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6" name="Freeform 4076"/>
                  <p:cNvSpPr>
                    <a:spLocks/>
                  </p:cNvSpPr>
                  <p:nvPr/>
                </p:nvSpPr>
                <p:spPr bwMode="auto">
                  <a:xfrm>
                    <a:off x="1302" y="2510"/>
                    <a:ext cx="33" cy="19"/>
                  </a:xfrm>
                  <a:custGeom>
                    <a:avLst/>
                    <a:gdLst>
                      <a:gd name="T0" fmla="*/ 32 w 33"/>
                      <a:gd name="T1" fmla="*/ 18 h 19"/>
                      <a:gd name="T2" fmla="*/ 20 w 33"/>
                      <a:gd name="T3" fmla="*/ 0 h 19"/>
                      <a:gd name="T4" fmla="*/ 0 w 33"/>
                      <a:gd name="T5" fmla="*/ 0 h 19"/>
                      <a:gd name="T6" fmla="*/ 13 w 33"/>
                      <a:gd name="T7" fmla="*/ 18 h 19"/>
                      <a:gd name="T8" fmla="*/ 32 w 33"/>
                      <a:gd name="T9" fmla="*/ 18 h 1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3"/>
                      <a:gd name="T16" fmla="*/ 0 h 19"/>
                      <a:gd name="T17" fmla="*/ 33 w 33"/>
                      <a:gd name="T18" fmla="*/ 19 h 19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3" h="19">
                        <a:moveTo>
                          <a:pt x="32" y="18"/>
                        </a:moveTo>
                        <a:lnTo>
                          <a:pt x="20" y="0"/>
                        </a:lnTo>
                        <a:lnTo>
                          <a:pt x="0" y="0"/>
                        </a:lnTo>
                        <a:lnTo>
                          <a:pt x="13" y="18"/>
                        </a:lnTo>
                        <a:lnTo>
                          <a:pt x="32" y="18"/>
                        </a:lnTo>
                      </a:path>
                    </a:pathLst>
                  </a:custGeom>
                  <a:solidFill>
                    <a:srgbClr val="C9C9B6"/>
                  </a:solidFill>
                  <a:ln w="12699" cap="rnd">
                    <a:solidFill>
                      <a:srgbClr val="494936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7" name="Freeform 4077"/>
                  <p:cNvSpPr>
                    <a:spLocks/>
                  </p:cNvSpPr>
                  <p:nvPr/>
                </p:nvSpPr>
                <p:spPr bwMode="auto">
                  <a:xfrm>
                    <a:off x="1302" y="2510"/>
                    <a:ext cx="17" cy="24"/>
                  </a:xfrm>
                  <a:custGeom>
                    <a:avLst/>
                    <a:gdLst>
                      <a:gd name="T0" fmla="*/ 16 w 17"/>
                      <a:gd name="T1" fmla="*/ 23 h 24"/>
                      <a:gd name="T2" fmla="*/ 0 w 17"/>
                      <a:gd name="T3" fmla="*/ 13 h 24"/>
                      <a:gd name="T4" fmla="*/ 0 w 17"/>
                      <a:gd name="T5" fmla="*/ 0 h 24"/>
                      <a:gd name="T6" fmla="*/ 16 w 17"/>
                      <a:gd name="T7" fmla="*/ 18 h 24"/>
                      <a:gd name="T8" fmla="*/ 16 w 17"/>
                      <a:gd name="T9" fmla="*/ 23 h 2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7"/>
                      <a:gd name="T16" fmla="*/ 0 h 24"/>
                      <a:gd name="T17" fmla="*/ 17 w 17"/>
                      <a:gd name="T18" fmla="*/ 24 h 24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7" h="24">
                        <a:moveTo>
                          <a:pt x="16" y="23"/>
                        </a:moveTo>
                        <a:lnTo>
                          <a:pt x="0" y="13"/>
                        </a:lnTo>
                        <a:lnTo>
                          <a:pt x="0" y="0"/>
                        </a:lnTo>
                        <a:lnTo>
                          <a:pt x="16" y="18"/>
                        </a:lnTo>
                        <a:lnTo>
                          <a:pt x="16" y="23"/>
                        </a:lnTo>
                      </a:path>
                    </a:pathLst>
                  </a:custGeom>
                  <a:solidFill>
                    <a:srgbClr val="7A7A5A"/>
                  </a:solidFill>
                  <a:ln w="9525" cap="rnd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8" name="Freeform 4078"/>
                  <p:cNvSpPr>
                    <a:spLocks/>
                  </p:cNvSpPr>
                  <p:nvPr/>
                </p:nvSpPr>
                <p:spPr bwMode="auto">
                  <a:xfrm>
                    <a:off x="1302" y="2510"/>
                    <a:ext cx="17" cy="24"/>
                  </a:xfrm>
                  <a:custGeom>
                    <a:avLst/>
                    <a:gdLst>
                      <a:gd name="T0" fmla="*/ 16 w 17"/>
                      <a:gd name="T1" fmla="*/ 23 h 24"/>
                      <a:gd name="T2" fmla="*/ 0 w 17"/>
                      <a:gd name="T3" fmla="*/ 13 h 24"/>
                      <a:gd name="T4" fmla="*/ 0 w 17"/>
                      <a:gd name="T5" fmla="*/ 0 h 24"/>
                      <a:gd name="T6" fmla="*/ 16 w 17"/>
                      <a:gd name="T7" fmla="*/ 18 h 24"/>
                      <a:gd name="T8" fmla="*/ 16 w 17"/>
                      <a:gd name="T9" fmla="*/ 23 h 2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7"/>
                      <a:gd name="T16" fmla="*/ 0 h 24"/>
                      <a:gd name="T17" fmla="*/ 17 w 17"/>
                      <a:gd name="T18" fmla="*/ 24 h 24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7" h="24">
                        <a:moveTo>
                          <a:pt x="16" y="23"/>
                        </a:moveTo>
                        <a:lnTo>
                          <a:pt x="0" y="13"/>
                        </a:lnTo>
                        <a:lnTo>
                          <a:pt x="0" y="0"/>
                        </a:lnTo>
                        <a:lnTo>
                          <a:pt x="16" y="18"/>
                        </a:lnTo>
                        <a:lnTo>
                          <a:pt x="16" y="23"/>
                        </a:lnTo>
                      </a:path>
                    </a:pathLst>
                  </a:custGeom>
                  <a:solidFill>
                    <a:srgbClr val="7A7A5A"/>
                  </a:solidFill>
                  <a:ln w="12699" cap="rnd">
                    <a:solidFill>
                      <a:srgbClr val="494936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9" name="Freeform 4079"/>
                  <p:cNvSpPr>
                    <a:spLocks/>
                  </p:cNvSpPr>
                  <p:nvPr/>
                </p:nvSpPr>
                <p:spPr bwMode="auto">
                  <a:xfrm>
                    <a:off x="1315" y="2528"/>
                    <a:ext cx="20" cy="17"/>
                  </a:xfrm>
                  <a:custGeom>
                    <a:avLst/>
                    <a:gdLst>
                      <a:gd name="T0" fmla="*/ 19 w 20"/>
                      <a:gd name="T1" fmla="*/ 0 h 17"/>
                      <a:gd name="T2" fmla="*/ 0 w 20"/>
                      <a:gd name="T3" fmla="*/ 0 h 17"/>
                      <a:gd name="T4" fmla="*/ 0 w 20"/>
                      <a:gd name="T5" fmla="*/ 16 h 17"/>
                      <a:gd name="T6" fmla="*/ 19 w 20"/>
                      <a:gd name="T7" fmla="*/ 16 h 17"/>
                      <a:gd name="T8" fmla="*/ 19 w 20"/>
                      <a:gd name="T9" fmla="*/ 0 h 1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0"/>
                      <a:gd name="T16" fmla="*/ 0 h 17"/>
                      <a:gd name="T17" fmla="*/ 20 w 20"/>
                      <a:gd name="T18" fmla="*/ 17 h 1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0" h="17">
                        <a:moveTo>
                          <a:pt x="19" y="0"/>
                        </a:moveTo>
                        <a:lnTo>
                          <a:pt x="0" y="0"/>
                        </a:lnTo>
                        <a:lnTo>
                          <a:pt x="0" y="16"/>
                        </a:lnTo>
                        <a:lnTo>
                          <a:pt x="19" y="16"/>
                        </a:lnTo>
                        <a:lnTo>
                          <a:pt x="19" y="0"/>
                        </a:lnTo>
                      </a:path>
                    </a:pathLst>
                  </a:custGeom>
                  <a:solidFill>
                    <a:srgbClr val="B7B79D"/>
                  </a:solidFill>
                  <a:ln w="9525" cap="rnd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0" name="Freeform 4080"/>
                  <p:cNvSpPr>
                    <a:spLocks/>
                  </p:cNvSpPr>
                  <p:nvPr/>
                </p:nvSpPr>
                <p:spPr bwMode="auto">
                  <a:xfrm>
                    <a:off x="1315" y="2528"/>
                    <a:ext cx="20" cy="17"/>
                  </a:xfrm>
                  <a:custGeom>
                    <a:avLst/>
                    <a:gdLst>
                      <a:gd name="T0" fmla="*/ 19 w 20"/>
                      <a:gd name="T1" fmla="*/ 0 h 17"/>
                      <a:gd name="T2" fmla="*/ 0 w 20"/>
                      <a:gd name="T3" fmla="*/ 0 h 17"/>
                      <a:gd name="T4" fmla="*/ 0 w 20"/>
                      <a:gd name="T5" fmla="*/ 16 h 17"/>
                      <a:gd name="T6" fmla="*/ 19 w 20"/>
                      <a:gd name="T7" fmla="*/ 16 h 17"/>
                      <a:gd name="T8" fmla="*/ 19 w 20"/>
                      <a:gd name="T9" fmla="*/ 0 h 1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0"/>
                      <a:gd name="T16" fmla="*/ 0 h 17"/>
                      <a:gd name="T17" fmla="*/ 20 w 20"/>
                      <a:gd name="T18" fmla="*/ 17 h 1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0" h="17">
                        <a:moveTo>
                          <a:pt x="19" y="0"/>
                        </a:moveTo>
                        <a:lnTo>
                          <a:pt x="0" y="0"/>
                        </a:lnTo>
                        <a:lnTo>
                          <a:pt x="0" y="16"/>
                        </a:lnTo>
                        <a:lnTo>
                          <a:pt x="19" y="16"/>
                        </a:lnTo>
                        <a:lnTo>
                          <a:pt x="19" y="0"/>
                        </a:lnTo>
                      </a:path>
                    </a:pathLst>
                  </a:custGeom>
                  <a:solidFill>
                    <a:srgbClr val="B7B79D"/>
                  </a:solidFill>
                  <a:ln w="12699" cap="rnd">
                    <a:solidFill>
                      <a:srgbClr val="494936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45" name="Freeform 4081"/>
                <p:cNvSpPr>
                  <a:spLocks/>
                </p:cNvSpPr>
                <p:nvPr/>
              </p:nvSpPr>
              <p:spPr bwMode="auto">
                <a:xfrm>
                  <a:off x="1125" y="2503"/>
                  <a:ext cx="26" cy="33"/>
                </a:xfrm>
                <a:custGeom>
                  <a:avLst/>
                  <a:gdLst>
                    <a:gd name="T0" fmla="*/ 25 w 26"/>
                    <a:gd name="T1" fmla="*/ 32 h 33"/>
                    <a:gd name="T2" fmla="*/ 0 w 26"/>
                    <a:gd name="T3" fmla="*/ 10 h 33"/>
                    <a:gd name="T4" fmla="*/ 0 w 26"/>
                    <a:gd name="T5" fmla="*/ 0 h 33"/>
                    <a:gd name="T6" fmla="*/ 25 w 26"/>
                    <a:gd name="T7" fmla="*/ 27 h 33"/>
                    <a:gd name="T8" fmla="*/ 25 w 26"/>
                    <a:gd name="T9" fmla="*/ 32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"/>
                    <a:gd name="T16" fmla="*/ 0 h 33"/>
                    <a:gd name="T17" fmla="*/ 26 w 26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" h="33">
                      <a:moveTo>
                        <a:pt x="25" y="32"/>
                      </a:moveTo>
                      <a:lnTo>
                        <a:pt x="0" y="10"/>
                      </a:lnTo>
                      <a:lnTo>
                        <a:pt x="0" y="0"/>
                      </a:lnTo>
                      <a:lnTo>
                        <a:pt x="25" y="27"/>
                      </a:lnTo>
                      <a:lnTo>
                        <a:pt x="25" y="32"/>
                      </a:lnTo>
                    </a:path>
                  </a:pathLst>
                </a:custGeom>
                <a:solidFill>
                  <a:srgbClr val="DBDBCE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6" name="Freeform 4082"/>
                <p:cNvSpPr>
                  <a:spLocks/>
                </p:cNvSpPr>
                <p:nvPr/>
              </p:nvSpPr>
              <p:spPr bwMode="auto">
                <a:xfrm>
                  <a:off x="1125" y="2503"/>
                  <a:ext cx="26" cy="33"/>
                </a:xfrm>
                <a:custGeom>
                  <a:avLst/>
                  <a:gdLst>
                    <a:gd name="T0" fmla="*/ 25 w 26"/>
                    <a:gd name="T1" fmla="*/ 32 h 33"/>
                    <a:gd name="T2" fmla="*/ 0 w 26"/>
                    <a:gd name="T3" fmla="*/ 10 h 33"/>
                    <a:gd name="T4" fmla="*/ 0 w 26"/>
                    <a:gd name="T5" fmla="*/ 0 h 33"/>
                    <a:gd name="T6" fmla="*/ 25 w 26"/>
                    <a:gd name="T7" fmla="*/ 27 h 33"/>
                    <a:gd name="T8" fmla="*/ 25 w 26"/>
                    <a:gd name="T9" fmla="*/ 32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"/>
                    <a:gd name="T16" fmla="*/ 0 h 33"/>
                    <a:gd name="T17" fmla="*/ 26 w 26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" h="33">
                      <a:moveTo>
                        <a:pt x="25" y="32"/>
                      </a:moveTo>
                      <a:lnTo>
                        <a:pt x="0" y="10"/>
                      </a:lnTo>
                      <a:lnTo>
                        <a:pt x="0" y="0"/>
                      </a:lnTo>
                      <a:lnTo>
                        <a:pt x="25" y="27"/>
                      </a:lnTo>
                      <a:lnTo>
                        <a:pt x="25" y="32"/>
                      </a:lnTo>
                    </a:path>
                  </a:pathLst>
                </a:custGeom>
                <a:solidFill>
                  <a:srgbClr val="DBDBCE"/>
                </a:solidFill>
                <a:ln w="12699" cap="rnd">
                  <a:solidFill>
                    <a:srgbClr val="49493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" name="Freeform 4083"/>
                <p:cNvSpPr>
                  <a:spLocks/>
                </p:cNvSpPr>
                <p:nvPr/>
              </p:nvSpPr>
              <p:spPr bwMode="auto">
                <a:xfrm>
                  <a:off x="1115" y="2463"/>
                  <a:ext cx="161" cy="21"/>
                </a:xfrm>
                <a:custGeom>
                  <a:avLst/>
                  <a:gdLst>
                    <a:gd name="T0" fmla="*/ 160 w 161"/>
                    <a:gd name="T1" fmla="*/ 20 h 21"/>
                    <a:gd name="T2" fmla="*/ 142 w 161"/>
                    <a:gd name="T3" fmla="*/ 0 h 21"/>
                    <a:gd name="T4" fmla="*/ 0 w 161"/>
                    <a:gd name="T5" fmla="*/ 0 h 21"/>
                    <a:gd name="T6" fmla="*/ 18 w 161"/>
                    <a:gd name="T7" fmla="*/ 20 h 21"/>
                    <a:gd name="T8" fmla="*/ 160 w 161"/>
                    <a:gd name="T9" fmla="*/ 2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1"/>
                    <a:gd name="T16" fmla="*/ 0 h 21"/>
                    <a:gd name="T17" fmla="*/ 161 w 16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1" h="21">
                      <a:moveTo>
                        <a:pt x="160" y="20"/>
                      </a:moveTo>
                      <a:lnTo>
                        <a:pt x="142" y="0"/>
                      </a:lnTo>
                      <a:lnTo>
                        <a:pt x="0" y="0"/>
                      </a:lnTo>
                      <a:lnTo>
                        <a:pt x="18" y="20"/>
                      </a:lnTo>
                      <a:lnTo>
                        <a:pt x="160" y="20"/>
                      </a:lnTo>
                    </a:path>
                  </a:pathLst>
                </a:custGeom>
                <a:solidFill>
                  <a:srgbClr val="C9C9B6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" name="Freeform 4084"/>
                <p:cNvSpPr>
                  <a:spLocks/>
                </p:cNvSpPr>
                <p:nvPr/>
              </p:nvSpPr>
              <p:spPr bwMode="auto">
                <a:xfrm>
                  <a:off x="1115" y="2463"/>
                  <a:ext cx="161" cy="21"/>
                </a:xfrm>
                <a:custGeom>
                  <a:avLst/>
                  <a:gdLst>
                    <a:gd name="T0" fmla="*/ 160 w 161"/>
                    <a:gd name="T1" fmla="*/ 20 h 21"/>
                    <a:gd name="T2" fmla="*/ 142 w 161"/>
                    <a:gd name="T3" fmla="*/ 0 h 21"/>
                    <a:gd name="T4" fmla="*/ 0 w 161"/>
                    <a:gd name="T5" fmla="*/ 0 h 21"/>
                    <a:gd name="T6" fmla="*/ 18 w 161"/>
                    <a:gd name="T7" fmla="*/ 20 h 21"/>
                    <a:gd name="T8" fmla="*/ 160 w 161"/>
                    <a:gd name="T9" fmla="*/ 2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1"/>
                    <a:gd name="T16" fmla="*/ 0 h 21"/>
                    <a:gd name="T17" fmla="*/ 161 w 16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1" h="21">
                      <a:moveTo>
                        <a:pt x="160" y="20"/>
                      </a:moveTo>
                      <a:lnTo>
                        <a:pt x="142" y="0"/>
                      </a:lnTo>
                      <a:lnTo>
                        <a:pt x="0" y="0"/>
                      </a:lnTo>
                      <a:lnTo>
                        <a:pt x="18" y="20"/>
                      </a:lnTo>
                      <a:lnTo>
                        <a:pt x="160" y="20"/>
                      </a:lnTo>
                    </a:path>
                  </a:pathLst>
                </a:custGeom>
                <a:solidFill>
                  <a:srgbClr val="C9C9B6"/>
                </a:solidFill>
                <a:ln w="12699" cap="rnd">
                  <a:solidFill>
                    <a:srgbClr val="49493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" name="Freeform 4085"/>
                <p:cNvSpPr>
                  <a:spLocks/>
                </p:cNvSpPr>
                <p:nvPr/>
              </p:nvSpPr>
              <p:spPr bwMode="auto">
                <a:xfrm>
                  <a:off x="1133" y="2483"/>
                  <a:ext cx="143" cy="26"/>
                </a:xfrm>
                <a:custGeom>
                  <a:avLst/>
                  <a:gdLst>
                    <a:gd name="T0" fmla="*/ 142 w 143"/>
                    <a:gd name="T1" fmla="*/ 0 h 26"/>
                    <a:gd name="T2" fmla="*/ 0 w 143"/>
                    <a:gd name="T3" fmla="*/ 0 h 26"/>
                    <a:gd name="T4" fmla="*/ 0 w 143"/>
                    <a:gd name="T5" fmla="*/ 25 h 26"/>
                    <a:gd name="T6" fmla="*/ 142 w 143"/>
                    <a:gd name="T7" fmla="*/ 25 h 26"/>
                    <a:gd name="T8" fmla="*/ 142 w 143"/>
                    <a:gd name="T9" fmla="*/ 0 h 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3"/>
                    <a:gd name="T16" fmla="*/ 0 h 26"/>
                    <a:gd name="T17" fmla="*/ 143 w 143"/>
                    <a:gd name="T18" fmla="*/ 26 h 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3" h="26">
                      <a:moveTo>
                        <a:pt x="142" y="0"/>
                      </a:moveTo>
                      <a:lnTo>
                        <a:pt x="0" y="0"/>
                      </a:lnTo>
                      <a:lnTo>
                        <a:pt x="0" y="25"/>
                      </a:lnTo>
                      <a:lnTo>
                        <a:pt x="142" y="25"/>
                      </a:lnTo>
                      <a:lnTo>
                        <a:pt x="142" y="0"/>
                      </a:lnTo>
                    </a:path>
                  </a:pathLst>
                </a:custGeom>
                <a:solidFill>
                  <a:srgbClr val="B7B79D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0" name="Freeform 4086"/>
                <p:cNvSpPr>
                  <a:spLocks/>
                </p:cNvSpPr>
                <p:nvPr/>
              </p:nvSpPr>
              <p:spPr bwMode="auto">
                <a:xfrm>
                  <a:off x="1133" y="2483"/>
                  <a:ext cx="143" cy="26"/>
                </a:xfrm>
                <a:custGeom>
                  <a:avLst/>
                  <a:gdLst>
                    <a:gd name="T0" fmla="*/ 142 w 143"/>
                    <a:gd name="T1" fmla="*/ 0 h 26"/>
                    <a:gd name="T2" fmla="*/ 0 w 143"/>
                    <a:gd name="T3" fmla="*/ 0 h 26"/>
                    <a:gd name="T4" fmla="*/ 0 w 143"/>
                    <a:gd name="T5" fmla="*/ 25 h 26"/>
                    <a:gd name="T6" fmla="*/ 142 w 143"/>
                    <a:gd name="T7" fmla="*/ 25 h 26"/>
                    <a:gd name="T8" fmla="*/ 142 w 143"/>
                    <a:gd name="T9" fmla="*/ 0 h 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3"/>
                    <a:gd name="T16" fmla="*/ 0 h 26"/>
                    <a:gd name="T17" fmla="*/ 143 w 143"/>
                    <a:gd name="T18" fmla="*/ 26 h 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3" h="26">
                      <a:moveTo>
                        <a:pt x="142" y="0"/>
                      </a:moveTo>
                      <a:lnTo>
                        <a:pt x="0" y="0"/>
                      </a:lnTo>
                      <a:lnTo>
                        <a:pt x="0" y="25"/>
                      </a:lnTo>
                      <a:lnTo>
                        <a:pt x="142" y="25"/>
                      </a:lnTo>
                      <a:lnTo>
                        <a:pt x="142" y="0"/>
                      </a:lnTo>
                    </a:path>
                  </a:pathLst>
                </a:custGeom>
                <a:solidFill>
                  <a:srgbClr val="B7B79D"/>
                </a:solidFill>
                <a:ln w="12699" cap="rnd">
                  <a:solidFill>
                    <a:srgbClr val="49493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1" name="Freeform 4087"/>
                <p:cNvSpPr>
                  <a:spLocks/>
                </p:cNvSpPr>
                <p:nvPr/>
              </p:nvSpPr>
              <p:spPr bwMode="auto">
                <a:xfrm>
                  <a:off x="1115" y="2463"/>
                  <a:ext cx="19" cy="46"/>
                </a:xfrm>
                <a:custGeom>
                  <a:avLst/>
                  <a:gdLst>
                    <a:gd name="T0" fmla="*/ 18 w 19"/>
                    <a:gd name="T1" fmla="*/ 45 h 46"/>
                    <a:gd name="T2" fmla="*/ 0 w 19"/>
                    <a:gd name="T3" fmla="*/ 27 h 46"/>
                    <a:gd name="T4" fmla="*/ 0 w 19"/>
                    <a:gd name="T5" fmla="*/ 0 h 46"/>
                    <a:gd name="T6" fmla="*/ 18 w 19"/>
                    <a:gd name="T7" fmla="*/ 20 h 46"/>
                    <a:gd name="T8" fmla="*/ 18 w 19"/>
                    <a:gd name="T9" fmla="*/ 45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46"/>
                    <a:gd name="T17" fmla="*/ 19 w 19"/>
                    <a:gd name="T18" fmla="*/ 46 h 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46">
                      <a:moveTo>
                        <a:pt x="18" y="45"/>
                      </a:moveTo>
                      <a:lnTo>
                        <a:pt x="0" y="27"/>
                      </a:lnTo>
                      <a:lnTo>
                        <a:pt x="0" y="0"/>
                      </a:lnTo>
                      <a:lnTo>
                        <a:pt x="18" y="20"/>
                      </a:lnTo>
                      <a:lnTo>
                        <a:pt x="18" y="45"/>
                      </a:lnTo>
                    </a:path>
                  </a:pathLst>
                </a:custGeom>
                <a:solidFill>
                  <a:srgbClr val="DBDBCE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2" name="Freeform 4088"/>
                <p:cNvSpPr>
                  <a:spLocks/>
                </p:cNvSpPr>
                <p:nvPr/>
              </p:nvSpPr>
              <p:spPr bwMode="auto">
                <a:xfrm>
                  <a:off x="1115" y="2463"/>
                  <a:ext cx="19" cy="46"/>
                </a:xfrm>
                <a:custGeom>
                  <a:avLst/>
                  <a:gdLst>
                    <a:gd name="T0" fmla="*/ 18 w 19"/>
                    <a:gd name="T1" fmla="*/ 45 h 46"/>
                    <a:gd name="T2" fmla="*/ 0 w 19"/>
                    <a:gd name="T3" fmla="*/ 27 h 46"/>
                    <a:gd name="T4" fmla="*/ 0 w 19"/>
                    <a:gd name="T5" fmla="*/ 0 h 46"/>
                    <a:gd name="T6" fmla="*/ 18 w 19"/>
                    <a:gd name="T7" fmla="*/ 20 h 46"/>
                    <a:gd name="T8" fmla="*/ 18 w 19"/>
                    <a:gd name="T9" fmla="*/ 45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46"/>
                    <a:gd name="T17" fmla="*/ 19 w 19"/>
                    <a:gd name="T18" fmla="*/ 46 h 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46">
                      <a:moveTo>
                        <a:pt x="18" y="45"/>
                      </a:moveTo>
                      <a:lnTo>
                        <a:pt x="0" y="27"/>
                      </a:lnTo>
                      <a:lnTo>
                        <a:pt x="0" y="0"/>
                      </a:lnTo>
                      <a:lnTo>
                        <a:pt x="18" y="20"/>
                      </a:lnTo>
                      <a:lnTo>
                        <a:pt x="18" y="45"/>
                      </a:lnTo>
                    </a:path>
                  </a:pathLst>
                </a:custGeom>
                <a:solidFill>
                  <a:srgbClr val="DBDBCE"/>
                </a:solidFill>
                <a:ln w="12699" cap="rnd">
                  <a:solidFill>
                    <a:srgbClr val="49493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" name="Freeform 4089"/>
                <p:cNvSpPr>
                  <a:spLocks/>
                </p:cNvSpPr>
                <p:nvPr/>
              </p:nvSpPr>
              <p:spPr bwMode="auto">
                <a:xfrm>
                  <a:off x="1118" y="2463"/>
                  <a:ext cx="155" cy="17"/>
                </a:xfrm>
                <a:custGeom>
                  <a:avLst/>
                  <a:gdLst>
                    <a:gd name="T0" fmla="*/ 154 w 155"/>
                    <a:gd name="T1" fmla="*/ 16 h 17"/>
                    <a:gd name="T2" fmla="*/ 139 w 155"/>
                    <a:gd name="T3" fmla="*/ 0 h 17"/>
                    <a:gd name="T4" fmla="*/ 0 w 155"/>
                    <a:gd name="T5" fmla="*/ 0 h 17"/>
                    <a:gd name="T6" fmla="*/ 15 w 155"/>
                    <a:gd name="T7" fmla="*/ 16 h 17"/>
                    <a:gd name="T8" fmla="*/ 154 w 155"/>
                    <a:gd name="T9" fmla="*/ 16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5"/>
                    <a:gd name="T16" fmla="*/ 0 h 17"/>
                    <a:gd name="T17" fmla="*/ 155 w 155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5" h="17">
                      <a:moveTo>
                        <a:pt x="154" y="16"/>
                      </a:moveTo>
                      <a:lnTo>
                        <a:pt x="139" y="0"/>
                      </a:lnTo>
                      <a:lnTo>
                        <a:pt x="0" y="0"/>
                      </a:lnTo>
                      <a:lnTo>
                        <a:pt x="15" y="16"/>
                      </a:lnTo>
                      <a:lnTo>
                        <a:pt x="154" y="16"/>
                      </a:lnTo>
                    </a:path>
                  </a:pathLst>
                </a:custGeom>
                <a:solidFill>
                  <a:srgbClr val="000000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" name="Freeform 4090"/>
                <p:cNvSpPr>
                  <a:spLocks/>
                </p:cNvSpPr>
                <p:nvPr/>
              </p:nvSpPr>
              <p:spPr bwMode="auto">
                <a:xfrm>
                  <a:off x="1118" y="2463"/>
                  <a:ext cx="155" cy="17"/>
                </a:xfrm>
                <a:custGeom>
                  <a:avLst/>
                  <a:gdLst>
                    <a:gd name="T0" fmla="*/ 154 w 155"/>
                    <a:gd name="T1" fmla="*/ 16 h 17"/>
                    <a:gd name="T2" fmla="*/ 139 w 155"/>
                    <a:gd name="T3" fmla="*/ 0 h 17"/>
                    <a:gd name="T4" fmla="*/ 0 w 155"/>
                    <a:gd name="T5" fmla="*/ 0 h 17"/>
                    <a:gd name="T6" fmla="*/ 15 w 155"/>
                    <a:gd name="T7" fmla="*/ 16 h 17"/>
                    <a:gd name="T8" fmla="*/ 154 w 155"/>
                    <a:gd name="T9" fmla="*/ 16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5"/>
                    <a:gd name="T16" fmla="*/ 0 h 17"/>
                    <a:gd name="T17" fmla="*/ 155 w 155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5" h="17">
                      <a:moveTo>
                        <a:pt x="154" y="16"/>
                      </a:moveTo>
                      <a:lnTo>
                        <a:pt x="139" y="0"/>
                      </a:lnTo>
                      <a:lnTo>
                        <a:pt x="0" y="0"/>
                      </a:lnTo>
                      <a:lnTo>
                        <a:pt x="15" y="16"/>
                      </a:lnTo>
                      <a:lnTo>
                        <a:pt x="154" y="16"/>
                      </a:lnTo>
                    </a:path>
                  </a:pathLst>
                </a:custGeom>
                <a:solidFill>
                  <a:srgbClr val="000000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" name="Freeform 4091"/>
                <p:cNvSpPr>
                  <a:spLocks/>
                </p:cNvSpPr>
                <p:nvPr/>
              </p:nvSpPr>
              <p:spPr bwMode="auto">
                <a:xfrm>
                  <a:off x="1118" y="2348"/>
                  <a:ext cx="158" cy="17"/>
                </a:xfrm>
                <a:custGeom>
                  <a:avLst/>
                  <a:gdLst>
                    <a:gd name="T0" fmla="*/ 157 w 158"/>
                    <a:gd name="T1" fmla="*/ 16 h 17"/>
                    <a:gd name="T2" fmla="*/ 142 w 158"/>
                    <a:gd name="T3" fmla="*/ 0 h 17"/>
                    <a:gd name="T4" fmla="*/ 0 w 158"/>
                    <a:gd name="T5" fmla="*/ 0 h 17"/>
                    <a:gd name="T6" fmla="*/ 15 w 158"/>
                    <a:gd name="T7" fmla="*/ 16 h 17"/>
                    <a:gd name="T8" fmla="*/ 157 w 158"/>
                    <a:gd name="T9" fmla="*/ 16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8"/>
                    <a:gd name="T16" fmla="*/ 0 h 17"/>
                    <a:gd name="T17" fmla="*/ 158 w 158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8" h="17">
                      <a:moveTo>
                        <a:pt x="157" y="16"/>
                      </a:moveTo>
                      <a:lnTo>
                        <a:pt x="142" y="0"/>
                      </a:lnTo>
                      <a:lnTo>
                        <a:pt x="0" y="0"/>
                      </a:lnTo>
                      <a:lnTo>
                        <a:pt x="15" y="16"/>
                      </a:lnTo>
                      <a:lnTo>
                        <a:pt x="157" y="16"/>
                      </a:lnTo>
                    </a:path>
                  </a:pathLst>
                </a:custGeom>
                <a:solidFill>
                  <a:srgbClr val="C9C9B6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" name="Freeform 4092"/>
                <p:cNvSpPr>
                  <a:spLocks/>
                </p:cNvSpPr>
                <p:nvPr/>
              </p:nvSpPr>
              <p:spPr bwMode="auto">
                <a:xfrm>
                  <a:off x="1118" y="2348"/>
                  <a:ext cx="158" cy="17"/>
                </a:xfrm>
                <a:custGeom>
                  <a:avLst/>
                  <a:gdLst>
                    <a:gd name="T0" fmla="*/ 157 w 158"/>
                    <a:gd name="T1" fmla="*/ 16 h 17"/>
                    <a:gd name="T2" fmla="*/ 142 w 158"/>
                    <a:gd name="T3" fmla="*/ 0 h 17"/>
                    <a:gd name="T4" fmla="*/ 0 w 158"/>
                    <a:gd name="T5" fmla="*/ 0 h 17"/>
                    <a:gd name="T6" fmla="*/ 15 w 158"/>
                    <a:gd name="T7" fmla="*/ 16 h 17"/>
                    <a:gd name="T8" fmla="*/ 157 w 158"/>
                    <a:gd name="T9" fmla="*/ 16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8"/>
                    <a:gd name="T16" fmla="*/ 0 h 17"/>
                    <a:gd name="T17" fmla="*/ 158 w 158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8" h="17">
                      <a:moveTo>
                        <a:pt x="157" y="16"/>
                      </a:moveTo>
                      <a:lnTo>
                        <a:pt x="142" y="0"/>
                      </a:lnTo>
                      <a:lnTo>
                        <a:pt x="0" y="0"/>
                      </a:lnTo>
                      <a:lnTo>
                        <a:pt x="15" y="16"/>
                      </a:lnTo>
                      <a:lnTo>
                        <a:pt x="157" y="16"/>
                      </a:lnTo>
                    </a:path>
                  </a:pathLst>
                </a:custGeom>
                <a:solidFill>
                  <a:srgbClr val="C9C9B6"/>
                </a:solidFill>
                <a:ln w="12699" cap="rnd">
                  <a:solidFill>
                    <a:srgbClr val="49493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7" name="Rectangle 4093"/>
                <p:cNvSpPr>
                  <a:spLocks noChangeArrowheads="1"/>
                </p:cNvSpPr>
                <p:nvPr/>
              </p:nvSpPr>
              <p:spPr bwMode="auto">
                <a:xfrm>
                  <a:off x="1137" y="2367"/>
                  <a:ext cx="136" cy="104"/>
                </a:xfrm>
                <a:prstGeom prst="rect">
                  <a:avLst/>
                </a:prstGeom>
                <a:solidFill>
                  <a:srgbClr val="B7B79D"/>
                </a:solidFill>
                <a:ln w="12699">
                  <a:solidFill>
                    <a:srgbClr val="494936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" name="Rectangle 4094"/>
                <p:cNvSpPr>
                  <a:spLocks noChangeArrowheads="1"/>
                </p:cNvSpPr>
                <p:nvPr/>
              </p:nvSpPr>
              <p:spPr bwMode="auto">
                <a:xfrm>
                  <a:off x="1149" y="2382"/>
                  <a:ext cx="112" cy="79"/>
                </a:xfrm>
                <a:prstGeom prst="rect">
                  <a:avLst/>
                </a:prstGeom>
                <a:solidFill>
                  <a:srgbClr val="FFFFFF"/>
                </a:solidFill>
                <a:ln w="12699">
                  <a:solidFill>
                    <a:srgbClr val="494936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9" name="Freeform 4095"/>
                <p:cNvSpPr>
                  <a:spLocks/>
                </p:cNvSpPr>
                <p:nvPr/>
              </p:nvSpPr>
              <p:spPr bwMode="auto">
                <a:xfrm>
                  <a:off x="1118" y="2348"/>
                  <a:ext cx="17" cy="128"/>
                </a:xfrm>
                <a:custGeom>
                  <a:avLst/>
                  <a:gdLst>
                    <a:gd name="T0" fmla="*/ 16 w 17"/>
                    <a:gd name="T1" fmla="*/ 127 h 128"/>
                    <a:gd name="T2" fmla="*/ 0 w 17"/>
                    <a:gd name="T3" fmla="*/ 112 h 128"/>
                    <a:gd name="T4" fmla="*/ 0 w 17"/>
                    <a:gd name="T5" fmla="*/ 0 h 128"/>
                    <a:gd name="T6" fmla="*/ 16 w 17"/>
                    <a:gd name="T7" fmla="*/ 15 h 128"/>
                    <a:gd name="T8" fmla="*/ 16 w 17"/>
                    <a:gd name="T9" fmla="*/ 127 h 1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128"/>
                    <a:gd name="T17" fmla="*/ 17 w 17"/>
                    <a:gd name="T18" fmla="*/ 128 h 1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128">
                      <a:moveTo>
                        <a:pt x="16" y="127"/>
                      </a:moveTo>
                      <a:lnTo>
                        <a:pt x="0" y="112"/>
                      </a:lnTo>
                      <a:lnTo>
                        <a:pt x="0" y="0"/>
                      </a:lnTo>
                      <a:lnTo>
                        <a:pt x="16" y="15"/>
                      </a:lnTo>
                      <a:lnTo>
                        <a:pt x="16" y="127"/>
                      </a:lnTo>
                    </a:path>
                  </a:pathLst>
                </a:custGeom>
                <a:solidFill>
                  <a:srgbClr val="DBDBCE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0" name="Freeform 4096"/>
                <p:cNvSpPr>
                  <a:spLocks/>
                </p:cNvSpPr>
                <p:nvPr/>
              </p:nvSpPr>
              <p:spPr bwMode="auto">
                <a:xfrm>
                  <a:off x="1118" y="2348"/>
                  <a:ext cx="17" cy="128"/>
                </a:xfrm>
                <a:custGeom>
                  <a:avLst/>
                  <a:gdLst>
                    <a:gd name="T0" fmla="*/ 16 w 17"/>
                    <a:gd name="T1" fmla="*/ 127 h 128"/>
                    <a:gd name="T2" fmla="*/ 0 w 17"/>
                    <a:gd name="T3" fmla="*/ 112 h 128"/>
                    <a:gd name="T4" fmla="*/ 0 w 17"/>
                    <a:gd name="T5" fmla="*/ 0 h 128"/>
                    <a:gd name="T6" fmla="*/ 16 w 17"/>
                    <a:gd name="T7" fmla="*/ 15 h 128"/>
                    <a:gd name="T8" fmla="*/ 16 w 17"/>
                    <a:gd name="T9" fmla="*/ 127 h 1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128"/>
                    <a:gd name="T17" fmla="*/ 17 w 17"/>
                    <a:gd name="T18" fmla="*/ 128 h 1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128">
                      <a:moveTo>
                        <a:pt x="16" y="127"/>
                      </a:moveTo>
                      <a:lnTo>
                        <a:pt x="0" y="112"/>
                      </a:lnTo>
                      <a:lnTo>
                        <a:pt x="0" y="0"/>
                      </a:lnTo>
                      <a:lnTo>
                        <a:pt x="16" y="15"/>
                      </a:lnTo>
                      <a:lnTo>
                        <a:pt x="16" y="127"/>
                      </a:lnTo>
                    </a:path>
                  </a:pathLst>
                </a:custGeom>
                <a:solidFill>
                  <a:srgbClr val="DBDBCE"/>
                </a:solidFill>
                <a:ln w="12699" cap="rnd">
                  <a:solidFill>
                    <a:srgbClr val="49493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1" name="Freeform 4097"/>
                <p:cNvSpPr>
                  <a:spLocks/>
                </p:cNvSpPr>
                <p:nvPr/>
              </p:nvSpPr>
              <p:spPr bwMode="auto">
                <a:xfrm>
                  <a:off x="1125" y="2503"/>
                  <a:ext cx="181" cy="28"/>
                </a:xfrm>
                <a:custGeom>
                  <a:avLst/>
                  <a:gdLst>
                    <a:gd name="T0" fmla="*/ 180 w 181"/>
                    <a:gd name="T1" fmla="*/ 27 h 28"/>
                    <a:gd name="T2" fmla="*/ 157 w 181"/>
                    <a:gd name="T3" fmla="*/ 0 h 28"/>
                    <a:gd name="T4" fmla="*/ 0 w 181"/>
                    <a:gd name="T5" fmla="*/ 0 h 28"/>
                    <a:gd name="T6" fmla="*/ 23 w 181"/>
                    <a:gd name="T7" fmla="*/ 27 h 28"/>
                    <a:gd name="T8" fmla="*/ 180 w 181"/>
                    <a:gd name="T9" fmla="*/ 27 h 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1"/>
                    <a:gd name="T16" fmla="*/ 0 h 28"/>
                    <a:gd name="T17" fmla="*/ 181 w 181"/>
                    <a:gd name="T18" fmla="*/ 28 h 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1" h="28">
                      <a:moveTo>
                        <a:pt x="180" y="27"/>
                      </a:moveTo>
                      <a:lnTo>
                        <a:pt x="157" y="0"/>
                      </a:lnTo>
                      <a:lnTo>
                        <a:pt x="0" y="0"/>
                      </a:lnTo>
                      <a:lnTo>
                        <a:pt x="23" y="27"/>
                      </a:lnTo>
                      <a:lnTo>
                        <a:pt x="180" y="27"/>
                      </a:lnTo>
                    </a:path>
                  </a:pathLst>
                </a:custGeom>
                <a:solidFill>
                  <a:srgbClr val="C9C9B6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2" name="Freeform 4098"/>
                <p:cNvSpPr>
                  <a:spLocks/>
                </p:cNvSpPr>
                <p:nvPr/>
              </p:nvSpPr>
              <p:spPr bwMode="auto">
                <a:xfrm>
                  <a:off x="1125" y="2503"/>
                  <a:ext cx="181" cy="28"/>
                </a:xfrm>
                <a:custGeom>
                  <a:avLst/>
                  <a:gdLst>
                    <a:gd name="T0" fmla="*/ 180 w 181"/>
                    <a:gd name="T1" fmla="*/ 27 h 28"/>
                    <a:gd name="T2" fmla="*/ 157 w 181"/>
                    <a:gd name="T3" fmla="*/ 0 h 28"/>
                    <a:gd name="T4" fmla="*/ 0 w 181"/>
                    <a:gd name="T5" fmla="*/ 0 h 28"/>
                    <a:gd name="T6" fmla="*/ 23 w 181"/>
                    <a:gd name="T7" fmla="*/ 27 h 28"/>
                    <a:gd name="T8" fmla="*/ 180 w 181"/>
                    <a:gd name="T9" fmla="*/ 27 h 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1"/>
                    <a:gd name="T16" fmla="*/ 0 h 28"/>
                    <a:gd name="T17" fmla="*/ 181 w 181"/>
                    <a:gd name="T18" fmla="*/ 28 h 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1" h="28">
                      <a:moveTo>
                        <a:pt x="180" y="27"/>
                      </a:moveTo>
                      <a:lnTo>
                        <a:pt x="157" y="0"/>
                      </a:lnTo>
                      <a:lnTo>
                        <a:pt x="0" y="0"/>
                      </a:lnTo>
                      <a:lnTo>
                        <a:pt x="23" y="27"/>
                      </a:lnTo>
                      <a:lnTo>
                        <a:pt x="180" y="27"/>
                      </a:lnTo>
                    </a:path>
                  </a:pathLst>
                </a:custGeom>
                <a:solidFill>
                  <a:srgbClr val="C9C9B6"/>
                </a:solidFill>
                <a:ln w="12699" cap="rnd">
                  <a:solidFill>
                    <a:srgbClr val="49493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3" name="Freeform 4099"/>
                <p:cNvSpPr>
                  <a:spLocks/>
                </p:cNvSpPr>
                <p:nvPr/>
              </p:nvSpPr>
              <p:spPr bwMode="auto">
                <a:xfrm>
                  <a:off x="1148" y="2530"/>
                  <a:ext cx="158" cy="17"/>
                </a:xfrm>
                <a:custGeom>
                  <a:avLst/>
                  <a:gdLst>
                    <a:gd name="T0" fmla="*/ 157 w 158"/>
                    <a:gd name="T1" fmla="*/ 0 h 17"/>
                    <a:gd name="T2" fmla="*/ 0 w 158"/>
                    <a:gd name="T3" fmla="*/ 0 h 17"/>
                    <a:gd name="T4" fmla="*/ 0 w 158"/>
                    <a:gd name="T5" fmla="*/ 16 h 17"/>
                    <a:gd name="T6" fmla="*/ 157 w 158"/>
                    <a:gd name="T7" fmla="*/ 16 h 17"/>
                    <a:gd name="T8" fmla="*/ 157 w 158"/>
                    <a:gd name="T9" fmla="*/ 0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8"/>
                    <a:gd name="T16" fmla="*/ 0 h 17"/>
                    <a:gd name="T17" fmla="*/ 158 w 158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8" h="17">
                      <a:moveTo>
                        <a:pt x="157" y="0"/>
                      </a:moveTo>
                      <a:lnTo>
                        <a:pt x="0" y="0"/>
                      </a:lnTo>
                      <a:lnTo>
                        <a:pt x="0" y="16"/>
                      </a:lnTo>
                      <a:lnTo>
                        <a:pt x="157" y="16"/>
                      </a:lnTo>
                      <a:lnTo>
                        <a:pt x="157" y="0"/>
                      </a:lnTo>
                    </a:path>
                  </a:pathLst>
                </a:custGeom>
                <a:solidFill>
                  <a:srgbClr val="B7B79D"/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" name="Freeform 4100"/>
                <p:cNvSpPr>
                  <a:spLocks/>
                </p:cNvSpPr>
                <p:nvPr/>
              </p:nvSpPr>
              <p:spPr bwMode="auto">
                <a:xfrm>
                  <a:off x="1148" y="2530"/>
                  <a:ext cx="158" cy="17"/>
                </a:xfrm>
                <a:custGeom>
                  <a:avLst/>
                  <a:gdLst>
                    <a:gd name="T0" fmla="*/ 157 w 158"/>
                    <a:gd name="T1" fmla="*/ 0 h 17"/>
                    <a:gd name="T2" fmla="*/ 0 w 158"/>
                    <a:gd name="T3" fmla="*/ 0 h 17"/>
                    <a:gd name="T4" fmla="*/ 0 w 158"/>
                    <a:gd name="T5" fmla="*/ 16 h 17"/>
                    <a:gd name="T6" fmla="*/ 157 w 158"/>
                    <a:gd name="T7" fmla="*/ 16 h 17"/>
                    <a:gd name="T8" fmla="*/ 157 w 158"/>
                    <a:gd name="T9" fmla="*/ 0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8"/>
                    <a:gd name="T16" fmla="*/ 0 h 17"/>
                    <a:gd name="T17" fmla="*/ 158 w 158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8" h="17">
                      <a:moveTo>
                        <a:pt x="157" y="0"/>
                      </a:moveTo>
                      <a:lnTo>
                        <a:pt x="0" y="0"/>
                      </a:lnTo>
                      <a:lnTo>
                        <a:pt x="0" y="16"/>
                      </a:lnTo>
                      <a:lnTo>
                        <a:pt x="157" y="16"/>
                      </a:lnTo>
                      <a:lnTo>
                        <a:pt x="157" y="0"/>
                      </a:lnTo>
                    </a:path>
                  </a:pathLst>
                </a:custGeom>
                <a:solidFill>
                  <a:srgbClr val="B7B79D"/>
                </a:solidFill>
                <a:ln w="12699" cap="rnd">
                  <a:solidFill>
                    <a:srgbClr val="49493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9" name="Group 4101"/>
              <p:cNvGrpSpPr>
                <a:grpSpLocks/>
              </p:cNvGrpSpPr>
              <p:nvPr/>
            </p:nvGrpSpPr>
            <p:grpSpPr bwMode="auto">
              <a:xfrm>
                <a:off x="2602" y="2210"/>
                <a:ext cx="386" cy="658"/>
                <a:chOff x="1083" y="2300"/>
                <a:chExt cx="340" cy="584"/>
              </a:xfrm>
            </p:grpSpPr>
            <p:sp>
              <p:nvSpPr>
                <p:cNvPr id="130" name="Freeform 4102"/>
                <p:cNvSpPr>
                  <a:spLocks/>
                </p:cNvSpPr>
                <p:nvPr/>
              </p:nvSpPr>
              <p:spPr bwMode="auto">
                <a:xfrm>
                  <a:off x="1178" y="2485"/>
                  <a:ext cx="68" cy="31"/>
                </a:xfrm>
                <a:custGeom>
                  <a:avLst/>
                  <a:gdLst>
                    <a:gd name="T0" fmla="*/ 67 w 68"/>
                    <a:gd name="T1" fmla="*/ 13 h 31"/>
                    <a:gd name="T2" fmla="*/ 47 w 68"/>
                    <a:gd name="T3" fmla="*/ 13 h 31"/>
                    <a:gd name="T4" fmla="*/ 32 w 68"/>
                    <a:gd name="T5" fmla="*/ 0 h 31"/>
                    <a:gd name="T6" fmla="*/ 12 w 68"/>
                    <a:gd name="T7" fmla="*/ 8 h 31"/>
                    <a:gd name="T8" fmla="*/ 7 w 68"/>
                    <a:gd name="T9" fmla="*/ 10 h 31"/>
                    <a:gd name="T10" fmla="*/ 0 w 68"/>
                    <a:gd name="T11" fmla="*/ 15 h 31"/>
                    <a:gd name="T12" fmla="*/ 2 w 68"/>
                    <a:gd name="T13" fmla="*/ 25 h 31"/>
                    <a:gd name="T14" fmla="*/ 7 w 68"/>
                    <a:gd name="T15" fmla="*/ 25 h 31"/>
                    <a:gd name="T16" fmla="*/ 10 w 68"/>
                    <a:gd name="T17" fmla="*/ 18 h 31"/>
                    <a:gd name="T18" fmla="*/ 12 w 68"/>
                    <a:gd name="T19" fmla="*/ 15 h 31"/>
                    <a:gd name="T20" fmla="*/ 22 w 68"/>
                    <a:gd name="T21" fmla="*/ 18 h 31"/>
                    <a:gd name="T22" fmla="*/ 15 w 68"/>
                    <a:gd name="T23" fmla="*/ 20 h 31"/>
                    <a:gd name="T24" fmla="*/ 12 w 68"/>
                    <a:gd name="T25" fmla="*/ 20 h 31"/>
                    <a:gd name="T26" fmla="*/ 12 w 68"/>
                    <a:gd name="T27" fmla="*/ 25 h 31"/>
                    <a:gd name="T28" fmla="*/ 35 w 68"/>
                    <a:gd name="T29" fmla="*/ 30 h 31"/>
                    <a:gd name="T30" fmla="*/ 50 w 68"/>
                    <a:gd name="T31" fmla="*/ 25 h 31"/>
                    <a:gd name="T32" fmla="*/ 64 w 68"/>
                    <a:gd name="T33" fmla="*/ 25 h 31"/>
                    <a:gd name="T34" fmla="*/ 67 w 68"/>
                    <a:gd name="T35" fmla="*/ 13 h 31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68"/>
                    <a:gd name="T55" fmla="*/ 0 h 31"/>
                    <a:gd name="T56" fmla="*/ 68 w 68"/>
                    <a:gd name="T57" fmla="*/ 31 h 31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68" h="31">
                      <a:moveTo>
                        <a:pt x="67" y="13"/>
                      </a:moveTo>
                      <a:lnTo>
                        <a:pt x="47" y="13"/>
                      </a:lnTo>
                      <a:lnTo>
                        <a:pt x="32" y="0"/>
                      </a:lnTo>
                      <a:lnTo>
                        <a:pt x="12" y="8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2" y="25"/>
                      </a:lnTo>
                      <a:lnTo>
                        <a:pt x="7" y="25"/>
                      </a:lnTo>
                      <a:lnTo>
                        <a:pt x="10" y="18"/>
                      </a:lnTo>
                      <a:lnTo>
                        <a:pt x="12" y="15"/>
                      </a:lnTo>
                      <a:lnTo>
                        <a:pt x="22" y="18"/>
                      </a:lnTo>
                      <a:lnTo>
                        <a:pt x="15" y="20"/>
                      </a:lnTo>
                      <a:lnTo>
                        <a:pt x="12" y="20"/>
                      </a:lnTo>
                      <a:lnTo>
                        <a:pt x="12" y="25"/>
                      </a:lnTo>
                      <a:lnTo>
                        <a:pt x="35" y="30"/>
                      </a:lnTo>
                      <a:lnTo>
                        <a:pt x="50" y="25"/>
                      </a:lnTo>
                      <a:lnTo>
                        <a:pt x="64" y="25"/>
                      </a:lnTo>
                      <a:lnTo>
                        <a:pt x="67" y="13"/>
                      </a:lnTo>
                    </a:path>
                  </a:pathLst>
                </a:custGeom>
                <a:solidFill>
                  <a:srgbClr val="FBDFAF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1" name="Freeform 4103"/>
                <p:cNvSpPr>
                  <a:spLocks/>
                </p:cNvSpPr>
                <p:nvPr/>
              </p:nvSpPr>
              <p:spPr bwMode="auto">
                <a:xfrm>
                  <a:off x="1158" y="2678"/>
                  <a:ext cx="63" cy="78"/>
                </a:xfrm>
                <a:custGeom>
                  <a:avLst/>
                  <a:gdLst>
                    <a:gd name="T0" fmla="*/ 27 w 63"/>
                    <a:gd name="T1" fmla="*/ 0 h 78"/>
                    <a:gd name="T2" fmla="*/ 25 w 63"/>
                    <a:gd name="T3" fmla="*/ 35 h 78"/>
                    <a:gd name="T4" fmla="*/ 20 w 63"/>
                    <a:gd name="T5" fmla="*/ 37 h 78"/>
                    <a:gd name="T6" fmla="*/ 2 w 63"/>
                    <a:gd name="T7" fmla="*/ 50 h 78"/>
                    <a:gd name="T8" fmla="*/ 0 w 63"/>
                    <a:gd name="T9" fmla="*/ 70 h 78"/>
                    <a:gd name="T10" fmla="*/ 17 w 63"/>
                    <a:gd name="T11" fmla="*/ 70 h 78"/>
                    <a:gd name="T12" fmla="*/ 30 w 63"/>
                    <a:gd name="T13" fmla="*/ 70 h 78"/>
                    <a:gd name="T14" fmla="*/ 30 w 63"/>
                    <a:gd name="T15" fmla="*/ 75 h 78"/>
                    <a:gd name="T16" fmla="*/ 50 w 63"/>
                    <a:gd name="T17" fmla="*/ 77 h 78"/>
                    <a:gd name="T18" fmla="*/ 57 w 63"/>
                    <a:gd name="T19" fmla="*/ 77 h 78"/>
                    <a:gd name="T20" fmla="*/ 62 w 63"/>
                    <a:gd name="T21" fmla="*/ 77 h 78"/>
                    <a:gd name="T22" fmla="*/ 62 w 63"/>
                    <a:gd name="T23" fmla="*/ 60 h 78"/>
                    <a:gd name="T24" fmla="*/ 60 w 63"/>
                    <a:gd name="T25" fmla="*/ 55 h 78"/>
                    <a:gd name="T26" fmla="*/ 55 w 63"/>
                    <a:gd name="T27" fmla="*/ 42 h 78"/>
                    <a:gd name="T28" fmla="*/ 57 w 63"/>
                    <a:gd name="T29" fmla="*/ 7 h 78"/>
                    <a:gd name="T30" fmla="*/ 27 w 63"/>
                    <a:gd name="T31" fmla="*/ 0 h 7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3"/>
                    <a:gd name="T49" fmla="*/ 0 h 78"/>
                    <a:gd name="T50" fmla="*/ 63 w 63"/>
                    <a:gd name="T51" fmla="*/ 78 h 78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3" h="78">
                      <a:moveTo>
                        <a:pt x="27" y="0"/>
                      </a:moveTo>
                      <a:lnTo>
                        <a:pt x="25" y="35"/>
                      </a:lnTo>
                      <a:lnTo>
                        <a:pt x="20" y="37"/>
                      </a:lnTo>
                      <a:lnTo>
                        <a:pt x="2" y="50"/>
                      </a:lnTo>
                      <a:lnTo>
                        <a:pt x="0" y="70"/>
                      </a:lnTo>
                      <a:lnTo>
                        <a:pt x="17" y="70"/>
                      </a:lnTo>
                      <a:lnTo>
                        <a:pt x="30" y="70"/>
                      </a:lnTo>
                      <a:lnTo>
                        <a:pt x="30" y="75"/>
                      </a:lnTo>
                      <a:lnTo>
                        <a:pt x="50" y="77"/>
                      </a:lnTo>
                      <a:lnTo>
                        <a:pt x="57" y="77"/>
                      </a:lnTo>
                      <a:lnTo>
                        <a:pt x="62" y="77"/>
                      </a:lnTo>
                      <a:lnTo>
                        <a:pt x="62" y="60"/>
                      </a:lnTo>
                      <a:lnTo>
                        <a:pt x="60" y="55"/>
                      </a:lnTo>
                      <a:lnTo>
                        <a:pt x="55" y="42"/>
                      </a:lnTo>
                      <a:lnTo>
                        <a:pt x="57" y="7"/>
                      </a:lnTo>
                      <a:lnTo>
                        <a:pt x="27" y="0"/>
                      </a:lnTo>
                    </a:path>
                  </a:pathLst>
                </a:custGeom>
                <a:solidFill>
                  <a:schemeClr val="bg2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2" name="Freeform 4104"/>
                <p:cNvSpPr>
                  <a:spLocks/>
                </p:cNvSpPr>
                <p:nvPr/>
              </p:nvSpPr>
              <p:spPr bwMode="auto">
                <a:xfrm>
                  <a:off x="1083" y="2725"/>
                  <a:ext cx="96" cy="79"/>
                </a:xfrm>
                <a:custGeom>
                  <a:avLst/>
                  <a:gdLst>
                    <a:gd name="T0" fmla="*/ 47 w 96"/>
                    <a:gd name="T1" fmla="*/ 0 h 79"/>
                    <a:gd name="T2" fmla="*/ 52 w 96"/>
                    <a:gd name="T3" fmla="*/ 25 h 79"/>
                    <a:gd name="T4" fmla="*/ 45 w 96"/>
                    <a:gd name="T5" fmla="*/ 25 h 79"/>
                    <a:gd name="T6" fmla="*/ 30 w 96"/>
                    <a:gd name="T7" fmla="*/ 35 h 79"/>
                    <a:gd name="T8" fmla="*/ 10 w 96"/>
                    <a:gd name="T9" fmla="*/ 35 h 79"/>
                    <a:gd name="T10" fmla="*/ 3 w 96"/>
                    <a:gd name="T11" fmla="*/ 38 h 79"/>
                    <a:gd name="T12" fmla="*/ 0 w 96"/>
                    <a:gd name="T13" fmla="*/ 45 h 79"/>
                    <a:gd name="T14" fmla="*/ 3 w 96"/>
                    <a:gd name="T15" fmla="*/ 53 h 79"/>
                    <a:gd name="T16" fmla="*/ 23 w 96"/>
                    <a:gd name="T17" fmla="*/ 65 h 79"/>
                    <a:gd name="T18" fmla="*/ 30 w 96"/>
                    <a:gd name="T19" fmla="*/ 68 h 79"/>
                    <a:gd name="T20" fmla="*/ 43 w 96"/>
                    <a:gd name="T21" fmla="*/ 68 h 79"/>
                    <a:gd name="T22" fmla="*/ 62 w 96"/>
                    <a:gd name="T23" fmla="*/ 70 h 79"/>
                    <a:gd name="T24" fmla="*/ 62 w 96"/>
                    <a:gd name="T25" fmla="*/ 78 h 79"/>
                    <a:gd name="T26" fmla="*/ 70 w 96"/>
                    <a:gd name="T27" fmla="*/ 78 h 79"/>
                    <a:gd name="T28" fmla="*/ 80 w 96"/>
                    <a:gd name="T29" fmla="*/ 78 h 79"/>
                    <a:gd name="T30" fmla="*/ 87 w 96"/>
                    <a:gd name="T31" fmla="*/ 75 h 79"/>
                    <a:gd name="T32" fmla="*/ 95 w 96"/>
                    <a:gd name="T33" fmla="*/ 70 h 79"/>
                    <a:gd name="T34" fmla="*/ 95 w 96"/>
                    <a:gd name="T35" fmla="*/ 58 h 79"/>
                    <a:gd name="T36" fmla="*/ 90 w 96"/>
                    <a:gd name="T37" fmla="*/ 45 h 79"/>
                    <a:gd name="T38" fmla="*/ 87 w 96"/>
                    <a:gd name="T39" fmla="*/ 38 h 79"/>
                    <a:gd name="T40" fmla="*/ 82 w 96"/>
                    <a:gd name="T41" fmla="*/ 30 h 79"/>
                    <a:gd name="T42" fmla="*/ 77 w 96"/>
                    <a:gd name="T43" fmla="*/ 5 h 79"/>
                    <a:gd name="T44" fmla="*/ 47 w 96"/>
                    <a:gd name="T45" fmla="*/ 0 h 79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96"/>
                    <a:gd name="T70" fmla="*/ 0 h 79"/>
                    <a:gd name="T71" fmla="*/ 96 w 96"/>
                    <a:gd name="T72" fmla="*/ 79 h 79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96" h="79">
                      <a:moveTo>
                        <a:pt x="47" y="0"/>
                      </a:moveTo>
                      <a:lnTo>
                        <a:pt x="52" y="25"/>
                      </a:lnTo>
                      <a:lnTo>
                        <a:pt x="45" y="25"/>
                      </a:lnTo>
                      <a:lnTo>
                        <a:pt x="30" y="35"/>
                      </a:lnTo>
                      <a:lnTo>
                        <a:pt x="10" y="35"/>
                      </a:lnTo>
                      <a:lnTo>
                        <a:pt x="3" y="38"/>
                      </a:lnTo>
                      <a:lnTo>
                        <a:pt x="0" y="45"/>
                      </a:lnTo>
                      <a:lnTo>
                        <a:pt x="3" y="53"/>
                      </a:lnTo>
                      <a:lnTo>
                        <a:pt x="23" y="65"/>
                      </a:lnTo>
                      <a:lnTo>
                        <a:pt x="30" y="68"/>
                      </a:lnTo>
                      <a:lnTo>
                        <a:pt x="43" y="68"/>
                      </a:lnTo>
                      <a:lnTo>
                        <a:pt x="62" y="70"/>
                      </a:lnTo>
                      <a:lnTo>
                        <a:pt x="62" y="78"/>
                      </a:lnTo>
                      <a:lnTo>
                        <a:pt x="70" y="78"/>
                      </a:lnTo>
                      <a:lnTo>
                        <a:pt x="80" y="78"/>
                      </a:lnTo>
                      <a:lnTo>
                        <a:pt x="87" y="75"/>
                      </a:lnTo>
                      <a:lnTo>
                        <a:pt x="95" y="70"/>
                      </a:lnTo>
                      <a:lnTo>
                        <a:pt x="95" y="58"/>
                      </a:lnTo>
                      <a:lnTo>
                        <a:pt x="90" y="45"/>
                      </a:lnTo>
                      <a:lnTo>
                        <a:pt x="87" y="38"/>
                      </a:lnTo>
                      <a:lnTo>
                        <a:pt x="82" y="30"/>
                      </a:lnTo>
                      <a:lnTo>
                        <a:pt x="77" y="5"/>
                      </a:lnTo>
                      <a:lnTo>
                        <a:pt x="47" y="0"/>
                      </a:lnTo>
                    </a:path>
                  </a:pathLst>
                </a:custGeom>
                <a:solidFill>
                  <a:schemeClr val="bg2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" name="Freeform 4105"/>
                <p:cNvSpPr>
                  <a:spLocks/>
                </p:cNvSpPr>
                <p:nvPr/>
              </p:nvSpPr>
              <p:spPr bwMode="auto">
                <a:xfrm>
                  <a:off x="1208" y="2717"/>
                  <a:ext cx="187" cy="167"/>
                </a:xfrm>
                <a:custGeom>
                  <a:avLst/>
                  <a:gdLst>
                    <a:gd name="T0" fmla="*/ 74 w 187"/>
                    <a:gd name="T1" fmla="*/ 0 h 167"/>
                    <a:gd name="T2" fmla="*/ 72 w 187"/>
                    <a:gd name="T3" fmla="*/ 56 h 167"/>
                    <a:gd name="T4" fmla="*/ 7 w 187"/>
                    <a:gd name="T5" fmla="*/ 31 h 167"/>
                    <a:gd name="T6" fmla="*/ 2 w 187"/>
                    <a:gd name="T7" fmla="*/ 33 h 167"/>
                    <a:gd name="T8" fmla="*/ 0 w 187"/>
                    <a:gd name="T9" fmla="*/ 51 h 167"/>
                    <a:gd name="T10" fmla="*/ 5 w 187"/>
                    <a:gd name="T11" fmla="*/ 51 h 167"/>
                    <a:gd name="T12" fmla="*/ 5 w 187"/>
                    <a:gd name="T13" fmla="*/ 58 h 167"/>
                    <a:gd name="T14" fmla="*/ 7 w 187"/>
                    <a:gd name="T15" fmla="*/ 63 h 167"/>
                    <a:gd name="T16" fmla="*/ 10 w 187"/>
                    <a:gd name="T17" fmla="*/ 63 h 167"/>
                    <a:gd name="T18" fmla="*/ 15 w 187"/>
                    <a:gd name="T19" fmla="*/ 61 h 167"/>
                    <a:gd name="T20" fmla="*/ 17 w 187"/>
                    <a:gd name="T21" fmla="*/ 56 h 167"/>
                    <a:gd name="T22" fmla="*/ 17 w 187"/>
                    <a:gd name="T23" fmla="*/ 51 h 167"/>
                    <a:gd name="T24" fmla="*/ 67 w 187"/>
                    <a:gd name="T25" fmla="*/ 71 h 167"/>
                    <a:gd name="T26" fmla="*/ 22 w 187"/>
                    <a:gd name="T27" fmla="*/ 121 h 167"/>
                    <a:gd name="T28" fmla="*/ 20 w 187"/>
                    <a:gd name="T29" fmla="*/ 141 h 167"/>
                    <a:gd name="T30" fmla="*/ 22 w 187"/>
                    <a:gd name="T31" fmla="*/ 148 h 167"/>
                    <a:gd name="T32" fmla="*/ 22 w 187"/>
                    <a:gd name="T33" fmla="*/ 153 h 167"/>
                    <a:gd name="T34" fmla="*/ 24 w 187"/>
                    <a:gd name="T35" fmla="*/ 161 h 167"/>
                    <a:gd name="T36" fmla="*/ 27 w 187"/>
                    <a:gd name="T37" fmla="*/ 163 h 167"/>
                    <a:gd name="T38" fmla="*/ 29 w 187"/>
                    <a:gd name="T39" fmla="*/ 163 h 167"/>
                    <a:gd name="T40" fmla="*/ 34 w 187"/>
                    <a:gd name="T41" fmla="*/ 166 h 167"/>
                    <a:gd name="T42" fmla="*/ 37 w 187"/>
                    <a:gd name="T43" fmla="*/ 163 h 167"/>
                    <a:gd name="T44" fmla="*/ 39 w 187"/>
                    <a:gd name="T45" fmla="*/ 156 h 167"/>
                    <a:gd name="T46" fmla="*/ 42 w 187"/>
                    <a:gd name="T47" fmla="*/ 153 h 167"/>
                    <a:gd name="T48" fmla="*/ 37 w 187"/>
                    <a:gd name="T49" fmla="*/ 148 h 167"/>
                    <a:gd name="T50" fmla="*/ 34 w 187"/>
                    <a:gd name="T51" fmla="*/ 146 h 167"/>
                    <a:gd name="T52" fmla="*/ 34 w 187"/>
                    <a:gd name="T53" fmla="*/ 141 h 167"/>
                    <a:gd name="T54" fmla="*/ 32 w 187"/>
                    <a:gd name="T55" fmla="*/ 141 h 167"/>
                    <a:gd name="T56" fmla="*/ 29 w 187"/>
                    <a:gd name="T57" fmla="*/ 136 h 167"/>
                    <a:gd name="T58" fmla="*/ 82 w 187"/>
                    <a:gd name="T59" fmla="*/ 76 h 167"/>
                    <a:gd name="T60" fmla="*/ 169 w 187"/>
                    <a:gd name="T61" fmla="*/ 126 h 167"/>
                    <a:gd name="T62" fmla="*/ 169 w 187"/>
                    <a:gd name="T63" fmla="*/ 133 h 167"/>
                    <a:gd name="T64" fmla="*/ 171 w 187"/>
                    <a:gd name="T65" fmla="*/ 136 h 167"/>
                    <a:gd name="T66" fmla="*/ 171 w 187"/>
                    <a:gd name="T67" fmla="*/ 148 h 167"/>
                    <a:gd name="T68" fmla="*/ 174 w 187"/>
                    <a:gd name="T69" fmla="*/ 151 h 167"/>
                    <a:gd name="T70" fmla="*/ 176 w 187"/>
                    <a:gd name="T71" fmla="*/ 153 h 167"/>
                    <a:gd name="T72" fmla="*/ 181 w 187"/>
                    <a:gd name="T73" fmla="*/ 153 h 167"/>
                    <a:gd name="T74" fmla="*/ 186 w 187"/>
                    <a:gd name="T75" fmla="*/ 148 h 167"/>
                    <a:gd name="T76" fmla="*/ 181 w 187"/>
                    <a:gd name="T77" fmla="*/ 136 h 167"/>
                    <a:gd name="T78" fmla="*/ 181 w 187"/>
                    <a:gd name="T79" fmla="*/ 131 h 167"/>
                    <a:gd name="T80" fmla="*/ 176 w 187"/>
                    <a:gd name="T81" fmla="*/ 123 h 167"/>
                    <a:gd name="T82" fmla="*/ 179 w 187"/>
                    <a:gd name="T83" fmla="*/ 108 h 167"/>
                    <a:gd name="T84" fmla="*/ 97 w 187"/>
                    <a:gd name="T85" fmla="*/ 66 h 167"/>
                    <a:gd name="T86" fmla="*/ 124 w 187"/>
                    <a:gd name="T87" fmla="*/ 41 h 167"/>
                    <a:gd name="T88" fmla="*/ 129 w 187"/>
                    <a:gd name="T89" fmla="*/ 46 h 167"/>
                    <a:gd name="T90" fmla="*/ 131 w 187"/>
                    <a:gd name="T91" fmla="*/ 51 h 167"/>
                    <a:gd name="T92" fmla="*/ 136 w 187"/>
                    <a:gd name="T93" fmla="*/ 56 h 167"/>
                    <a:gd name="T94" fmla="*/ 146 w 187"/>
                    <a:gd name="T95" fmla="*/ 48 h 167"/>
                    <a:gd name="T96" fmla="*/ 146 w 187"/>
                    <a:gd name="T97" fmla="*/ 46 h 167"/>
                    <a:gd name="T98" fmla="*/ 144 w 187"/>
                    <a:gd name="T99" fmla="*/ 41 h 167"/>
                    <a:gd name="T100" fmla="*/ 136 w 187"/>
                    <a:gd name="T101" fmla="*/ 38 h 167"/>
                    <a:gd name="T102" fmla="*/ 134 w 187"/>
                    <a:gd name="T103" fmla="*/ 31 h 167"/>
                    <a:gd name="T104" fmla="*/ 121 w 187"/>
                    <a:gd name="T105" fmla="*/ 21 h 167"/>
                    <a:gd name="T106" fmla="*/ 92 w 187"/>
                    <a:gd name="T107" fmla="*/ 48 h 167"/>
                    <a:gd name="T108" fmla="*/ 93 w 187"/>
                    <a:gd name="T109" fmla="*/ 5 h 167"/>
                    <a:gd name="T110" fmla="*/ 74 w 187"/>
                    <a:gd name="T111" fmla="*/ 0 h 167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187"/>
                    <a:gd name="T169" fmla="*/ 0 h 167"/>
                    <a:gd name="T170" fmla="*/ 187 w 187"/>
                    <a:gd name="T171" fmla="*/ 167 h 167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187" h="167">
                      <a:moveTo>
                        <a:pt x="74" y="0"/>
                      </a:moveTo>
                      <a:lnTo>
                        <a:pt x="72" y="56"/>
                      </a:lnTo>
                      <a:lnTo>
                        <a:pt x="7" y="31"/>
                      </a:lnTo>
                      <a:lnTo>
                        <a:pt x="2" y="33"/>
                      </a:lnTo>
                      <a:lnTo>
                        <a:pt x="0" y="51"/>
                      </a:lnTo>
                      <a:lnTo>
                        <a:pt x="5" y="51"/>
                      </a:lnTo>
                      <a:lnTo>
                        <a:pt x="5" y="58"/>
                      </a:lnTo>
                      <a:lnTo>
                        <a:pt x="7" y="63"/>
                      </a:lnTo>
                      <a:lnTo>
                        <a:pt x="10" y="63"/>
                      </a:lnTo>
                      <a:lnTo>
                        <a:pt x="15" y="61"/>
                      </a:lnTo>
                      <a:lnTo>
                        <a:pt x="17" y="56"/>
                      </a:lnTo>
                      <a:lnTo>
                        <a:pt x="17" y="51"/>
                      </a:lnTo>
                      <a:lnTo>
                        <a:pt x="67" y="71"/>
                      </a:lnTo>
                      <a:lnTo>
                        <a:pt x="22" y="121"/>
                      </a:lnTo>
                      <a:lnTo>
                        <a:pt x="20" y="141"/>
                      </a:lnTo>
                      <a:lnTo>
                        <a:pt x="22" y="148"/>
                      </a:lnTo>
                      <a:lnTo>
                        <a:pt x="22" y="153"/>
                      </a:lnTo>
                      <a:lnTo>
                        <a:pt x="24" y="161"/>
                      </a:lnTo>
                      <a:lnTo>
                        <a:pt x="27" y="163"/>
                      </a:lnTo>
                      <a:lnTo>
                        <a:pt x="29" y="163"/>
                      </a:lnTo>
                      <a:lnTo>
                        <a:pt x="34" y="166"/>
                      </a:lnTo>
                      <a:lnTo>
                        <a:pt x="37" y="163"/>
                      </a:lnTo>
                      <a:lnTo>
                        <a:pt x="39" y="156"/>
                      </a:lnTo>
                      <a:lnTo>
                        <a:pt x="42" y="153"/>
                      </a:lnTo>
                      <a:lnTo>
                        <a:pt x="37" y="148"/>
                      </a:lnTo>
                      <a:lnTo>
                        <a:pt x="34" y="146"/>
                      </a:lnTo>
                      <a:lnTo>
                        <a:pt x="34" y="141"/>
                      </a:lnTo>
                      <a:lnTo>
                        <a:pt x="32" y="141"/>
                      </a:lnTo>
                      <a:lnTo>
                        <a:pt x="29" y="136"/>
                      </a:lnTo>
                      <a:lnTo>
                        <a:pt x="82" y="76"/>
                      </a:lnTo>
                      <a:lnTo>
                        <a:pt x="169" y="126"/>
                      </a:lnTo>
                      <a:lnTo>
                        <a:pt x="169" y="133"/>
                      </a:lnTo>
                      <a:lnTo>
                        <a:pt x="171" y="136"/>
                      </a:lnTo>
                      <a:lnTo>
                        <a:pt x="171" y="148"/>
                      </a:lnTo>
                      <a:lnTo>
                        <a:pt x="174" y="151"/>
                      </a:lnTo>
                      <a:lnTo>
                        <a:pt x="176" y="153"/>
                      </a:lnTo>
                      <a:lnTo>
                        <a:pt x="181" y="153"/>
                      </a:lnTo>
                      <a:lnTo>
                        <a:pt x="186" y="148"/>
                      </a:lnTo>
                      <a:lnTo>
                        <a:pt x="181" y="136"/>
                      </a:lnTo>
                      <a:lnTo>
                        <a:pt x="181" y="131"/>
                      </a:lnTo>
                      <a:lnTo>
                        <a:pt x="176" y="123"/>
                      </a:lnTo>
                      <a:lnTo>
                        <a:pt x="179" y="108"/>
                      </a:lnTo>
                      <a:lnTo>
                        <a:pt x="97" y="66"/>
                      </a:lnTo>
                      <a:lnTo>
                        <a:pt x="124" y="41"/>
                      </a:lnTo>
                      <a:lnTo>
                        <a:pt x="129" y="46"/>
                      </a:lnTo>
                      <a:lnTo>
                        <a:pt x="131" y="51"/>
                      </a:lnTo>
                      <a:lnTo>
                        <a:pt x="136" y="56"/>
                      </a:lnTo>
                      <a:lnTo>
                        <a:pt x="146" y="48"/>
                      </a:lnTo>
                      <a:lnTo>
                        <a:pt x="146" y="46"/>
                      </a:lnTo>
                      <a:lnTo>
                        <a:pt x="144" y="41"/>
                      </a:lnTo>
                      <a:lnTo>
                        <a:pt x="136" y="38"/>
                      </a:lnTo>
                      <a:lnTo>
                        <a:pt x="134" y="31"/>
                      </a:lnTo>
                      <a:lnTo>
                        <a:pt x="121" y="21"/>
                      </a:lnTo>
                      <a:lnTo>
                        <a:pt x="92" y="48"/>
                      </a:lnTo>
                      <a:lnTo>
                        <a:pt x="93" y="5"/>
                      </a:lnTo>
                      <a:lnTo>
                        <a:pt x="74" y="0"/>
                      </a:lnTo>
                    </a:path>
                  </a:pathLst>
                </a:custGeom>
                <a:solidFill>
                  <a:srgbClr val="DDDDDD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" name="Freeform 4106"/>
                <p:cNvSpPr>
                  <a:spLocks/>
                </p:cNvSpPr>
                <p:nvPr/>
              </p:nvSpPr>
              <p:spPr bwMode="auto">
                <a:xfrm>
                  <a:off x="1173" y="2663"/>
                  <a:ext cx="224" cy="77"/>
                </a:xfrm>
                <a:custGeom>
                  <a:avLst/>
                  <a:gdLst>
                    <a:gd name="T0" fmla="*/ 72 w 224"/>
                    <a:gd name="T1" fmla="*/ 30 h 77"/>
                    <a:gd name="T2" fmla="*/ 2 w 224"/>
                    <a:gd name="T3" fmla="*/ 0 h 77"/>
                    <a:gd name="T4" fmla="*/ 0 w 224"/>
                    <a:gd name="T5" fmla="*/ 6 h 77"/>
                    <a:gd name="T6" fmla="*/ 0 w 224"/>
                    <a:gd name="T7" fmla="*/ 14 h 77"/>
                    <a:gd name="T8" fmla="*/ 2 w 224"/>
                    <a:gd name="T9" fmla="*/ 20 h 77"/>
                    <a:gd name="T10" fmla="*/ 83 w 224"/>
                    <a:gd name="T11" fmla="*/ 59 h 77"/>
                    <a:gd name="T12" fmla="*/ 142 w 224"/>
                    <a:gd name="T13" fmla="*/ 76 h 77"/>
                    <a:gd name="T14" fmla="*/ 169 w 224"/>
                    <a:gd name="T15" fmla="*/ 74 h 77"/>
                    <a:gd name="T16" fmla="*/ 196 w 224"/>
                    <a:gd name="T17" fmla="*/ 59 h 77"/>
                    <a:gd name="T18" fmla="*/ 223 w 224"/>
                    <a:gd name="T19" fmla="*/ 41 h 77"/>
                    <a:gd name="T20" fmla="*/ 223 w 224"/>
                    <a:gd name="T21" fmla="*/ 26 h 77"/>
                    <a:gd name="T22" fmla="*/ 72 w 224"/>
                    <a:gd name="T23" fmla="*/ 30 h 7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24"/>
                    <a:gd name="T37" fmla="*/ 0 h 77"/>
                    <a:gd name="T38" fmla="*/ 224 w 224"/>
                    <a:gd name="T39" fmla="*/ 77 h 77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24" h="77">
                      <a:moveTo>
                        <a:pt x="72" y="30"/>
                      </a:moveTo>
                      <a:lnTo>
                        <a:pt x="2" y="0"/>
                      </a:lnTo>
                      <a:lnTo>
                        <a:pt x="0" y="6"/>
                      </a:lnTo>
                      <a:lnTo>
                        <a:pt x="0" y="14"/>
                      </a:lnTo>
                      <a:lnTo>
                        <a:pt x="2" y="20"/>
                      </a:lnTo>
                      <a:lnTo>
                        <a:pt x="83" y="59"/>
                      </a:lnTo>
                      <a:lnTo>
                        <a:pt x="142" y="76"/>
                      </a:lnTo>
                      <a:lnTo>
                        <a:pt x="169" y="74"/>
                      </a:lnTo>
                      <a:lnTo>
                        <a:pt x="196" y="59"/>
                      </a:lnTo>
                      <a:lnTo>
                        <a:pt x="223" y="41"/>
                      </a:lnTo>
                      <a:lnTo>
                        <a:pt x="223" y="26"/>
                      </a:lnTo>
                      <a:lnTo>
                        <a:pt x="72" y="30"/>
                      </a:lnTo>
                    </a:path>
                  </a:pathLst>
                </a:custGeom>
                <a:solidFill>
                  <a:srgbClr val="2E7FE8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" name="Freeform 4107"/>
                <p:cNvSpPr>
                  <a:spLocks/>
                </p:cNvSpPr>
                <p:nvPr/>
              </p:nvSpPr>
              <p:spPr bwMode="auto">
                <a:xfrm>
                  <a:off x="1111" y="2584"/>
                  <a:ext cx="243" cy="155"/>
                </a:xfrm>
                <a:custGeom>
                  <a:avLst/>
                  <a:gdLst>
                    <a:gd name="T0" fmla="*/ 202 w 243"/>
                    <a:gd name="T1" fmla="*/ 30 h 155"/>
                    <a:gd name="T2" fmla="*/ 88 w 243"/>
                    <a:gd name="T3" fmla="*/ 0 h 155"/>
                    <a:gd name="T4" fmla="*/ 61 w 243"/>
                    <a:gd name="T5" fmla="*/ 9 h 155"/>
                    <a:gd name="T6" fmla="*/ 65 w 243"/>
                    <a:gd name="T7" fmla="*/ 22 h 155"/>
                    <a:gd name="T8" fmla="*/ 41 w 243"/>
                    <a:gd name="T9" fmla="*/ 24 h 155"/>
                    <a:gd name="T10" fmla="*/ 12 w 243"/>
                    <a:gd name="T11" fmla="*/ 29 h 155"/>
                    <a:gd name="T12" fmla="*/ 0 w 243"/>
                    <a:gd name="T13" fmla="*/ 51 h 155"/>
                    <a:gd name="T14" fmla="*/ 2 w 243"/>
                    <a:gd name="T15" fmla="*/ 119 h 155"/>
                    <a:gd name="T16" fmla="*/ 5 w 243"/>
                    <a:gd name="T17" fmla="*/ 144 h 155"/>
                    <a:gd name="T18" fmla="*/ 29 w 243"/>
                    <a:gd name="T19" fmla="*/ 154 h 155"/>
                    <a:gd name="T20" fmla="*/ 57 w 243"/>
                    <a:gd name="T21" fmla="*/ 151 h 155"/>
                    <a:gd name="T22" fmla="*/ 53 w 243"/>
                    <a:gd name="T23" fmla="*/ 75 h 155"/>
                    <a:gd name="T24" fmla="*/ 77 w 243"/>
                    <a:gd name="T25" fmla="*/ 90 h 155"/>
                    <a:gd name="T26" fmla="*/ 155 w 243"/>
                    <a:gd name="T27" fmla="*/ 117 h 155"/>
                    <a:gd name="T28" fmla="*/ 197 w 243"/>
                    <a:gd name="T29" fmla="*/ 123 h 155"/>
                    <a:gd name="T30" fmla="*/ 242 w 243"/>
                    <a:gd name="T31" fmla="*/ 93 h 155"/>
                    <a:gd name="T32" fmla="*/ 202 w 243"/>
                    <a:gd name="T33" fmla="*/ 30 h 15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243"/>
                    <a:gd name="T52" fmla="*/ 0 h 155"/>
                    <a:gd name="T53" fmla="*/ 243 w 243"/>
                    <a:gd name="T54" fmla="*/ 155 h 155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243" h="155">
                      <a:moveTo>
                        <a:pt x="202" y="30"/>
                      </a:moveTo>
                      <a:lnTo>
                        <a:pt x="88" y="0"/>
                      </a:lnTo>
                      <a:lnTo>
                        <a:pt x="61" y="9"/>
                      </a:lnTo>
                      <a:lnTo>
                        <a:pt x="65" y="22"/>
                      </a:lnTo>
                      <a:lnTo>
                        <a:pt x="41" y="24"/>
                      </a:lnTo>
                      <a:lnTo>
                        <a:pt x="12" y="29"/>
                      </a:lnTo>
                      <a:lnTo>
                        <a:pt x="0" y="51"/>
                      </a:lnTo>
                      <a:lnTo>
                        <a:pt x="2" y="119"/>
                      </a:lnTo>
                      <a:lnTo>
                        <a:pt x="5" y="144"/>
                      </a:lnTo>
                      <a:lnTo>
                        <a:pt x="29" y="154"/>
                      </a:lnTo>
                      <a:lnTo>
                        <a:pt x="57" y="151"/>
                      </a:lnTo>
                      <a:lnTo>
                        <a:pt x="53" y="75"/>
                      </a:lnTo>
                      <a:lnTo>
                        <a:pt x="77" y="90"/>
                      </a:lnTo>
                      <a:lnTo>
                        <a:pt x="155" y="117"/>
                      </a:lnTo>
                      <a:lnTo>
                        <a:pt x="197" y="123"/>
                      </a:lnTo>
                      <a:lnTo>
                        <a:pt x="242" y="93"/>
                      </a:lnTo>
                      <a:lnTo>
                        <a:pt x="202" y="30"/>
                      </a:lnTo>
                    </a:path>
                  </a:pathLst>
                </a:custGeom>
                <a:solidFill>
                  <a:srgbClr val="006C88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6" name="Freeform 4108"/>
                <p:cNvSpPr>
                  <a:spLocks/>
                </p:cNvSpPr>
                <p:nvPr/>
              </p:nvSpPr>
              <p:spPr bwMode="auto">
                <a:xfrm>
                  <a:off x="1113" y="2515"/>
                  <a:ext cx="56" cy="44"/>
                </a:xfrm>
                <a:custGeom>
                  <a:avLst/>
                  <a:gdLst>
                    <a:gd name="T0" fmla="*/ 55 w 56"/>
                    <a:gd name="T1" fmla="*/ 28 h 44"/>
                    <a:gd name="T2" fmla="*/ 37 w 56"/>
                    <a:gd name="T3" fmla="*/ 18 h 44"/>
                    <a:gd name="T4" fmla="*/ 37 w 56"/>
                    <a:gd name="T5" fmla="*/ 5 h 44"/>
                    <a:gd name="T6" fmla="*/ 25 w 56"/>
                    <a:gd name="T7" fmla="*/ 0 h 44"/>
                    <a:gd name="T8" fmla="*/ 22 w 56"/>
                    <a:gd name="T9" fmla="*/ 0 h 44"/>
                    <a:gd name="T10" fmla="*/ 22 w 56"/>
                    <a:gd name="T11" fmla="*/ 5 h 44"/>
                    <a:gd name="T12" fmla="*/ 13 w 56"/>
                    <a:gd name="T13" fmla="*/ 3 h 44"/>
                    <a:gd name="T14" fmla="*/ 3 w 56"/>
                    <a:gd name="T15" fmla="*/ 0 h 44"/>
                    <a:gd name="T16" fmla="*/ 0 w 56"/>
                    <a:gd name="T17" fmla="*/ 5 h 44"/>
                    <a:gd name="T18" fmla="*/ 3 w 56"/>
                    <a:gd name="T19" fmla="*/ 8 h 44"/>
                    <a:gd name="T20" fmla="*/ 3 w 56"/>
                    <a:gd name="T21" fmla="*/ 30 h 44"/>
                    <a:gd name="T22" fmla="*/ 20 w 56"/>
                    <a:gd name="T23" fmla="*/ 40 h 44"/>
                    <a:gd name="T24" fmla="*/ 25 w 56"/>
                    <a:gd name="T25" fmla="*/ 40 h 44"/>
                    <a:gd name="T26" fmla="*/ 35 w 56"/>
                    <a:gd name="T27" fmla="*/ 43 h 44"/>
                    <a:gd name="T28" fmla="*/ 55 w 56"/>
                    <a:gd name="T29" fmla="*/ 28 h 44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56"/>
                    <a:gd name="T46" fmla="*/ 0 h 44"/>
                    <a:gd name="T47" fmla="*/ 56 w 56"/>
                    <a:gd name="T48" fmla="*/ 44 h 44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56" h="44">
                      <a:moveTo>
                        <a:pt x="55" y="28"/>
                      </a:moveTo>
                      <a:lnTo>
                        <a:pt x="37" y="18"/>
                      </a:lnTo>
                      <a:lnTo>
                        <a:pt x="37" y="5"/>
                      </a:lnTo>
                      <a:lnTo>
                        <a:pt x="25" y="0"/>
                      </a:lnTo>
                      <a:lnTo>
                        <a:pt x="22" y="0"/>
                      </a:lnTo>
                      <a:lnTo>
                        <a:pt x="22" y="5"/>
                      </a:lnTo>
                      <a:lnTo>
                        <a:pt x="13" y="3"/>
                      </a:lnTo>
                      <a:lnTo>
                        <a:pt x="3" y="0"/>
                      </a:lnTo>
                      <a:lnTo>
                        <a:pt x="0" y="5"/>
                      </a:lnTo>
                      <a:lnTo>
                        <a:pt x="3" y="8"/>
                      </a:lnTo>
                      <a:lnTo>
                        <a:pt x="3" y="30"/>
                      </a:lnTo>
                      <a:lnTo>
                        <a:pt x="20" y="40"/>
                      </a:lnTo>
                      <a:lnTo>
                        <a:pt x="25" y="40"/>
                      </a:lnTo>
                      <a:lnTo>
                        <a:pt x="35" y="43"/>
                      </a:lnTo>
                      <a:lnTo>
                        <a:pt x="55" y="28"/>
                      </a:lnTo>
                    </a:path>
                  </a:pathLst>
                </a:custGeom>
                <a:solidFill>
                  <a:srgbClr val="FBDFAF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7" name="Freeform 4109"/>
                <p:cNvSpPr>
                  <a:spLocks/>
                </p:cNvSpPr>
                <p:nvPr/>
              </p:nvSpPr>
              <p:spPr bwMode="auto">
                <a:xfrm>
                  <a:off x="1268" y="2317"/>
                  <a:ext cx="88" cy="119"/>
                </a:xfrm>
                <a:custGeom>
                  <a:avLst/>
                  <a:gdLst>
                    <a:gd name="T0" fmla="*/ 8 w 88"/>
                    <a:gd name="T1" fmla="*/ 10 h 119"/>
                    <a:gd name="T2" fmla="*/ 8 w 88"/>
                    <a:gd name="T3" fmla="*/ 33 h 119"/>
                    <a:gd name="T4" fmla="*/ 8 w 88"/>
                    <a:gd name="T5" fmla="*/ 38 h 119"/>
                    <a:gd name="T6" fmla="*/ 0 w 88"/>
                    <a:gd name="T7" fmla="*/ 55 h 119"/>
                    <a:gd name="T8" fmla="*/ 3 w 88"/>
                    <a:gd name="T9" fmla="*/ 60 h 119"/>
                    <a:gd name="T10" fmla="*/ 8 w 88"/>
                    <a:gd name="T11" fmla="*/ 60 h 119"/>
                    <a:gd name="T12" fmla="*/ 8 w 88"/>
                    <a:gd name="T13" fmla="*/ 70 h 119"/>
                    <a:gd name="T14" fmla="*/ 13 w 88"/>
                    <a:gd name="T15" fmla="*/ 70 h 119"/>
                    <a:gd name="T16" fmla="*/ 10 w 88"/>
                    <a:gd name="T17" fmla="*/ 73 h 119"/>
                    <a:gd name="T18" fmla="*/ 13 w 88"/>
                    <a:gd name="T19" fmla="*/ 83 h 119"/>
                    <a:gd name="T20" fmla="*/ 15 w 88"/>
                    <a:gd name="T21" fmla="*/ 90 h 119"/>
                    <a:gd name="T22" fmla="*/ 20 w 88"/>
                    <a:gd name="T23" fmla="*/ 93 h 119"/>
                    <a:gd name="T24" fmla="*/ 28 w 88"/>
                    <a:gd name="T25" fmla="*/ 93 h 119"/>
                    <a:gd name="T26" fmla="*/ 38 w 88"/>
                    <a:gd name="T27" fmla="*/ 100 h 119"/>
                    <a:gd name="T28" fmla="*/ 48 w 88"/>
                    <a:gd name="T29" fmla="*/ 118 h 119"/>
                    <a:gd name="T30" fmla="*/ 87 w 88"/>
                    <a:gd name="T31" fmla="*/ 83 h 119"/>
                    <a:gd name="T32" fmla="*/ 68 w 88"/>
                    <a:gd name="T33" fmla="*/ 0 h 119"/>
                    <a:gd name="T34" fmla="*/ 8 w 88"/>
                    <a:gd name="T35" fmla="*/ 10 h 119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88"/>
                    <a:gd name="T55" fmla="*/ 0 h 119"/>
                    <a:gd name="T56" fmla="*/ 88 w 88"/>
                    <a:gd name="T57" fmla="*/ 119 h 119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88" h="119">
                      <a:moveTo>
                        <a:pt x="8" y="10"/>
                      </a:moveTo>
                      <a:lnTo>
                        <a:pt x="8" y="33"/>
                      </a:lnTo>
                      <a:lnTo>
                        <a:pt x="8" y="38"/>
                      </a:lnTo>
                      <a:lnTo>
                        <a:pt x="0" y="55"/>
                      </a:lnTo>
                      <a:lnTo>
                        <a:pt x="3" y="60"/>
                      </a:lnTo>
                      <a:lnTo>
                        <a:pt x="8" y="60"/>
                      </a:lnTo>
                      <a:lnTo>
                        <a:pt x="8" y="70"/>
                      </a:lnTo>
                      <a:lnTo>
                        <a:pt x="13" y="70"/>
                      </a:lnTo>
                      <a:lnTo>
                        <a:pt x="10" y="73"/>
                      </a:lnTo>
                      <a:lnTo>
                        <a:pt x="13" y="83"/>
                      </a:lnTo>
                      <a:lnTo>
                        <a:pt x="15" y="90"/>
                      </a:lnTo>
                      <a:lnTo>
                        <a:pt x="20" y="93"/>
                      </a:lnTo>
                      <a:lnTo>
                        <a:pt x="28" y="93"/>
                      </a:lnTo>
                      <a:lnTo>
                        <a:pt x="38" y="100"/>
                      </a:lnTo>
                      <a:lnTo>
                        <a:pt x="48" y="118"/>
                      </a:lnTo>
                      <a:lnTo>
                        <a:pt x="87" y="83"/>
                      </a:lnTo>
                      <a:lnTo>
                        <a:pt x="68" y="0"/>
                      </a:lnTo>
                      <a:lnTo>
                        <a:pt x="8" y="10"/>
                      </a:lnTo>
                    </a:path>
                  </a:pathLst>
                </a:custGeom>
                <a:solidFill>
                  <a:srgbClr val="FBDFAF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8" name="Freeform 4110"/>
                <p:cNvSpPr>
                  <a:spLocks/>
                </p:cNvSpPr>
                <p:nvPr/>
              </p:nvSpPr>
              <p:spPr bwMode="auto">
                <a:xfrm>
                  <a:off x="1268" y="2300"/>
                  <a:ext cx="106" cy="102"/>
                </a:xfrm>
                <a:custGeom>
                  <a:avLst/>
                  <a:gdLst>
                    <a:gd name="T0" fmla="*/ 45 w 106"/>
                    <a:gd name="T1" fmla="*/ 69 h 102"/>
                    <a:gd name="T2" fmla="*/ 53 w 106"/>
                    <a:gd name="T3" fmla="*/ 78 h 102"/>
                    <a:gd name="T4" fmla="*/ 60 w 106"/>
                    <a:gd name="T5" fmla="*/ 98 h 102"/>
                    <a:gd name="T6" fmla="*/ 82 w 106"/>
                    <a:gd name="T7" fmla="*/ 101 h 102"/>
                    <a:gd name="T8" fmla="*/ 92 w 106"/>
                    <a:gd name="T9" fmla="*/ 98 h 102"/>
                    <a:gd name="T10" fmla="*/ 105 w 106"/>
                    <a:gd name="T11" fmla="*/ 52 h 102"/>
                    <a:gd name="T12" fmla="*/ 105 w 106"/>
                    <a:gd name="T13" fmla="*/ 36 h 102"/>
                    <a:gd name="T14" fmla="*/ 92 w 106"/>
                    <a:gd name="T15" fmla="*/ 12 h 102"/>
                    <a:gd name="T16" fmla="*/ 75 w 106"/>
                    <a:gd name="T17" fmla="*/ 0 h 102"/>
                    <a:gd name="T18" fmla="*/ 48 w 106"/>
                    <a:gd name="T19" fmla="*/ 0 h 102"/>
                    <a:gd name="T20" fmla="*/ 20 w 106"/>
                    <a:gd name="T21" fmla="*/ 7 h 102"/>
                    <a:gd name="T22" fmla="*/ 18 w 106"/>
                    <a:gd name="T23" fmla="*/ 15 h 102"/>
                    <a:gd name="T24" fmla="*/ 0 w 106"/>
                    <a:gd name="T25" fmla="*/ 26 h 102"/>
                    <a:gd name="T26" fmla="*/ 0 w 106"/>
                    <a:gd name="T27" fmla="*/ 33 h 102"/>
                    <a:gd name="T28" fmla="*/ 10 w 106"/>
                    <a:gd name="T29" fmla="*/ 41 h 102"/>
                    <a:gd name="T30" fmla="*/ 20 w 106"/>
                    <a:gd name="T31" fmla="*/ 43 h 102"/>
                    <a:gd name="T32" fmla="*/ 28 w 106"/>
                    <a:gd name="T33" fmla="*/ 52 h 102"/>
                    <a:gd name="T34" fmla="*/ 30 w 106"/>
                    <a:gd name="T35" fmla="*/ 69 h 102"/>
                    <a:gd name="T36" fmla="*/ 38 w 106"/>
                    <a:gd name="T37" fmla="*/ 74 h 102"/>
                    <a:gd name="T38" fmla="*/ 45 w 106"/>
                    <a:gd name="T39" fmla="*/ 69 h 10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06"/>
                    <a:gd name="T61" fmla="*/ 0 h 102"/>
                    <a:gd name="T62" fmla="*/ 106 w 106"/>
                    <a:gd name="T63" fmla="*/ 102 h 102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06" h="102">
                      <a:moveTo>
                        <a:pt x="45" y="69"/>
                      </a:moveTo>
                      <a:lnTo>
                        <a:pt x="53" y="78"/>
                      </a:lnTo>
                      <a:lnTo>
                        <a:pt x="60" y="98"/>
                      </a:lnTo>
                      <a:lnTo>
                        <a:pt x="82" y="101"/>
                      </a:lnTo>
                      <a:lnTo>
                        <a:pt x="92" y="98"/>
                      </a:lnTo>
                      <a:lnTo>
                        <a:pt x="105" y="52"/>
                      </a:lnTo>
                      <a:lnTo>
                        <a:pt x="105" y="36"/>
                      </a:lnTo>
                      <a:lnTo>
                        <a:pt x="92" y="12"/>
                      </a:lnTo>
                      <a:lnTo>
                        <a:pt x="75" y="0"/>
                      </a:lnTo>
                      <a:lnTo>
                        <a:pt x="48" y="0"/>
                      </a:lnTo>
                      <a:lnTo>
                        <a:pt x="20" y="7"/>
                      </a:lnTo>
                      <a:lnTo>
                        <a:pt x="18" y="15"/>
                      </a:lnTo>
                      <a:lnTo>
                        <a:pt x="0" y="26"/>
                      </a:lnTo>
                      <a:lnTo>
                        <a:pt x="0" y="33"/>
                      </a:lnTo>
                      <a:lnTo>
                        <a:pt x="10" y="41"/>
                      </a:lnTo>
                      <a:lnTo>
                        <a:pt x="20" y="43"/>
                      </a:lnTo>
                      <a:lnTo>
                        <a:pt x="28" y="52"/>
                      </a:lnTo>
                      <a:lnTo>
                        <a:pt x="30" y="69"/>
                      </a:lnTo>
                      <a:lnTo>
                        <a:pt x="38" y="74"/>
                      </a:lnTo>
                      <a:lnTo>
                        <a:pt x="45" y="69"/>
                      </a:lnTo>
                    </a:path>
                  </a:pathLst>
                </a:custGeom>
                <a:solidFill>
                  <a:srgbClr val="656346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" name="Freeform 4111"/>
                <p:cNvSpPr>
                  <a:spLocks/>
                </p:cNvSpPr>
                <p:nvPr/>
              </p:nvSpPr>
              <p:spPr bwMode="auto">
                <a:xfrm>
                  <a:off x="1143" y="2400"/>
                  <a:ext cx="260" cy="284"/>
                </a:xfrm>
                <a:custGeom>
                  <a:avLst/>
                  <a:gdLst>
                    <a:gd name="T0" fmla="*/ 204 w 260"/>
                    <a:gd name="T1" fmla="*/ 0 h 284"/>
                    <a:gd name="T2" fmla="*/ 189 w 260"/>
                    <a:gd name="T3" fmla="*/ 5 h 284"/>
                    <a:gd name="T4" fmla="*/ 179 w 260"/>
                    <a:gd name="T5" fmla="*/ 13 h 284"/>
                    <a:gd name="T6" fmla="*/ 153 w 260"/>
                    <a:gd name="T7" fmla="*/ 35 h 284"/>
                    <a:gd name="T8" fmla="*/ 139 w 260"/>
                    <a:gd name="T9" fmla="*/ 58 h 284"/>
                    <a:gd name="T10" fmla="*/ 134 w 260"/>
                    <a:gd name="T11" fmla="*/ 70 h 284"/>
                    <a:gd name="T12" fmla="*/ 129 w 260"/>
                    <a:gd name="T13" fmla="*/ 88 h 284"/>
                    <a:gd name="T14" fmla="*/ 107 w 260"/>
                    <a:gd name="T15" fmla="*/ 139 h 284"/>
                    <a:gd name="T16" fmla="*/ 50 w 260"/>
                    <a:gd name="T17" fmla="*/ 143 h 284"/>
                    <a:gd name="T18" fmla="*/ 16 w 260"/>
                    <a:gd name="T19" fmla="*/ 137 h 284"/>
                    <a:gd name="T20" fmla="*/ 7 w 260"/>
                    <a:gd name="T21" fmla="*/ 155 h 284"/>
                    <a:gd name="T22" fmla="*/ 0 w 260"/>
                    <a:gd name="T23" fmla="*/ 165 h 284"/>
                    <a:gd name="T24" fmla="*/ 41 w 260"/>
                    <a:gd name="T25" fmla="*/ 176 h 284"/>
                    <a:gd name="T26" fmla="*/ 85 w 260"/>
                    <a:gd name="T27" fmla="*/ 182 h 284"/>
                    <a:gd name="T28" fmla="*/ 121 w 260"/>
                    <a:gd name="T29" fmla="*/ 184 h 284"/>
                    <a:gd name="T30" fmla="*/ 152 w 260"/>
                    <a:gd name="T31" fmla="*/ 128 h 284"/>
                    <a:gd name="T32" fmla="*/ 128 w 260"/>
                    <a:gd name="T33" fmla="*/ 173 h 284"/>
                    <a:gd name="T34" fmla="*/ 125 w 260"/>
                    <a:gd name="T35" fmla="*/ 226 h 284"/>
                    <a:gd name="T36" fmla="*/ 135 w 260"/>
                    <a:gd name="T37" fmla="*/ 253 h 284"/>
                    <a:gd name="T38" fmla="*/ 149 w 260"/>
                    <a:gd name="T39" fmla="*/ 265 h 284"/>
                    <a:gd name="T40" fmla="*/ 161 w 260"/>
                    <a:gd name="T41" fmla="*/ 271 h 284"/>
                    <a:gd name="T42" fmla="*/ 176 w 260"/>
                    <a:gd name="T43" fmla="*/ 272 h 284"/>
                    <a:gd name="T44" fmla="*/ 206 w 260"/>
                    <a:gd name="T45" fmla="*/ 283 h 284"/>
                    <a:gd name="T46" fmla="*/ 225 w 260"/>
                    <a:gd name="T47" fmla="*/ 272 h 284"/>
                    <a:gd name="T48" fmla="*/ 234 w 260"/>
                    <a:gd name="T49" fmla="*/ 278 h 284"/>
                    <a:gd name="T50" fmla="*/ 249 w 260"/>
                    <a:gd name="T51" fmla="*/ 233 h 284"/>
                    <a:gd name="T52" fmla="*/ 256 w 260"/>
                    <a:gd name="T53" fmla="*/ 178 h 284"/>
                    <a:gd name="T54" fmla="*/ 259 w 260"/>
                    <a:gd name="T55" fmla="*/ 125 h 284"/>
                    <a:gd name="T56" fmla="*/ 259 w 260"/>
                    <a:gd name="T57" fmla="*/ 118 h 284"/>
                    <a:gd name="T58" fmla="*/ 256 w 260"/>
                    <a:gd name="T59" fmla="*/ 63 h 284"/>
                    <a:gd name="T60" fmla="*/ 246 w 260"/>
                    <a:gd name="T61" fmla="*/ 30 h 284"/>
                    <a:gd name="T62" fmla="*/ 229 w 260"/>
                    <a:gd name="T63" fmla="*/ 13 h 284"/>
                    <a:gd name="T64" fmla="*/ 214 w 260"/>
                    <a:gd name="T65" fmla="*/ 10 h 284"/>
                    <a:gd name="T66" fmla="*/ 204 w 260"/>
                    <a:gd name="T67" fmla="*/ 0 h 284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260"/>
                    <a:gd name="T103" fmla="*/ 0 h 284"/>
                    <a:gd name="T104" fmla="*/ 260 w 260"/>
                    <a:gd name="T105" fmla="*/ 284 h 284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260" h="284">
                      <a:moveTo>
                        <a:pt x="204" y="0"/>
                      </a:moveTo>
                      <a:lnTo>
                        <a:pt x="189" y="5"/>
                      </a:lnTo>
                      <a:lnTo>
                        <a:pt x="179" y="13"/>
                      </a:lnTo>
                      <a:lnTo>
                        <a:pt x="153" y="35"/>
                      </a:lnTo>
                      <a:lnTo>
                        <a:pt x="139" y="58"/>
                      </a:lnTo>
                      <a:lnTo>
                        <a:pt x="134" y="70"/>
                      </a:lnTo>
                      <a:lnTo>
                        <a:pt x="129" y="88"/>
                      </a:lnTo>
                      <a:lnTo>
                        <a:pt x="107" y="139"/>
                      </a:lnTo>
                      <a:lnTo>
                        <a:pt x="50" y="143"/>
                      </a:lnTo>
                      <a:lnTo>
                        <a:pt x="16" y="137"/>
                      </a:lnTo>
                      <a:lnTo>
                        <a:pt x="7" y="155"/>
                      </a:lnTo>
                      <a:lnTo>
                        <a:pt x="0" y="165"/>
                      </a:lnTo>
                      <a:lnTo>
                        <a:pt x="41" y="176"/>
                      </a:lnTo>
                      <a:lnTo>
                        <a:pt x="85" y="182"/>
                      </a:lnTo>
                      <a:lnTo>
                        <a:pt x="121" y="184"/>
                      </a:lnTo>
                      <a:lnTo>
                        <a:pt x="152" y="128"/>
                      </a:lnTo>
                      <a:lnTo>
                        <a:pt x="128" y="173"/>
                      </a:lnTo>
                      <a:lnTo>
                        <a:pt x="125" y="226"/>
                      </a:lnTo>
                      <a:lnTo>
                        <a:pt x="135" y="253"/>
                      </a:lnTo>
                      <a:lnTo>
                        <a:pt x="149" y="265"/>
                      </a:lnTo>
                      <a:lnTo>
                        <a:pt x="161" y="271"/>
                      </a:lnTo>
                      <a:lnTo>
                        <a:pt x="176" y="272"/>
                      </a:lnTo>
                      <a:lnTo>
                        <a:pt x="206" y="283"/>
                      </a:lnTo>
                      <a:lnTo>
                        <a:pt x="225" y="272"/>
                      </a:lnTo>
                      <a:lnTo>
                        <a:pt x="234" y="278"/>
                      </a:lnTo>
                      <a:lnTo>
                        <a:pt x="249" y="233"/>
                      </a:lnTo>
                      <a:lnTo>
                        <a:pt x="256" y="178"/>
                      </a:lnTo>
                      <a:lnTo>
                        <a:pt x="259" y="125"/>
                      </a:lnTo>
                      <a:lnTo>
                        <a:pt x="259" y="118"/>
                      </a:lnTo>
                      <a:lnTo>
                        <a:pt x="256" y="63"/>
                      </a:lnTo>
                      <a:lnTo>
                        <a:pt x="246" y="30"/>
                      </a:lnTo>
                      <a:lnTo>
                        <a:pt x="229" y="13"/>
                      </a:lnTo>
                      <a:lnTo>
                        <a:pt x="214" y="10"/>
                      </a:lnTo>
                      <a:lnTo>
                        <a:pt x="204" y="0"/>
                      </a:lnTo>
                    </a:path>
                  </a:pathLst>
                </a:custGeom>
                <a:solidFill>
                  <a:srgbClr val="006C88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0" name="Freeform 4112"/>
                <p:cNvSpPr>
                  <a:spLocks/>
                </p:cNvSpPr>
                <p:nvPr/>
              </p:nvSpPr>
              <p:spPr bwMode="auto">
                <a:xfrm>
                  <a:off x="1269" y="2531"/>
                  <a:ext cx="154" cy="195"/>
                </a:xfrm>
                <a:custGeom>
                  <a:avLst/>
                  <a:gdLst>
                    <a:gd name="T0" fmla="*/ 47 w 154"/>
                    <a:gd name="T1" fmla="*/ 89 h 195"/>
                    <a:gd name="T2" fmla="*/ 60 w 154"/>
                    <a:gd name="T3" fmla="*/ 54 h 195"/>
                    <a:gd name="T4" fmla="*/ 86 w 154"/>
                    <a:gd name="T5" fmla="*/ 21 h 195"/>
                    <a:gd name="T6" fmla="*/ 114 w 154"/>
                    <a:gd name="T7" fmla="*/ 2 h 195"/>
                    <a:gd name="T8" fmla="*/ 137 w 154"/>
                    <a:gd name="T9" fmla="*/ 0 h 195"/>
                    <a:gd name="T10" fmla="*/ 147 w 154"/>
                    <a:gd name="T11" fmla="*/ 2 h 195"/>
                    <a:gd name="T12" fmla="*/ 153 w 154"/>
                    <a:gd name="T13" fmla="*/ 24 h 195"/>
                    <a:gd name="T14" fmla="*/ 150 w 154"/>
                    <a:gd name="T15" fmla="*/ 77 h 195"/>
                    <a:gd name="T16" fmla="*/ 131 w 154"/>
                    <a:gd name="T17" fmla="*/ 153 h 195"/>
                    <a:gd name="T18" fmla="*/ 72 w 154"/>
                    <a:gd name="T19" fmla="*/ 191 h 195"/>
                    <a:gd name="T20" fmla="*/ 42 w 154"/>
                    <a:gd name="T21" fmla="*/ 194 h 195"/>
                    <a:gd name="T22" fmla="*/ 0 w 154"/>
                    <a:gd name="T23" fmla="*/ 179 h 195"/>
                    <a:gd name="T24" fmla="*/ 33 w 154"/>
                    <a:gd name="T25" fmla="*/ 122 h 195"/>
                    <a:gd name="T26" fmla="*/ 47 w 154"/>
                    <a:gd name="T27" fmla="*/ 89 h 19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54"/>
                    <a:gd name="T43" fmla="*/ 0 h 195"/>
                    <a:gd name="T44" fmla="*/ 154 w 154"/>
                    <a:gd name="T45" fmla="*/ 195 h 19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54" h="195">
                      <a:moveTo>
                        <a:pt x="47" y="89"/>
                      </a:moveTo>
                      <a:lnTo>
                        <a:pt x="60" y="54"/>
                      </a:lnTo>
                      <a:lnTo>
                        <a:pt x="86" y="21"/>
                      </a:lnTo>
                      <a:lnTo>
                        <a:pt x="114" y="2"/>
                      </a:lnTo>
                      <a:lnTo>
                        <a:pt x="137" y="0"/>
                      </a:lnTo>
                      <a:lnTo>
                        <a:pt x="147" y="2"/>
                      </a:lnTo>
                      <a:lnTo>
                        <a:pt x="153" y="24"/>
                      </a:lnTo>
                      <a:lnTo>
                        <a:pt x="150" y="77"/>
                      </a:lnTo>
                      <a:lnTo>
                        <a:pt x="131" y="153"/>
                      </a:lnTo>
                      <a:lnTo>
                        <a:pt x="72" y="191"/>
                      </a:lnTo>
                      <a:lnTo>
                        <a:pt x="42" y="194"/>
                      </a:lnTo>
                      <a:lnTo>
                        <a:pt x="0" y="179"/>
                      </a:lnTo>
                      <a:lnTo>
                        <a:pt x="33" y="122"/>
                      </a:lnTo>
                      <a:lnTo>
                        <a:pt x="47" y="89"/>
                      </a:lnTo>
                    </a:path>
                  </a:pathLst>
                </a:custGeom>
                <a:solidFill>
                  <a:srgbClr val="2E7FE8"/>
                </a:solidFill>
                <a:ln w="12699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1" name="Line 4113"/>
                <p:cNvSpPr>
                  <a:spLocks noChangeShapeType="1"/>
                </p:cNvSpPr>
                <p:nvPr/>
              </p:nvSpPr>
              <p:spPr bwMode="auto">
                <a:xfrm>
                  <a:off x="1177" y="2609"/>
                  <a:ext cx="82" cy="14"/>
                </a:xfrm>
                <a:prstGeom prst="line">
                  <a:avLst/>
                </a:prstGeom>
                <a:noFill/>
                <a:ln w="12699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71" name="Rounded Rectangle 170"/>
            <p:cNvSpPr/>
            <p:nvPr/>
          </p:nvSpPr>
          <p:spPr>
            <a:xfrm>
              <a:off x="6674223" y="5047129"/>
              <a:ext cx="497542" cy="268941"/>
            </a:xfrm>
            <a:prstGeom prst="round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GW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73" name="Straight Arrow Connector 172"/>
            <p:cNvCxnSpPr>
              <a:stCxn id="171" idx="2"/>
              <a:endCxn id="70" idx="0"/>
            </p:cNvCxnSpPr>
            <p:nvPr/>
          </p:nvCxnSpPr>
          <p:spPr>
            <a:xfrm>
              <a:off x="6922994" y="5316070"/>
              <a:ext cx="495591" cy="477145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Arrow Connector 173"/>
            <p:cNvCxnSpPr>
              <a:endCxn id="160" idx="1"/>
            </p:cNvCxnSpPr>
            <p:nvPr/>
          </p:nvCxnSpPr>
          <p:spPr>
            <a:xfrm flipH="1">
              <a:off x="6614461" y="5316070"/>
              <a:ext cx="261468" cy="533926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9" name="Picture 178" descr="medium enterprise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908175" y="5553637"/>
              <a:ext cx="645091" cy="55132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80" name="Picture 179" descr="medium enterprise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94846" y="5692590"/>
              <a:ext cx="645091" cy="55132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81" name="Rounded Rectangle 180"/>
            <p:cNvSpPr/>
            <p:nvPr/>
          </p:nvSpPr>
          <p:spPr>
            <a:xfrm>
              <a:off x="2559780" y="4839035"/>
              <a:ext cx="487590" cy="28656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VM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2" name="Rounded Rectangle 181"/>
            <p:cNvSpPr/>
            <p:nvPr/>
          </p:nvSpPr>
          <p:spPr>
            <a:xfrm>
              <a:off x="838556" y="4462518"/>
              <a:ext cx="487590" cy="28656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VM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1577788" y="3823446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DC1</a:t>
              </a:r>
              <a:endParaRPr lang="en-US" sz="1400" b="1" dirty="0"/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2227730" y="3989293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DC2</a:t>
              </a:r>
              <a:endParaRPr lang="en-US" sz="1400" b="1" dirty="0"/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2003612" y="5876364"/>
              <a:ext cx="3882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(1)</a:t>
              </a:r>
              <a:endParaRPr lang="en-US" sz="1400" b="1" dirty="0"/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4428565" y="6069105"/>
              <a:ext cx="3882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(2)</a:t>
              </a:r>
              <a:endParaRPr lang="en-US" sz="1400" b="1" dirty="0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6983506" y="6149788"/>
              <a:ext cx="3882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(3)</a:t>
              </a:r>
              <a:endParaRPr lang="en-US" sz="1400" b="1" dirty="0"/>
            </a:p>
          </p:txBody>
        </p:sp>
      </p:grpSp>
      <p:sp>
        <p:nvSpPr>
          <p:cNvPr id="17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03782" y="6334538"/>
            <a:ext cx="5078896" cy="523462"/>
          </a:xfrm>
        </p:spPr>
        <p:txBody>
          <a:bodyPr/>
          <a:lstStyle/>
          <a:p>
            <a:r>
              <a:rPr lang="en-US" sz="1400" dirty="0" smtClean="0"/>
              <a:t>IETF NVO3 </a:t>
            </a:r>
            <a:r>
              <a:rPr lang="en-US" sz="1400" dirty="0" smtClean="0"/>
              <a:t>Vancouver                      draft-mity-nvo3-use-case-01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50"/>
          </a:xfrm>
        </p:spPr>
        <p:txBody>
          <a:bodyPr/>
          <a:lstStyle/>
          <a:p>
            <a:r>
              <a:rPr lang="en-US" dirty="0" smtClean="0"/>
              <a:t>NVO3 Use Cases Cont’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0577"/>
            <a:ext cx="8310282" cy="5190564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en-US" sz="2600" dirty="0" smtClean="0"/>
              <a:t>III. DC applications using virtual networks</a:t>
            </a:r>
          </a:p>
          <a:p>
            <a:pPr marL="914400" lvl="1" indent="-514350"/>
            <a:r>
              <a:rPr lang="en-US" sz="2200" dirty="0" smtClean="0"/>
              <a:t>Multi virtual networks to interconnect a large amount of VMs in DCs</a:t>
            </a:r>
          </a:p>
          <a:p>
            <a:pPr marL="1314450" lvl="2" indent="-514350"/>
            <a:r>
              <a:rPr lang="en-US" sz="1800" dirty="0" smtClean="0"/>
              <a:t>Individual VNs may be L2 or L3</a:t>
            </a:r>
          </a:p>
          <a:p>
            <a:pPr marL="1314450" lvl="2" indent="-514350"/>
            <a:r>
              <a:rPr lang="en-US" sz="1800" dirty="0" smtClean="0"/>
              <a:t>May contain multiple topologies</a:t>
            </a:r>
          </a:p>
          <a:p>
            <a:pPr marL="1314450" lvl="2" indent="-514350"/>
            <a:r>
              <a:rPr lang="en-US" sz="1800" dirty="0" smtClean="0"/>
              <a:t>Gateway interconnect VNs</a:t>
            </a:r>
          </a:p>
          <a:p>
            <a:pPr marL="914400" lvl="1" indent="-514350"/>
            <a:r>
              <a:rPr lang="en-US" sz="2200" dirty="0" smtClean="0"/>
              <a:t>Virtual Data Center</a:t>
            </a:r>
          </a:p>
          <a:p>
            <a:pPr marL="1314450" lvl="2" indent="-514350"/>
            <a:r>
              <a:rPr lang="en-US" sz="1800" dirty="0" smtClean="0"/>
              <a:t>Network services per virtual network</a:t>
            </a:r>
          </a:p>
          <a:p>
            <a:pPr marL="1314450" lvl="2" indent="-514350"/>
            <a:r>
              <a:rPr lang="en-US" sz="1800" dirty="0" smtClean="0"/>
              <a:t>Client manages applications running in </a:t>
            </a:r>
            <a:r>
              <a:rPr lang="en-US" sz="1800" dirty="0" err="1" smtClean="0"/>
              <a:t>vDC</a:t>
            </a:r>
            <a:endParaRPr lang="en-US" sz="1800" dirty="0" smtClean="0"/>
          </a:p>
          <a:p>
            <a:pPr marL="1314450" lvl="2" indent="-514350"/>
            <a:r>
              <a:rPr lang="en-US" sz="1800" dirty="0" smtClean="0"/>
              <a:t>DC operators manage </a:t>
            </a:r>
            <a:r>
              <a:rPr lang="en-US" sz="1800" dirty="0" err="1" smtClean="0"/>
              <a:t>vDC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r>
              <a:rPr lang="en-US" sz="2600" dirty="0" smtClean="0">
                <a:solidFill>
                  <a:srgbClr val="C00000"/>
                </a:solidFill>
              </a:rPr>
              <a:t>              Details are illustrated and described in the draft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July 31,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130B-5692-4CAF-80DE-94E304E99E19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658905" y="2111189"/>
            <a:ext cx="8189259" cy="3821465"/>
            <a:chOff x="658905" y="2111189"/>
            <a:chExt cx="8189259" cy="3821465"/>
          </a:xfrm>
        </p:grpSpPr>
        <p:grpSp>
          <p:nvGrpSpPr>
            <p:cNvPr id="7" name="Group 12"/>
            <p:cNvGrpSpPr/>
            <p:nvPr/>
          </p:nvGrpSpPr>
          <p:grpSpPr>
            <a:xfrm>
              <a:off x="1192842" y="4346184"/>
              <a:ext cx="1619076" cy="782972"/>
              <a:chOff x="3880968" y="3364969"/>
              <a:chExt cx="1200150" cy="773649"/>
            </a:xfrm>
          </p:grpSpPr>
          <p:pic>
            <p:nvPicPr>
              <p:cNvPr id="8" name="Picture 25"/>
              <p:cNvPicPr>
                <a:picLocks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 flipH="1">
                <a:off x="3900018" y="3424243"/>
                <a:ext cx="1181100" cy="714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12"/>
              <p:cNvPicPr>
                <a:picLocks noChangeArrowheads="1"/>
              </p:cNvPicPr>
              <p:nvPr/>
            </p:nvPicPr>
            <p:blipFill>
              <a:blip r:embed="rId3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 flipH="1">
                <a:off x="3880968" y="3364969"/>
                <a:ext cx="1181100" cy="714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0" name="Rounded Rectangle 9"/>
            <p:cNvSpPr/>
            <p:nvPr/>
          </p:nvSpPr>
          <p:spPr>
            <a:xfrm>
              <a:off x="1416871" y="4186980"/>
              <a:ext cx="487590" cy="286565"/>
            </a:xfrm>
            <a:prstGeom prst="roundRect">
              <a:avLst/>
            </a:prstGeom>
            <a:solidFill>
              <a:schemeClr val="accent3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VM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2251485" y="4190518"/>
              <a:ext cx="487590" cy="286565"/>
            </a:xfrm>
            <a:prstGeom prst="roundRect">
              <a:avLst/>
            </a:prstGeom>
            <a:solidFill>
              <a:schemeClr val="accent3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VM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" name="TextBox 35"/>
            <p:cNvSpPr txBox="1"/>
            <p:nvPr/>
          </p:nvSpPr>
          <p:spPr>
            <a:xfrm>
              <a:off x="1613198" y="4558454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3">
                      <a:lumMod val="75000"/>
                    </a:schemeClr>
                  </a:solidFill>
                </a:rPr>
                <a:t>L2VN</a:t>
              </a:r>
              <a:endParaRPr lang="en-US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grpSp>
          <p:nvGrpSpPr>
            <p:cNvPr id="14" name="Group 12"/>
            <p:cNvGrpSpPr/>
            <p:nvPr/>
          </p:nvGrpSpPr>
          <p:grpSpPr>
            <a:xfrm>
              <a:off x="3321960" y="4350666"/>
              <a:ext cx="1619076" cy="782972"/>
              <a:chOff x="3880968" y="3364969"/>
              <a:chExt cx="1200150" cy="773649"/>
            </a:xfrm>
          </p:grpSpPr>
          <p:pic>
            <p:nvPicPr>
              <p:cNvPr id="15" name="Picture 25"/>
              <p:cNvPicPr>
                <a:picLocks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 flipH="1">
                <a:off x="3900018" y="3424243"/>
                <a:ext cx="1181100" cy="714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12"/>
              <p:cNvPicPr>
                <a:picLocks noChangeArrowheads="1"/>
              </p:cNvPicPr>
              <p:nvPr/>
            </p:nvPicPr>
            <p:blipFill>
              <a:blip r:embed="rId3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 flipH="1">
                <a:off x="3880968" y="3364969"/>
                <a:ext cx="1181100" cy="714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7" name="Rounded Rectangle 16"/>
            <p:cNvSpPr/>
            <p:nvPr/>
          </p:nvSpPr>
          <p:spPr>
            <a:xfrm>
              <a:off x="3545989" y="4191462"/>
              <a:ext cx="487590" cy="286565"/>
            </a:xfrm>
            <a:prstGeom prst="roundRect">
              <a:avLst/>
            </a:prstGeom>
            <a:solidFill>
              <a:schemeClr val="accent3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VM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4380603" y="4195000"/>
              <a:ext cx="487590" cy="286565"/>
            </a:xfrm>
            <a:prstGeom prst="roundRect">
              <a:avLst/>
            </a:prstGeom>
            <a:solidFill>
              <a:schemeClr val="accent3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VM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9" name="TextBox 35"/>
            <p:cNvSpPr txBox="1"/>
            <p:nvPr/>
          </p:nvSpPr>
          <p:spPr>
            <a:xfrm>
              <a:off x="3742317" y="4562936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3">
                      <a:lumMod val="75000"/>
                    </a:schemeClr>
                  </a:solidFill>
                </a:rPr>
                <a:t>L2VN</a:t>
              </a:r>
              <a:endParaRPr lang="en-US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grpSp>
          <p:nvGrpSpPr>
            <p:cNvPr id="22" name="Group 11"/>
            <p:cNvGrpSpPr/>
            <p:nvPr/>
          </p:nvGrpSpPr>
          <p:grpSpPr>
            <a:xfrm>
              <a:off x="2366682" y="5082988"/>
              <a:ext cx="1559859" cy="833718"/>
              <a:chOff x="3880968" y="3364969"/>
              <a:chExt cx="1200150" cy="773649"/>
            </a:xfrm>
          </p:grpSpPr>
          <p:pic>
            <p:nvPicPr>
              <p:cNvPr id="23" name="Picture 25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3900018" y="3424243"/>
                <a:ext cx="1181100" cy="714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12"/>
              <p:cNvPicPr>
                <a:picLocks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flipH="1">
                <a:off x="3880968" y="3364969"/>
                <a:ext cx="1181100" cy="714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5" name="TextBox 35"/>
            <p:cNvSpPr txBox="1"/>
            <p:nvPr/>
          </p:nvSpPr>
          <p:spPr>
            <a:xfrm>
              <a:off x="2765163" y="5293559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3">
                      <a:lumMod val="75000"/>
                    </a:schemeClr>
                  </a:solidFill>
                </a:rPr>
                <a:t>L3VN</a:t>
              </a:r>
              <a:endParaRPr lang="en-US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 flipV="1">
              <a:off x="658905" y="5069539"/>
              <a:ext cx="7678272" cy="80683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913965" y="3796551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DC1</a:t>
              </a:r>
              <a:endParaRPr lang="en-US" sz="14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962401" y="3854822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DC2</a:t>
              </a:r>
              <a:endParaRPr lang="en-US" sz="1400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853083" y="4760258"/>
              <a:ext cx="450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DC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696200" y="5154705"/>
              <a:ext cx="6615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WAN</a:t>
              </a:r>
              <a:endParaRPr lang="en-US" dirty="0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3460376" y="4979892"/>
              <a:ext cx="497542" cy="268941"/>
            </a:xfrm>
            <a:prstGeom prst="round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GW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232210" y="4961963"/>
              <a:ext cx="497542" cy="268941"/>
            </a:xfrm>
            <a:prstGeom prst="round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GW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pic>
          <p:nvPicPr>
            <p:cNvPr id="32" name="Picture 4" descr="云3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499847" y="3805517"/>
              <a:ext cx="2353234" cy="1277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Rounded Rectangle 32"/>
            <p:cNvSpPr/>
            <p:nvPr/>
          </p:nvSpPr>
          <p:spPr>
            <a:xfrm>
              <a:off x="6461132" y="3697942"/>
              <a:ext cx="487590" cy="286565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VM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7242765" y="3840895"/>
              <a:ext cx="487590" cy="286565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VM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7637212" y="4316024"/>
              <a:ext cx="487590" cy="286565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</a:rPr>
                <a:t>VM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Can 36"/>
            <p:cNvSpPr/>
            <p:nvPr/>
          </p:nvSpPr>
          <p:spPr>
            <a:xfrm>
              <a:off x="5957047" y="3859305"/>
              <a:ext cx="255494" cy="255494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Can 37"/>
            <p:cNvSpPr/>
            <p:nvPr/>
          </p:nvSpPr>
          <p:spPr>
            <a:xfrm>
              <a:off x="5652247" y="4092388"/>
              <a:ext cx="255494" cy="255494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9" name="Picture 59" descr="Internet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293224" y="5159188"/>
              <a:ext cx="899746" cy="773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0" name="TextBox 39"/>
            <p:cNvSpPr txBox="1"/>
            <p:nvPr/>
          </p:nvSpPr>
          <p:spPr>
            <a:xfrm>
              <a:off x="6306671" y="5298141"/>
              <a:ext cx="9587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2060"/>
                  </a:solidFill>
                </a:rPr>
                <a:t>Internet</a:t>
              </a:r>
              <a:endParaRPr lang="en-US" b="1" dirty="0">
                <a:solidFill>
                  <a:srgbClr val="002060"/>
                </a:solidFill>
              </a:endParaRP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6669741" y="2111189"/>
              <a:ext cx="2178423" cy="1506071"/>
              <a:chOff x="6575612" y="2003612"/>
              <a:chExt cx="2178423" cy="1506071"/>
            </a:xfrm>
          </p:grpSpPr>
          <p:sp>
            <p:nvSpPr>
              <p:cNvPr id="42" name="Rounded Rectangle 41"/>
              <p:cNvSpPr/>
              <p:nvPr/>
            </p:nvSpPr>
            <p:spPr>
              <a:xfrm>
                <a:off x="6575612" y="2003612"/>
                <a:ext cx="2178423" cy="1506071"/>
              </a:xfrm>
              <a:prstGeom prst="roundRect">
                <a:avLst/>
              </a:prstGeom>
              <a:solidFill>
                <a:srgbClr val="FFFF00">
                  <a:alpha val="6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772128" y="2232211"/>
                <a:ext cx="1758495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C00000"/>
                    </a:solidFill>
                  </a:rPr>
                  <a:t>Firewall/Security</a:t>
                </a:r>
              </a:p>
              <a:p>
                <a:r>
                  <a:rPr lang="en-US" dirty="0" smtClean="0">
                    <a:solidFill>
                      <a:srgbClr val="C00000"/>
                    </a:solidFill>
                  </a:rPr>
                  <a:t>Monitoring</a:t>
                </a:r>
              </a:p>
              <a:p>
                <a:r>
                  <a:rPr lang="en-US" dirty="0" smtClean="0">
                    <a:solidFill>
                      <a:srgbClr val="C00000"/>
                    </a:solidFill>
                  </a:rPr>
                  <a:t>Load Balancer</a:t>
                </a:r>
              </a:p>
              <a:p>
                <a:r>
                  <a:rPr lang="en-US" dirty="0" smtClean="0">
                    <a:solidFill>
                      <a:srgbClr val="C00000"/>
                    </a:solidFill>
                  </a:rPr>
                  <a:t>Bridging/routing</a:t>
                </a:r>
                <a:endParaRPr lang="en-US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6629400" y="2003612"/>
                <a:ext cx="18182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Network Service:</a:t>
                </a:r>
                <a:endParaRPr lang="en-US" b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45" name="Down Arrow 44"/>
            <p:cNvSpPr/>
            <p:nvPr/>
          </p:nvSpPr>
          <p:spPr>
            <a:xfrm>
              <a:off x="6938682" y="3590364"/>
              <a:ext cx="295836" cy="941295"/>
            </a:xfrm>
            <a:prstGeom prst="downArrow">
              <a:avLst/>
            </a:prstGeom>
            <a:solidFill>
              <a:srgbClr val="FFFF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387354" y="4303057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vDC</a:t>
              </a:r>
              <a:endParaRPr lang="en-US" dirty="0"/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6490447" y="4903692"/>
              <a:ext cx="497542" cy="268941"/>
            </a:xfrm>
            <a:prstGeom prst="round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GW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4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03782" y="6334538"/>
            <a:ext cx="5078896" cy="523462"/>
          </a:xfrm>
        </p:spPr>
        <p:txBody>
          <a:bodyPr/>
          <a:lstStyle/>
          <a:p>
            <a:r>
              <a:rPr lang="en-US" sz="1400" dirty="0" smtClean="0"/>
              <a:t>IETF NVO3 </a:t>
            </a:r>
            <a:r>
              <a:rPr lang="en-US" sz="1400" dirty="0" smtClean="0"/>
              <a:t>Vancouver                      draft-mity-nvo3-use-case-01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NVO3 Applicability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249" y="1305729"/>
            <a:ext cx="8216153" cy="4936045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NVO3 differs from traditional overlay technologies in</a:t>
            </a:r>
          </a:p>
          <a:p>
            <a:pPr lvl="1"/>
            <a:r>
              <a:rPr lang="en-US" sz="2000" dirty="0" smtClean="0"/>
              <a:t>A virtual network connects to and is aware of VMs</a:t>
            </a:r>
          </a:p>
          <a:p>
            <a:pPr lvl="1"/>
            <a:r>
              <a:rPr lang="en-US" sz="2000" dirty="0" smtClean="0"/>
              <a:t>Virtual network edge and VMs resides on the same hardware</a:t>
            </a:r>
          </a:p>
          <a:p>
            <a:pPr lvl="1"/>
            <a:r>
              <a:rPr lang="en-US" sz="2000" dirty="0" smtClean="0"/>
              <a:t>VN and VM are managed by the same orchestration</a:t>
            </a:r>
          </a:p>
          <a:p>
            <a:r>
              <a:rPr lang="en-US" sz="2400" dirty="0" smtClean="0"/>
              <a:t>NVO3 brings the ability of building IT applications in a true virtual environment</a:t>
            </a:r>
          </a:p>
          <a:p>
            <a:pPr lvl="1"/>
            <a:r>
              <a:rPr lang="en-US" sz="2000" dirty="0" smtClean="0"/>
              <a:t>Construct IT applications without worry about physical network limitations,  enable IT new applications</a:t>
            </a:r>
          </a:p>
          <a:p>
            <a:pPr lvl="1"/>
            <a:r>
              <a:rPr lang="en-US" sz="2000" dirty="0" smtClean="0"/>
              <a:t>Speed up in building </a:t>
            </a:r>
            <a:r>
              <a:rPr lang="en-US" sz="2000" dirty="0" err="1" smtClean="0"/>
              <a:t>vDC</a:t>
            </a:r>
            <a:r>
              <a:rPr lang="en-US" sz="2000" dirty="0" smtClean="0"/>
              <a:t>, private or public cloud applications for various customers</a:t>
            </a:r>
          </a:p>
          <a:p>
            <a:r>
              <a:rPr lang="en-US" sz="2400" dirty="0" smtClean="0"/>
              <a:t>NVO3 has to address how to communicate between a virtual environment to a physical environment </a:t>
            </a:r>
          </a:p>
          <a:p>
            <a:pPr lvl="1"/>
            <a:r>
              <a:rPr lang="en-US" sz="2000" dirty="0" smtClean="0"/>
              <a:t>Many traditional DCs exist today and not disappear soon</a:t>
            </a:r>
          </a:p>
          <a:p>
            <a:pPr lvl="1"/>
            <a:r>
              <a:rPr lang="en-US" sz="2000" dirty="0" smtClean="0"/>
              <a:t>A large of DC applications serve to Internet or corporation users</a:t>
            </a:r>
          </a:p>
          <a:p>
            <a:pPr lvl="1"/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July 31,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130B-5692-4CAF-80DE-94E304E99E1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03782" y="6334538"/>
            <a:ext cx="5078896" cy="523462"/>
          </a:xfrm>
        </p:spPr>
        <p:txBody>
          <a:bodyPr/>
          <a:lstStyle/>
          <a:p>
            <a:r>
              <a:rPr lang="en-US" sz="1400" dirty="0" smtClean="0"/>
              <a:t>IETF NVO3 </a:t>
            </a:r>
            <a:r>
              <a:rPr lang="en-US" sz="1400" dirty="0" smtClean="0"/>
              <a:t>Vancouver                      draft-mity-nvo3-use-case-01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Welcome comments and suggestions</a:t>
            </a:r>
          </a:p>
          <a:p>
            <a:r>
              <a:rPr lang="en-US" dirty="0" smtClean="0"/>
              <a:t>Authors request adopting the draft as WG draft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July 31,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130B-5692-4CAF-80DE-94E304E99E1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03782" y="6334538"/>
            <a:ext cx="5078896" cy="523462"/>
          </a:xfrm>
        </p:spPr>
        <p:txBody>
          <a:bodyPr/>
          <a:lstStyle/>
          <a:p>
            <a:r>
              <a:rPr lang="en-US" sz="1400" dirty="0" smtClean="0"/>
              <a:t>IETF NVO3 </a:t>
            </a:r>
            <a:r>
              <a:rPr lang="en-US" sz="1400" dirty="0" smtClean="0"/>
              <a:t>Vancouver                      draft-mity-nvo3-use-case-01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439</Words>
  <Application>Microsoft Office PowerPoint</Application>
  <PresentationFormat>On-screen Show (4:3)</PresentationFormat>
  <Paragraphs>131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Network Virtualization Overlays Use Cases draft-timy-nvo3-use-case-01</vt:lpstr>
      <vt:lpstr>Network Virtualization Overlays Promise</vt:lpstr>
      <vt:lpstr>NVO3 Use Cases</vt:lpstr>
      <vt:lpstr>NVO3 Use Cases Cont’</vt:lpstr>
      <vt:lpstr>NVO3 Applicability</vt:lpstr>
      <vt:lpstr>Next Step</vt:lpstr>
    </vt:vector>
  </TitlesOfParts>
  <Company>EMC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L. Black</dc:creator>
  <cp:lastModifiedBy>y73674</cp:lastModifiedBy>
  <cp:revision>103</cp:revision>
  <dcterms:created xsi:type="dcterms:W3CDTF">2012-01-24T15:25:22Z</dcterms:created>
  <dcterms:modified xsi:type="dcterms:W3CDTF">2012-07-30T16:28:03Z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  <property fmtid="{D5CDD505-2E9C-101B-9397-08002B2CF9AE}" pid="7" name="_ms_pID_725343">
    <vt:lpwstr>(2)4+TCcC4O3VRdhHDgCf6AQBFhT2n1x0uizuuJcYXmb8hotkZUFv5bQRJHPBkOzQNBFMMyw3RD_x000d_
ljB2KrkS4qjVF+vYEVymxgCasVk73Wyx7zBVcBcRoxkTYH2AwWXo2CPgL8jumixUiN2fkOuY_x000d_
7FN7X1Z3lCQBq/grKtt1Crf/6lEm/QqF+VJiTgSeMC9jgAro7612ddCBaooRsrXbiz7qH+NI_x000d_
tkBe6mV4vYeLX8zScH</vt:lpwstr>
  </property>
  <property fmtid="{D5CDD505-2E9C-101B-9397-08002B2CF9AE}" pid="8" name="_ms_pID_7253431">
    <vt:lpwstr>C+JxiWgEN4jpVnQgurcCKdfal94ox89fSOndRxj4ivh3CrsJJ6d4bE_x000d_
emGl3k9VZEcdCK4c4E9o1K75hH0LwdcK1pWYbhfpbyXbpWxu0T3YG2txwPtl6OqzF0QIkDd5_x000d_
Sj5M4zLVXxC8E4CXaWPszn3J</vt:lpwstr>
  </property>
</Properties>
</file>